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29"/>
  </p:notesMasterIdLst>
  <p:handoutMasterIdLst>
    <p:handoutMasterId r:id="rId30"/>
  </p:handoutMasterIdLst>
  <p:sldIdLst>
    <p:sldId id="285" r:id="rId5"/>
    <p:sldId id="272" r:id="rId6"/>
    <p:sldId id="258" r:id="rId7"/>
    <p:sldId id="289" r:id="rId8"/>
    <p:sldId id="261" r:id="rId9"/>
    <p:sldId id="282" r:id="rId10"/>
    <p:sldId id="308" r:id="rId11"/>
    <p:sldId id="292" r:id="rId12"/>
    <p:sldId id="305" r:id="rId13"/>
    <p:sldId id="293" r:id="rId14"/>
    <p:sldId id="299" r:id="rId15"/>
    <p:sldId id="294" r:id="rId16"/>
    <p:sldId id="300" r:id="rId17"/>
    <p:sldId id="276" r:id="rId18"/>
    <p:sldId id="304" r:id="rId19"/>
    <p:sldId id="303" r:id="rId20"/>
    <p:sldId id="265" r:id="rId21"/>
    <p:sldId id="314" r:id="rId22"/>
    <p:sldId id="312" r:id="rId23"/>
    <p:sldId id="315" r:id="rId24"/>
    <p:sldId id="310" r:id="rId25"/>
    <p:sldId id="311" r:id="rId26"/>
    <p:sldId id="316" r:id="rId27"/>
    <p:sldId id="275" r:id="rId28"/>
  </p:sldIdLst>
  <p:sldSz cx="9906000" cy="6858000" type="A4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akata" initials="r" lastIdx="1" clrIdx="0">
    <p:extLst>
      <p:ext uri="{19B8F6BF-5375-455C-9EA6-DF929625EA0E}">
        <p15:presenceInfo xmlns:p15="http://schemas.microsoft.com/office/powerpoint/2012/main" userId="ragakata" providerId="None"/>
      </p:ext>
    </p:extLst>
  </p:cmAuthor>
  <p:cmAuthor id="2" name="Fernanda Lampert Ribas" initials="FLR" lastIdx="1" clrIdx="1">
    <p:extLst>
      <p:ext uri="{19B8F6BF-5375-455C-9EA6-DF929625EA0E}">
        <p15:presenceInfo xmlns:p15="http://schemas.microsoft.com/office/powerpoint/2012/main" userId="S::fernanda@preservacaodeempresas.com.br::c6931f72-285c-4313-9c5c-8599eae37293" providerId="AD"/>
      </p:ext>
    </p:extLst>
  </p:cmAuthor>
  <p:cmAuthor id="3" name="Daniel Kops" initials="DK" lastIdx="1" clrIdx="2">
    <p:extLst>
      <p:ext uri="{19B8F6BF-5375-455C-9EA6-DF929625EA0E}">
        <p15:presenceInfo xmlns:p15="http://schemas.microsoft.com/office/powerpoint/2012/main" userId="S::daniel@preservacaodeempresas.com.br::89bb4887-0d96-4749-a719-a73ae3625c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0000"/>
    <a:srgbClr val="B2B2B2"/>
    <a:srgbClr val="F2ECEE"/>
    <a:srgbClr val="339933"/>
    <a:srgbClr val="FF9933"/>
    <a:srgbClr val="008000"/>
    <a:srgbClr val="333333"/>
    <a:srgbClr val="006600"/>
    <a:srgbClr val="F05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E03EC-2A3C-457E-8402-BC86C41A98C6}" v="1" dt="2020-03-18T17:21:45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7" autoAdjust="0"/>
  </p:normalViewPr>
  <p:slideViewPr>
    <p:cSldViewPr snapToGrid="0">
      <p:cViewPr varScale="1">
        <p:scale>
          <a:sx n="108" d="100"/>
          <a:sy n="108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Reschke" userId="bc11cf80-e521-48bb-a158-233ae8d7fb13" providerId="ADAL" clId="{41CBDBDE-F2BF-44FB-B17E-AEB79483B714}"/>
    <pc:docChg chg="undo modSld">
      <pc:chgData name="Juliana Reschke" userId="bc11cf80-e521-48bb-a158-233ae8d7fb13" providerId="ADAL" clId="{41CBDBDE-F2BF-44FB-B17E-AEB79483B714}" dt="2019-10-04T16:20:14.739" v="19" actId="20577"/>
      <pc:docMkLst>
        <pc:docMk/>
      </pc:docMkLst>
      <pc:sldChg chg="modSp">
        <pc:chgData name="Juliana Reschke" userId="bc11cf80-e521-48bb-a158-233ae8d7fb13" providerId="ADAL" clId="{41CBDBDE-F2BF-44FB-B17E-AEB79483B714}" dt="2019-10-04T16:20:14.739" v="19" actId="20577"/>
        <pc:sldMkLst>
          <pc:docMk/>
          <pc:sldMk cId="2063479062" sldId="303"/>
        </pc:sldMkLst>
        <pc:spChg chg="mod">
          <ac:chgData name="Juliana Reschke" userId="bc11cf80-e521-48bb-a158-233ae8d7fb13" providerId="ADAL" clId="{41CBDBDE-F2BF-44FB-B17E-AEB79483B714}" dt="2019-10-04T16:20:14.739" v="19" actId="20577"/>
          <ac:spMkLst>
            <pc:docMk/>
            <pc:sldMk cId="2063479062" sldId="303"/>
            <ac:spMk id="22" creationId="{8A1F9DDD-671F-44A7-81D5-AB7BBB37CD7E}"/>
          </ac:spMkLst>
        </pc:spChg>
      </pc:sldChg>
    </pc:docChg>
  </pc:docChgLst>
  <pc:docChgLst>
    <pc:chgData name="George Rafahel Galli" userId="b2d71eb1-8b3f-4745-b7b0-f44131d12e18" providerId="ADAL" clId="{4D8E03EC-2A3C-457E-8402-BC86C41A98C6}"/>
    <pc:docChg chg="addSld delSld modSld">
      <pc:chgData name="George Rafahel Galli" userId="b2d71eb1-8b3f-4745-b7b0-f44131d12e18" providerId="ADAL" clId="{4D8E03EC-2A3C-457E-8402-BC86C41A98C6}" dt="2020-03-18T17:24:17.404" v="1" actId="2696"/>
      <pc:docMkLst>
        <pc:docMk/>
      </pc:docMkLst>
      <pc:sldChg chg="add del">
        <pc:chgData name="George Rafahel Galli" userId="b2d71eb1-8b3f-4745-b7b0-f44131d12e18" providerId="ADAL" clId="{4D8E03EC-2A3C-457E-8402-BC86C41A98C6}" dt="2020-03-18T17:24:17.404" v="1" actId="2696"/>
        <pc:sldMkLst>
          <pc:docMk/>
          <pc:sldMk cId="2421554323" sldId="31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CREDEAL/Credores%20x%20Edi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&amp;%20CIA/RMA/MESTRA%20BART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E8-41D6-9CA3-68F4F89F568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E8-41D6-9CA3-68F4F89F56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Todos!$I$8:$K$8</c:f>
              <c:strCache>
                <c:ptCount val="3"/>
                <c:pt idx="0">
                  <c:v>CLASSE II</c:v>
                </c:pt>
                <c:pt idx="1">
                  <c:v>CLASSE III</c:v>
                </c:pt>
                <c:pt idx="2">
                  <c:v>CLASSE IV</c:v>
                </c:pt>
              </c:strCache>
            </c:strRef>
          </c:cat>
          <c:val>
            <c:numRef>
              <c:f>Todos!$I$9:$K$9</c:f>
              <c:numCache>
                <c:formatCode>#,##0.00</c:formatCode>
                <c:ptCount val="3"/>
                <c:pt idx="0">
                  <c:v>485910.13</c:v>
                </c:pt>
                <c:pt idx="1">
                  <c:v>3927502.76</c:v>
                </c:pt>
                <c:pt idx="2">
                  <c:v>6900.01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E8-41D6-9CA3-68F4F89F5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6291183"/>
        <c:axId val="400895279"/>
      </c:barChart>
      <c:catAx>
        <c:axId val="39629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00895279"/>
        <c:crosses val="autoZero"/>
        <c:auto val="1"/>
        <c:lblAlgn val="ctr"/>
        <c:lblOffset val="100"/>
        <c:noMultiLvlLbl val="0"/>
      </c:catAx>
      <c:valAx>
        <c:axId val="400895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/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39629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Credores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2E-4818-881F-C423C1F6F1C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D2E-4818-881F-C423C1F6F1C2}"/>
              </c:ext>
            </c:extLst>
          </c:dPt>
          <c:dPt>
            <c:idx val="2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2E-4818-881F-C423C1F6F1C2}"/>
              </c:ext>
            </c:extLst>
          </c:dPt>
          <c:dPt>
            <c:idx val="3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D2E-4818-881F-C423C1F6F1C2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2E-4818-881F-C423C1F6F1C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D2E-4818-881F-C423C1F6F1C2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FB2-418F-97AD-CA3082544AA5}"/>
              </c:ext>
            </c:extLst>
          </c:dPt>
          <c:dLbls>
            <c:dLbl>
              <c:idx val="0"/>
              <c:layout>
                <c:manualLayout>
                  <c:x val="2.0849672221575962E-2"/>
                  <c:y val="-0.13969686417302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E-4818-881F-C423C1F6F1C2}"/>
                </c:ext>
              </c:extLst>
            </c:dLbl>
            <c:dLbl>
              <c:idx val="2"/>
              <c:layout>
                <c:manualLayout>
                  <c:x val="0.10424836110787976"/>
                  <c:y val="9.190583169277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2E-4818-881F-C423C1F6F1C2}"/>
                </c:ext>
              </c:extLst>
            </c:dLbl>
            <c:dLbl>
              <c:idx val="6"/>
              <c:layout>
                <c:manualLayout>
                  <c:x val="-5.659196745856334E-2"/>
                  <c:y val="-0.12866816436988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B2-418F-97AD-CA3082544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BANCO BRADESCO</c:v>
                </c:pt>
                <c:pt idx="1">
                  <c:v>BANCO BANRISUL</c:v>
                </c:pt>
                <c:pt idx="2">
                  <c:v>BANCO SANTANDER</c:v>
                </c:pt>
                <c:pt idx="3">
                  <c:v>CAIXA ECONÔMICA FEDERAL</c:v>
                </c:pt>
                <c:pt idx="4">
                  <c:v>IPIRANGA PROD DE PETROLEO LTDA</c:v>
                </c:pt>
                <c:pt idx="5">
                  <c:v>PETROBRAS DISTRIBUIDORA</c:v>
                </c:pt>
                <c:pt idx="6">
                  <c:v>DEMAIS CREDORES</c:v>
                </c:pt>
              </c:strCache>
            </c:strRef>
          </c:cat>
          <c:val>
            <c:numRef>
              <c:f>Sheet1!$B$2:$B$8</c:f>
              <c:numCache>
                <c:formatCode>#,##0.00_ ;[Red]\-#,##0.00\ </c:formatCode>
                <c:ptCount val="7"/>
                <c:pt idx="0">
                  <c:v>848194.37</c:v>
                </c:pt>
                <c:pt idx="1">
                  <c:v>745338.65</c:v>
                </c:pt>
                <c:pt idx="2">
                  <c:v>656382.65</c:v>
                </c:pt>
                <c:pt idx="3">
                  <c:v>624563.09</c:v>
                </c:pt>
                <c:pt idx="4">
                  <c:v>551582.54</c:v>
                </c:pt>
                <c:pt idx="5">
                  <c:v>505171.58</c:v>
                </c:pt>
                <c:pt idx="6">
                  <c:v>489080.02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E-4818-881F-C423C1F6F1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71322188132007"/>
          <c:y val="0.15073066820624217"/>
          <c:w val="0.3431705239556247"/>
          <c:h val="0.75699573668655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92B-4782-B319-BE433AEC4BD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2B-4782-B319-BE433AEC4BD7}"/>
              </c:ext>
            </c:extLst>
          </c:dPt>
          <c:dPt>
            <c:idx val="2"/>
            <c:bubble3D val="0"/>
            <c:spPr>
              <a:solidFill>
                <a:srgbClr val="B2B2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92B-4782-B319-BE433AEC4BD7}"/>
              </c:ext>
            </c:extLst>
          </c:dPt>
          <c:dPt>
            <c:idx val="3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2B-4782-B319-BE433AEC4BD7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2B-4782-B319-BE433AEC4BD7}"/>
              </c:ext>
            </c:extLst>
          </c:dPt>
          <c:dLbls>
            <c:dLbl>
              <c:idx val="0"/>
              <c:layout>
                <c:manualLayout>
                  <c:x val="1.8496821257967529E-2"/>
                  <c:y val="-0.26130745393879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095265911694"/>
                      <c:h val="0.108379519171580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92B-4782-B319-BE433AEC4BD7}"/>
                </c:ext>
              </c:extLst>
            </c:dLbl>
            <c:dLbl>
              <c:idx val="4"/>
              <c:layout>
                <c:manualLayout>
                  <c:x val="-8.5369944267542682E-3"/>
                  <c:y val="-1.081272223195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2B-4782-B319-BE433AEC4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   Clientes</c:v>
                </c:pt>
                <c:pt idx="1">
                  <c:v>   Caixa e equivalentes</c:v>
                </c:pt>
                <c:pt idx="2">
                  <c:v>   Adiantamentos</c:v>
                </c:pt>
                <c:pt idx="3">
                  <c:v>   Estoques</c:v>
                </c:pt>
                <c:pt idx="4">
                  <c:v>   Demais rubricas</c:v>
                </c:pt>
              </c:strCache>
            </c:strRef>
          </c:cat>
          <c:val>
            <c:numRef>
              <c:f>Sheet1!$B$2:$B$6</c:f>
              <c:numCache>
                <c:formatCode>#,##0.00</c:formatCode>
                <c:ptCount val="5"/>
                <c:pt idx="0">
                  <c:v>1109661.55</c:v>
                </c:pt>
                <c:pt idx="1">
                  <c:v>802158.23</c:v>
                </c:pt>
                <c:pt idx="2">
                  <c:v>692212.92</c:v>
                </c:pt>
                <c:pt idx="3">
                  <c:v>416989.73</c:v>
                </c:pt>
                <c:pt idx="4">
                  <c:v>401165.57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B-4782-B319-BE433AEC4B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40921645851866"/>
          <c:y val="0.20162349760630169"/>
          <c:w val="0.35851679468797282"/>
          <c:h val="0.6940675048749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67746103879392E-2"/>
          <c:y val="0.19726415112667539"/>
          <c:w val="0.48827394184960643"/>
          <c:h val="0.637193900957585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0C-4E43-A4F6-9BBC67233E7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0C-4E43-A4F6-9BBC67233E7C}"/>
              </c:ext>
            </c:extLst>
          </c:dPt>
          <c:dPt>
            <c:idx val="2"/>
            <c:bubble3D val="0"/>
            <c:spPr>
              <a:solidFill>
                <a:srgbClr val="B2B2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0C-4E43-A4F6-9BBC67233E7C}"/>
              </c:ext>
            </c:extLst>
          </c:dPt>
          <c:dPt>
            <c:idx val="3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0C-4E43-A4F6-9BBC67233E7C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0C-4E43-A4F6-9BBC67233E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0C-4E43-A4F6-9BBC67233E7C}"/>
              </c:ext>
            </c:extLst>
          </c:dPt>
          <c:dLbls>
            <c:dLbl>
              <c:idx val="0"/>
              <c:layout>
                <c:manualLayout>
                  <c:x val="-1.6479873021779667E-17"/>
                  <c:y val="0.16038871310726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68794708587117"/>
                      <c:h val="6.51286302437800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B0C-4E43-A4F6-9BBC67233E7C}"/>
                </c:ext>
              </c:extLst>
            </c:dLbl>
            <c:dLbl>
              <c:idx val="2"/>
              <c:layout>
                <c:manualLayout>
                  <c:x val="-5.406763136944371E-2"/>
                  <c:y val="-2.88339259518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0C-4E43-A4F6-9BBC67233E7C}"/>
                </c:ext>
              </c:extLst>
            </c:dLbl>
            <c:dLbl>
              <c:idx val="3"/>
              <c:layout>
                <c:manualLayout>
                  <c:x val="-0.15651156449049491"/>
                  <c:y val="-0.15137811124730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0C-4E43-A4F6-9BBC67233E7C}"/>
                </c:ext>
              </c:extLst>
            </c:dLbl>
            <c:dLbl>
              <c:idx val="4"/>
              <c:layout>
                <c:manualLayout>
                  <c:x val="-2.8456648089180895E-3"/>
                  <c:y val="-0.18742051868713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0C-4E43-A4F6-9BBC67233E7C}"/>
                </c:ext>
              </c:extLst>
            </c:dLbl>
            <c:dLbl>
              <c:idx val="5"/>
              <c:layout>
                <c:manualLayout>
                  <c:x val="0.18212254777075779"/>
                  <c:y val="-0.15137811124730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0C-4E43-A4F6-9BBC67233E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   Empréstimos e financiamentos</c:v>
                </c:pt>
                <c:pt idx="1">
                  <c:v>   Fornecedores</c:v>
                </c:pt>
                <c:pt idx="2">
                  <c:v>   Resultado de Exercícios Futuros</c:v>
                </c:pt>
                <c:pt idx="3">
                  <c:v>   Obrigações trabalhistas</c:v>
                </c:pt>
                <c:pt idx="4">
                  <c:v>   Obrigações tributárias</c:v>
                </c:pt>
                <c:pt idx="5">
                  <c:v>   Outras obrigações</c:v>
                </c:pt>
              </c:strCache>
            </c:strRef>
          </c:cat>
          <c:val>
            <c:numRef>
              <c:f>Sheet1!$B$2:$B$7</c:f>
              <c:numCache>
                <c:formatCode>#,##0.00</c:formatCode>
                <c:ptCount val="6"/>
                <c:pt idx="0">
                  <c:v>5497166.5700000003</c:v>
                </c:pt>
                <c:pt idx="1">
                  <c:v>1266893</c:v>
                </c:pt>
                <c:pt idx="2">
                  <c:v>588488.52</c:v>
                </c:pt>
                <c:pt idx="3">
                  <c:v>84571.67</c:v>
                </c:pt>
                <c:pt idx="4">
                  <c:v>49258.82</c:v>
                </c:pt>
                <c:pt idx="5" formatCode="&quot;R$&quot;#,##0.00_);[Red]\(&quot;R$&quot;#,##0.00\)">
                  <c:v>2799.85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0C-4E43-A4F6-9BBC67233E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11326104448444"/>
          <c:y val="0.15476836793451748"/>
          <c:w val="0.43834017893050453"/>
          <c:h val="0.70848446785088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Faturamento 2019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'DRE _RMA 3 _ 2'!$H$5:$L$5</c:f>
              <c:numCache>
                <c:formatCode>m/d/yyyy</c:formatCode>
                <c:ptCount val="5"/>
                <c:pt idx="0">
                  <c:v>43616</c:v>
                </c:pt>
                <c:pt idx="1">
                  <c:v>43585</c:v>
                </c:pt>
                <c:pt idx="2">
                  <c:v>43555</c:v>
                </c:pt>
                <c:pt idx="3">
                  <c:v>43524</c:v>
                </c:pt>
                <c:pt idx="4">
                  <c:v>43496</c:v>
                </c:pt>
              </c:numCache>
            </c:numRef>
          </c:cat>
          <c:val>
            <c:numRef>
              <c:f>'DRE _RMA 3 _ 2'!$H$27:$L$27</c:f>
              <c:numCache>
                <c:formatCode>#,##0.00</c:formatCode>
                <c:ptCount val="5"/>
                <c:pt idx="0">
                  <c:v>926573.37999999989</c:v>
                </c:pt>
                <c:pt idx="1">
                  <c:v>941892.66999999946</c:v>
                </c:pt>
                <c:pt idx="2">
                  <c:v>1003556.0100000002</c:v>
                </c:pt>
                <c:pt idx="3">
                  <c:v>1301868.2</c:v>
                </c:pt>
                <c:pt idx="4">
                  <c:v>1469111.76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61-43DB-BD6B-AAA50D4DB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163167"/>
        <c:axId val="1084029695"/>
      </c:lineChart>
      <c:dateAx>
        <c:axId val="10921631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84029695"/>
        <c:crosses val="autoZero"/>
        <c:auto val="1"/>
        <c:lblOffset val="100"/>
        <c:baseTimeUnit val="months"/>
      </c:dateAx>
      <c:valAx>
        <c:axId val="108402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5F5F5F"/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9216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F9EA7-3A10-412C-A878-B662E255C8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823D0-89B3-4982-9045-D71939F49BE7}">
      <dgm:prSet phldrT="[Text]" custT="1"/>
      <dgm:spPr>
        <a:solidFill>
          <a:srgbClr val="002060"/>
        </a:solidFill>
      </dgm:spPr>
      <dgm:t>
        <a:bodyPr/>
        <a:lstStyle/>
        <a:p>
          <a:r>
            <a:rPr lang="pt-BR" sz="1100" b="0" dirty="0">
              <a:latin typeface="Arial" panose="020B0604020202020204" pitchFamily="34" charset="0"/>
              <a:cs typeface="Arial" panose="020B0604020202020204" pitchFamily="34" charset="0"/>
            </a:rPr>
            <a:t>Razão Social</a:t>
          </a:r>
          <a:endParaRPr lang="en-US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C3FC0-20EF-421D-B86A-89FD855BDA0C}" type="parTrans" cxnId="{4EBD03D0-22D9-401D-8401-9010376B4697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B4A05-DC97-4595-BF5B-190ECD941FE0}" type="sibTrans" cxnId="{4EBD03D0-22D9-401D-8401-9010376B4697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FF8FA-B65E-46EF-A642-15AC2521DECE}">
      <dgm:prSet phldrT="[Text]" custT="1"/>
      <dgm:spPr>
        <a:solidFill>
          <a:srgbClr val="002060"/>
        </a:solidFill>
      </dgm:spPr>
      <dgm:t>
        <a:bodyPr/>
        <a:lstStyle/>
        <a:p>
          <a:r>
            <a:rPr lang="pt-BR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Nome Fantasia</a:t>
          </a:r>
          <a:endParaRPr lang="en-US" sz="11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4EF32-AF2B-4DDC-8E70-9839FE4A48CB}" type="parTrans" cxnId="{FCF0C246-0443-4FF7-9D09-0E0CB45A3E18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F3BED-3D4F-4504-999D-E94878BA06EC}" type="sibTrans" cxnId="{FCF0C246-0443-4FF7-9D09-0E0CB45A3E18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96A93-990D-4715-9E85-0D2729BB404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CNPJ</a:t>
          </a:r>
        </a:p>
      </dgm:t>
    </dgm:pt>
    <dgm:pt modelId="{89DD1DD0-4B13-49BF-9E25-DF71FEF2C15E}" type="parTrans" cxnId="{C7FC7424-B2A2-474B-A9B7-F2086CDCF5D0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13BEE-FFE6-4AFE-B495-FBB14D01C3B4}" type="sibTrans" cxnId="{C7FC7424-B2A2-474B-A9B7-F2086CDCF5D0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DFEE5-EEA1-481E-988E-DF0C55CB0D90}">
      <dgm:prSet custT="1"/>
      <dgm:spPr>
        <a:solidFill>
          <a:srgbClr val="F2ECEE">
            <a:alpha val="90000"/>
          </a:srgbClr>
        </a:solidFill>
      </dgm:spPr>
      <dgm:t>
        <a:bodyPr/>
        <a:lstStyle/>
        <a:p>
          <a:r>
            <a:rPr lang="pt-BR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Bartz &amp; Cia Ltda</a:t>
          </a:r>
          <a:endParaRPr lang="en-US" sz="1100" b="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3A4F1-F261-437C-9CF1-4252306F9D50}" type="parTrans" cxnId="{27A260D2-FE60-4269-9DE3-70ECABE797D7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FE249-F019-48C2-90DD-1F2682FF3C2B}" type="sibTrans" cxnId="{27A260D2-FE60-4269-9DE3-70ECABE797D7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71E1B-83AF-431D-BC6F-45F956A3A5E1}">
      <dgm:prSet custT="1"/>
      <dgm:spPr>
        <a:solidFill>
          <a:srgbClr val="002060"/>
        </a:solidFill>
      </dgm:spPr>
      <dgm:t>
        <a:bodyPr/>
        <a:lstStyle/>
        <a:p>
          <a:r>
            <a:rPr lang="en-US" sz="11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Cidade</a:t>
          </a:r>
          <a:endParaRPr lang="en-US" sz="11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9F533-DF01-41A7-A318-7572FFC496AC}" type="parTrans" cxnId="{E0428504-1BDD-42F2-A412-B8FE348AFF45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000F9-B699-444B-9447-001AE4275825}" type="sibTrans" cxnId="{E0428504-1BDD-42F2-A412-B8FE348AFF45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03117-1F30-434F-A5BB-A7EF6C129321}">
      <dgm:prSet custT="1"/>
      <dgm:spPr>
        <a:solidFill>
          <a:srgbClr val="002060"/>
        </a:solidFill>
      </dgm:spPr>
      <dgm:t>
        <a:bodyPr/>
        <a:lstStyle/>
        <a:p>
          <a:r>
            <a:rPr lang="en-US" sz="11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Endereço</a:t>
          </a:r>
          <a:endParaRPr lang="en-US" sz="11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86562-0A82-454E-9A33-5E4AEDADCF22}" type="parTrans" cxnId="{DACAB36E-E2DD-4E65-BBDC-CA47F7022295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8C4356-EC5E-408A-AE77-C3DFFDA880D0}" type="sibTrans" cxnId="{DACAB36E-E2DD-4E65-BBDC-CA47F7022295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3F864D-CF37-405B-B5A5-DC728D024242}">
      <dgm:prSet custT="1"/>
      <dgm:spPr>
        <a:solidFill>
          <a:srgbClr val="002060"/>
        </a:solidFill>
      </dgm:spPr>
      <dgm:t>
        <a:bodyPr/>
        <a:lstStyle/>
        <a:p>
          <a:r>
            <a:rPr lang="en-US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Capital Social</a:t>
          </a:r>
        </a:p>
      </dgm:t>
    </dgm:pt>
    <dgm:pt modelId="{F158E3F2-FA35-4DD5-BB97-28DBEBEE16E5}" type="parTrans" cxnId="{E040F4EE-344A-4BF6-9A63-3125AB4260C3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13060-8B58-4C4B-91ED-2A09717AC91E}" type="sibTrans" cxnId="{E040F4EE-344A-4BF6-9A63-3125AB4260C3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CD785-A2F5-4734-A1E2-5F5331B6CA64}">
      <dgm:prSet custT="1"/>
      <dgm:spPr>
        <a:solidFill>
          <a:srgbClr val="F2ECEE">
            <a:alpha val="90000"/>
          </a:srgbClr>
        </a:solidFill>
      </dgm:spPr>
      <dgm:t>
        <a:bodyPr/>
        <a:lstStyle/>
        <a:p>
          <a:r>
            <a:rPr lang="pt-BR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Posto Renascer</a:t>
          </a:r>
          <a:endParaRPr lang="en-US" sz="1100" b="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28DF5-E5D7-4E37-A1A4-657D2D870F4D}" type="parTrans" cxnId="{1A52FDC6-6356-41F6-B442-6C4786BF7B22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D262E-886F-475C-8583-BB00EEACB792}" type="sibTrans" cxnId="{1A52FDC6-6356-41F6-B442-6C4786BF7B22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A7983-0A1C-4D6F-9209-470722EE33E3}">
      <dgm:prSet custT="1"/>
      <dgm:spPr>
        <a:solidFill>
          <a:srgbClr val="F2ECEE">
            <a:alpha val="90000"/>
          </a:srgbClr>
        </a:solidFill>
      </dgm:spPr>
      <dgm:t>
        <a:bodyPr/>
        <a:lstStyle/>
        <a:p>
          <a:r>
            <a:rPr lang="en-US" sz="1100" b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R$ 200.000,00</a:t>
          </a:r>
        </a:p>
      </dgm:t>
    </dgm:pt>
    <dgm:pt modelId="{3E164A23-1329-4499-A628-79BED9F2F933}" type="parTrans" cxnId="{C5AF3052-D9A8-43D0-9376-E32C737A580C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9FAEB-592A-4856-B80A-1BC61721E5D3}" type="sibTrans" cxnId="{C5AF3052-D9A8-43D0-9376-E32C737A580C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49C8E-602D-44D6-B00B-73C17BB7A0A3}">
      <dgm:prSet custT="1"/>
      <dgm:spPr>
        <a:solidFill>
          <a:srgbClr val="F2ECEE">
            <a:alpha val="90000"/>
          </a:srgbClr>
        </a:solidFill>
      </dgm:spPr>
      <dgm:t>
        <a:bodyPr/>
        <a:lstStyle/>
        <a:p>
          <a:r>
            <a:rPr lang="it-IT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Av Cel Nono Centeno, 579</a:t>
          </a:r>
          <a:endParaRPr lang="en-US" sz="1100" b="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18032-0A95-42F1-B0F1-B99816CF3098}" type="parTrans" cxnId="{41162E1F-B934-444B-A562-0EE04940A761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4E5240-237E-499D-B78C-07B1FCC3F4F9}" type="sibTrans" cxnId="{41162E1F-B934-444B-A562-0EE04940A761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69E9A-A0CF-4F3F-ADE2-0EE544A05380}">
      <dgm:prSet custT="1"/>
      <dgm:spPr>
        <a:solidFill>
          <a:srgbClr val="F2ECEE">
            <a:alpha val="90000"/>
          </a:srgbClr>
        </a:solidFill>
      </dgm:spPr>
      <dgm:t>
        <a:bodyPr/>
        <a:lstStyle/>
        <a:p>
          <a:r>
            <a:rPr lang="en-US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São </a:t>
          </a:r>
          <a:r>
            <a:rPr lang="en-US" sz="1100" b="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Lourenço</a:t>
          </a:r>
          <a:r>
            <a:rPr lang="en-US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do Sul</a:t>
          </a:r>
        </a:p>
      </dgm:t>
    </dgm:pt>
    <dgm:pt modelId="{8D34582D-7B51-4963-81F4-14BDF803AEB8}" type="parTrans" cxnId="{09120FC3-DE15-4213-B437-557CEF0D851D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1EDE0-4463-4574-B81E-FAEAD6EED94D}" type="sibTrans" cxnId="{09120FC3-DE15-4213-B437-557CEF0D851D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6A9AE-F681-48C0-AF27-8DA7BEBCC299}">
      <dgm:prSet custT="1"/>
      <dgm:spPr>
        <a:solidFill>
          <a:srgbClr val="F2ECEE">
            <a:alpha val="90000"/>
          </a:srgbClr>
        </a:solidFill>
      </dgm:spPr>
      <dgm:t>
        <a:bodyPr/>
        <a:lstStyle/>
        <a:p>
          <a:r>
            <a:rPr lang="en-US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06.907.568/0001-77</a:t>
          </a:r>
        </a:p>
      </dgm:t>
    </dgm:pt>
    <dgm:pt modelId="{7E4B53A3-A3C4-4213-B857-722D74455D9D}" type="parTrans" cxnId="{02DD2163-A2F3-4721-989C-7DC3052C2374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026FD-360B-44FA-AE28-5FD0B8E4110F}" type="sibTrans" cxnId="{02DD2163-A2F3-4721-989C-7DC3052C2374}">
      <dgm:prSet/>
      <dgm:spPr/>
      <dgm:t>
        <a:bodyPr/>
        <a:lstStyle/>
        <a:p>
          <a:endParaRPr lang="en-US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62A68-5AE8-46E7-B1BA-CAF3AD6292BA}">
      <dgm:prSet custT="1"/>
      <dgm:spPr>
        <a:solidFill>
          <a:srgbClr val="002060"/>
        </a:solidFill>
      </dgm:spPr>
      <dgm:t>
        <a:bodyPr/>
        <a:lstStyle/>
        <a:p>
          <a:r>
            <a:rPr lang="en-US" sz="11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Objeto</a:t>
          </a:r>
          <a:endParaRPr lang="en-US" sz="11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7DD81-2FA9-477E-8EDD-381982D838F9}" type="parTrans" cxnId="{1DA482D5-8172-4E91-BDB9-E5D6F1F7E126}">
      <dgm:prSet/>
      <dgm:spPr/>
      <dgm:t>
        <a:bodyPr/>
        <a:lstStyle/>
        <a:p>
          <a:endParaRPr lang="en-US"/>
        </a:p>
      </dgm:t>
    </dgm:pt>
    <dgm:pt modelId="{4FF4E26D-F094-4A9A-A710-92D0FE1E4323}" type="sibTrans" cxnId="{1DA482D5-8172-4E91-BDB9-E5D6F1F7E126}">
      <dgm:prSet/>
      <dgm:spPr/>
      <dgm:t>
        <a:bodyPr/>
        <a:lstStyle/>
        <a:p>
          <a:endParaRPr lang="en-US"/>
        </a:p>
      </dgm:t>
    </dgm:pt>
    <dgm:pt modelId="{B1A808A5-27F7-406D-85F1-90CB675928F8}">
      <dgm:prSet custT="1"/>
      <dgm:spPr>
        <a:solidFill>
          <a:srgbClr val="F2ECEE">
            <a:alpha val="90000"/>
          </a:srgbClr>
        </a:solidFill>
      </dgm:spPr>
      <dgm:t>
        <a:bodyPr/>
        <a:lstStyle/>
        <a:p>
          <a:r>
            <a:rPr lang="en-US" sz="1100" b="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Comércio</a:t>
          </a:r>
          <a:r>
            <a:rPr lang="en-US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varejista</a:t>
          </a:r>
          <a:r>
            <a:rPr lang="en-US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100" b="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combustíveis</a:t>
          </a:r>
          <a:endParaRPr lang="en-US" sz="1100" b="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C07C1-E5E5-4DEE-96F7-9F0C0CF2B4FD}" type="parTrans" cxnId="{4B0C13DB-9AE0-47EF-BCD9-8C99F07F71F4}">
      <dgm:prSet/>
      <dgm:spPr/>
      <dgm:t>
        <a:bodyPr/>
        <a:lstStyle/>
        <a:p>
          <a:endParaRPr lang="en-US"/>
        </a:p>
      </dgm:t>
    </dgm:pt>
    <dgm:pt modelId="{B807D83C-98F2-4682-A1B2-A376D065F40F}" type="sibTrans" cxnId="{4B0C13DB-9AE0-47EF-BCD9-8C99F07F71F4}">
      <dgm:prSet/>
      <dgm:spPr/>
      <dgm:t>
        <a:bodyPr/>
        <a:lstStyle/>
        <a:p>
          <a:endParaRPr lang="en-US"/>
        </a:p>
      </dgm:t>
    </dgm:pt>
    <dgm:pt modelId="{9B1F6D7B-4EA7-4C6E-9FB4-7E715456A82C}" type="pres">
      <dgm:prSet presAssocID="{FB3F9EA7-3A10-412C-A878-B662E255C8D8}" presName="Name0" presStyleCnt="0">
        <dgm:presLayoutVars>
          <dgm:dir/>
          <dgm:animLvl val="lvl"/>
          <dgm:resizeHandles val="exact"/>
        </dgm:presLayoutVars>
      </dgm:prSet>
      <dgm:spPr/>
    </dgm:pt>
    <dgm:pt modelId="{ECD2D771-326F-4C18-A5CD-0A29D2F407E7}" type="pres">
      <dgm:prSet presAssocID="{21A823D0-89B3-4982-9045-D71939F49BE7}" presName="linNode" presStyleCnt="0"/>
      <dgm:spPr/>
    </dgm:pt>
    <dgm:pt modelId="{344E2D04-6E9E-4115-8B39-4E679628022D}" type="pres">
      <dgm:prSet presAssocID="{21A823D0-89B3-4982-9045-D71939F49BE7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10DEBBB8-58B2-44CA-9F40-F196094C3334}" type="pres">
      <dgm:prSet presAssocID="{21A823D0-89B3-4982-9045-D71939F49BE7}" presName="descendantText" presStyleLbl="alignAccFollowNode1" presStyleIdx="0" presStyleCnt="7">
        <dgm:presLayoutVars>
          <dgm:bulletEnabled val="1"/>
        </dgm:presLayoutVars>
      </dgm:prSet>
      <dgm:spPr/>
    </dgm:pt>
    <dgm:pt modelId="{D9822487-BFDA-4073-9CD0-991091C6EBD4}" type="pres">
      <dgm:prSet presAssocID="{593B4A05-DC97-4595-BF5B-190ECD941FE0}" presName="sp" presStyleCnt="0"/>
      <dgm:spPr/>
    </dgm:pt>
    <dgm:pt modelId="{A5C3D1CA-A609-435C-84F6-2ADE1EEA9D46}" type="pres">
      <dgm:prSet presAssocID="{86DFF8FA-B65E-46EF-A642-15AC2521DECE}" presName="linNode" presStyleCnt="0"/>
      <dgm:spPr/>
    </dgm:pt>
    <dgm:pt modelId="{78EAAD6D-102B-46C5-8958-BDE6ED5EE8C2}" type="pres">
      <dgm:prSet presAssocID="{86DFF8FA-B65E-46EF-A642-15AC2521DECE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2807FB9B-A3B6-499A-8B96-3BB768C0440C}" type="pres">
      <dgm:prSet presAssocID="{86DFF8FA-B65E-46EF-A642-15AC2521DECE}" presName="descendantText" presStyleLbl="alignAccFollowNode1" presStyleIdx="1" presStyleCnt="7">
        <dgm:presLayoutVars>
          <dgm:bulletEnabled val="1"/>
        </dgm:presLayoutVars>
      </dgm:prSet>
      <dgm:spPr/>
    </dgm:pt>
    <dgm:pt modelId="{19AFF16B-365F-42B7-ABFE-C71EB1F9E806}" type="pres">
      <dgm:prSet presAssocID="{8BAF3BED-3D4F-4504-999D-E94878BA06EC}" presName="sp" presStyleCnt="0"/>
      <dgm:spPr/>
    </dgm:pt>
    <dgm:pt modelId="{3B339118-B23B-486A-9D09-50306A6DA83F}" type="pres">
      <dgm:prSet presAssocID="{75B96A93-990D-4715-9E85-0D2729BB4044}" presName="linNode" presStyleCnt="0"/>
      <dgm:spPr/>
    </dgm:pt>
    <dgm:pt modelId="{0737D899-3013-471F-926F-F9272C777608}" type="pres">
      <dgm:prSet presAssocID="{75B96A93-990D-4715-9E85-0D2729BB4044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B7CA309F-112D-446D-8EAD-13A128242777}" type="pres">
      <dgm:prSet presAssocID="{75B96A93-990D-4715-9E85-0D2729BB4044}" presName="descendantText" presStyleLbl="alignAccFollowNode1" presStyleIdx="2" presStyleCnt="7">
        <dgm:presLayoutVars>
          <dgm:bulletEnabled val="1"/>
        </dgm:presLayoutVars>
      </dgm:prSet>
      <dgm:spPr/>
    </dgm:pt>
    <dgm:pt modelId="{D8F4D7C1-B03A-4942-BC9D-6380ED540D68}" type="pres">
      <dgm:prSet presAssocID="{9EC13BEE-FFE6-4AFE-B495-FBB14D01C3B4}" presName="sp" presStyleCnt="0"/>
      <dgm:spPr/>
    </dgm:pt>
    <dgm:pt modelId="{45ABAA87-0484-4ED7-9717-789D1639EAB6}" type="pres">
      <dgm:prSet presAssocID="{B1671E1B-83AF-431D-BC6F-45F956A3A5E1}" presName="linNode" presStyleCnt="0"/>
      <dgm:spPr/>
    </dgm:pt>
    <dgm:pt modelId="{92F41D9F-91FA-4007-963F-5F17FBA0F40F}" type="pres">
      <dgm:prSet presAssocID="{B1671E1B-83AF-431D-BC6F-45F956A3A5E1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D9F1798A-B80E-49A7-94D0-62F064133F80}" type="pres">
      <dgm:prSet presAssocID="{B1671E1B-83AF-431D-BC6F-45F956A3A5E1}" presName="descendantText" presStyleLbl="alignAccFollowNode1" presStyleIdx="3" presStyleCnt="7">
        <dgm:presLayoutVars>
          <dgm:bulletEnabled val="1"/>
        </dgm:presLayoutVars>
      </dgm:prSet>
      <dgm:spPr/>
    </dgm:pt>
    <dgm:pt modelId="{9167D086-A258-4EF8-BC9A-2A6743976585}" type="pres">
      <dgm:prSet presAssocID="{FCE000F9-B699-444B-9447-001AE4275825}" presName="sp" presStyleCnt="0"/>
      <dgm:spPr/>
    </dgm:pt>
    <dgm:pt modelId="{922C4EF0-5B9F-4CE3-A5F0-9810AD8E06E3}" type="pres">
      <dgm:prSet presAssocID="{19E03117-1F30-434F-A5BB-A7EF6C129321}" presName="linNode" presStyleCnt="0"/>
      <dgm:spPr/>
    </dgm:pt>
    <dgm:pt modelId="{076EC1AC-0A66-4551-B03A-6933CCC8CAF8}" type="pres">
      <dgm:prSet presAssocID="{19E03117-1F30-434F-A5BB-A7EF6C129321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851ADCE6-44B7-41E9-8521-C66F7F87D61B}" type="pres">
      <dgm:prSet presAssocID="{19E03117-1F30-434F-A5BB-A7EF6C129321}" presName="descendantText" presStyleLbl="alignAccFollowNode1" presStyleIdx="4" presStyleCnt="7">
        <dgm:presLayoutVars>
          <dgm:bulletEnabled val="1"/>
        </dgm:presLayoutVars>
      </dgm:prSet>
      <dgm:spPr/>
    </dgm:pt>
    <dgm:pt modelId="{B1049547-6C56-4F18-A58D-D6E14BD3EDFA}" type="pres">
      <dgm:prSet presAssocID="{B98C4356-EC5E-408A-AE77-C3DFFDA880D0}" presName="sp" presStyleCnt="0"/>
      <dgm:spPr/>
    </dgm:pt>
    <dgm:pt modelId="{FA45BEC3-EF4D-481D-AA29-B3E5466A57FD}" type="pres">
      <dgm:prSet presAssocID="{033F864D-CF37-405B-B5A5-DC728D024242}" presName="linNode" presStyleCnt="0"/>
      <dgm:spPr/>
    </dgm:pt>
    <dgm:pt modelId="{A68D362E-9C1C-4191-B53B-D57A8003F841}" type="pres">
      <dgm:prSet presAssocID="{033F864D-CF37-405B-B5A5-DC728D024242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4720D59E-E63D-4404-BFD2-C7FC06D5C215}" type="pres">
      <dgm:prSet presAssocID="{033F864D-CF37-405B-B5A5-DC728D024242}" presName="descendantText" presStyleLbl="alignAccFollowNode1" presStyleIdx="5" presStyleCnt="7">
        <dgm:presLayoutVars>
          <dgm:bulletEnabled val="1"/>
        </dgm:presLayoutVars>
      </dgm:prSet>
      <dgm:spPr/>
    </dgm:pt>
    <dgm:pt modelId="{CE362BF0-80F7-4731-8FFF-8E204632C0A4}" type="pres">
      <dgm:prSet presAssocID="{C0D13060-8B58-4C4B-91ED-2A09717AC91E}" presName="sp" presStyleCnt="0"/>
      <dgm:spPr/>
    </dgm:pt>
    <dgm:pt modelId="{345AEFC0-1398-449C-AF83-F64128E6F96B}" type="pres">
      <dgm:prSet presAssocID="{46662A68-5AE8-46E7-B1BA-CAF3AD6292BA}" presName="linNode" presStyleCnt="0"/>
      <dgm:spPr/>
    </dgm:pt>
    <dgm:pt modelId="{2BE3C38A-ACD3-403E-9863-BD45BC35E502}" type="pres">
      <dgm:prSet presAssocID="{46662A68-5AE8-46E7-B1BA-CAF3AD6292BA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A4EE07BA-58E3-44CB-B897-35F2A29E2056}" type="pres">
      <dgm:prSet presAssocID="{46662A68-5AE8-46E7-B1BA-CAF3AD6292BA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AC847B00-7CA7-41A2-A54E-CB65C4D50E53}" type="presOf" srcId="{033F864D-CF37-405B-B5A5-DC728D024242}" destId="{A68D362E-9C1C-4191-B53B-D57A8003F841}" srcOrd="0" destOrd="0" presId="urn:microsoft.com/office/officeart/2005/8/layout/vList5"/>
    <dgm:cxn modelId="{E0428504-1BDD-42F2-A412-B8FE348AFF45}" srcId="{FB3F9EA7-3A10-412C-A878-B662E255C8D8}" destId="{B1671E1B-83AF-431D-BC6F-45F956A3A5E1}" srcOrd="3" destOrd="0" parTransId="{3B49F533-DF01-41A7-A318-7572FFC496AC}" sibTransId="{FCE000F9-B699-444B-9447-001AE4275825}"/>
    <dgm:cxn modelId="{6951AA0F-22F4-4C74-867B-AAB3BF092929}" type="presOf" srcId="{86DFF8FA-B65E-46EF-A642-15AC2521DECE}" destId="{78EAAD6D-102B-46C5-8958-BDE6ED5EE8C2}" srcOrd="0" destOrd="0" presId="urn:microsoft.com/office/officeart/2005/8/layout/vList5"/>
    <dgm:cxn modelId="{E0590E11-70AE-4256-BACF-F075563A313A}" type="presOf" srcId="{75B96A93-990D-4715-9E85-0D2729BB4044}" destId="{0737D899-3013-471F-926F-F9272C777608}" srcOrd="0" destOrd="0" presId="urn:microsoft.com/office/officeart/2005/8/layout/vList5"/>
    <dgm:cxn modelId="{41162E1F-B934-444B-A562-0EE04940A761}" srcId="{19E03117-1F30-434F-A5BB-A7EF6C129321}" destId="{B6849C8E-602D-44D6-B00B-73C17BB7A0A3}" srcOrd="0" destOrd="0" parTransId="{6F918032-0A95-42F1-B0F1-B99816CF3098}" sibTransId="{E44E5240-237E-499D-B78C-07B1FCC3F4F9}"/>
    <dgm:cxn modelId="{C7FC7424-B2A2-474B-A9B7-F2086CDCF5D0}" srcId="{FB3F9EA7-3A10-412C-A878-B662E255C8D8}" destId="{75B96A93-990D-4715-9E85-0D2729BB4044}" srcOrd="2" destOrd="0" parTransId="{89DD1DD0-4B13-49BF-9E25-DF71FEF2C15E}" sibTransId="{9EC13BEE-FFE6-4AFE-B495-FBB14D01C3B4}"/>
    <dgm:cxn modelId="{7F19523A-CD40-4446-8CE8-4C24AF9A4E08}" type="presOf" srcId="{46662A68-5AE8-46E7-B1BA-CAF3AD6292BA}" destId="{2BE3C38A-ACD3-403E-9863-BD45BC35E502}" srcOrd="0" destOrd="0" presId="urn:microsoft.com/office/officeart/2005/8/layout/vList5"/>
    <dgm:cxn modelId="{658E773E-1459-453B-B378-A9C54F92C82B}" type="presOf" srcId="{34DDFEE5-EEA1-481E-988E-DF0C55CB0D90}" destId="{10DEBBB8-58B2-44CA-9F40-F196094C3334}" srcOrd="0" destOrd="0" presId="urn:microsoft.com/office/officeart/2005/8/layout/vList5"/>
    <dgm:cxn modelId="{804C8240-60A8-41F2-8D5E-C206EF6677CD}" type="presOf" srcId="{F0269E9A-A0CF-4F3F-ADE2-0EE544A05380}" destId="{D9F1798A-B80E-49A7-94D0-62F064133F80}" srcOrd="0" destOrd="0" presId="urn:microsoft.com/office/officeart/2005/8/layout/vList5"/>
    <dgm:cxn modelId="{18360B61-47A0-4F67-8EE9-B19FA0554189}" type="presOf" srcId="{19E03117-1F30-434F-A5BB-A7EF6C129321}" destId="{076EC1AC-0A66-4551-B03A-6933CCC8CAF8}" srcOrd="0" destOrd="0" presId="urn:microsoft.com/office/officeart/2005/8/layout/vList5"/>
    <dgm:cxn modelId="{119EF862-C695-40E2-B241-0ECC28727729}" type="presOf" srcId="{21A823D0-89B3-4982-9045-D71939F49BE7}" destId="{344E2D04-6E9E-4115-8B39-4E679628022D}" srcOrd="0" destOrd="0" presId="urn:microsoft.com/office/officeart/2005/8/layout/vList5"/>
    <dgm:cxn modelId="{02DD2163-A2F3-4721-989C-7DC3052C2374}" srcId="{75B96A93-990D-4715-9E85-0D2729BB4044}" destId="{B7E6A9AE-F681-48C0-AF27-8DA7BEBCC299}" srcOrd="0" destOrd="0" parTransId="{7E4B53A3-A3C4-4213-B857-722D74455D9D}" sibTransId="{C74026FD-360B-44FA-AE28-5FD0B8E4110F}"/>
    <dgm:cxn modelId="{FCF0C246-0443-4FF7-9D09-0E0CB45A3E18}" srcId="{FB3F9EA7-3A10-412C-A878-B662E255C8D8}" destId="{86DFF8FA-B65E-46EF-A642-15AC2521DECE}" srcOrd="1" destOrd="0" parTransId="{9534EF32-AF2B-4DDC-8E70-9839FE4A48CB}" sibTransId="{8BAF3BED-3D4F-4504-999D-E94878BA06EC}"/>
    <dgm:cxn modelId="{E420E748-9DF3-4D3D-A7EE-FF70C8D04A4E}" type="presOf" srcId="{B6849C8E-602D-44D6-B00B-73C17BB7A0A3}" destId="{851ADCE6-44B7-41E9-8521-C66F7F87D61B}" srcOrd="0" destOrd="0" presId="urn:microsoft.com/office/officeart/2005/8/layout/vList5"/>
    <dgm:cxn modelId="{DACAB36E-E2DD-4E65-BBDC-CA47F7022295}" srcId="{FB3F9EA7-3A10-412C-A878-B662E255C8D8}" destId="{19E03117-1F30-434F-A5BB-A7EF6C129321}" srcOrd="4" destOrd="0" parTransId="{57186562-0A82-454E-9A33-5E4AEDADCF22}" sibTransId="{B98C4356-EC5E-408A-AE77-C3DFFDA880D0}"/>
    <dgm:cxn modelId="{C5AF3052-D9A8-43D0-9376-E32C737A580C}" srcId="{033F864D-CF37-405B-B5A5-DC728D024242}" destId="{688A7983-0A1C-4D6F-9209-470722EE33E3}" srcOrd="0" destOrd="0" parTransId="{3E164A23-1329-4499-A628-79BED9F2F933}" sibTransId="{AE19FAEB-592A-4856-B80A-1BC61721E5D3}"/>
    <dgm:cxn modelId="{FE510488-0001-4C68-83FB-FFD536FC1BFD}" type="presOf" srcId="{DF5CD785-A2F5-4734-A1E2-5F5331B6CA64}" destId="{2807FB9B-A3B6-499A-8B96-3BB768C0440C}" srcOrd="0" destOrd="0" presId="urn:microsoft.com/office/officeart/2005/8/layout/vList5"/>
    <dgm:cxn modelId="{67D34F9C-24D2-4054-BBED-9B71530638F2}" type="presOf" srcId="{B7E6A9AE-F681-48C0-AF27-8DA7BEBCC299}" destId="{B7CA309F-112D-446D-8EAD-13A128242777}" srcOrd="0" destOrd="0" presId="urn:microsoft.com/office/officeart/2005/8/layout/vList5"/>
    <dgm:cxn modelId="{09120FC3-DE15-4213-B437-557CEF0D851D}" srcId="{B1671E1B-83AF-431D-BC6F-45F956A3A5E1}" destId="{F0269E9A-A0CF-4F3F-ADE2-0EE544A05380}" srcOrd="0" destOrd="0" parTransId="{8D34582D-7B51-4963-81F4-14BDF803AEB8}" sibTransId="{1381EDE0-4463-4574-B81E-FAEAD6EED94D}"/>
    <dgm:cxn modelId="{1A52FDC6-6356-41F6-B442-6C4786BF7B22}" srcId="{86DFF8FA-B65E-46EF-A642-15AC2521DECE}" destId="{DF5CD785-A2F5-4734-A1E2-5F5331B6CA64}" srcOrd="0" destOrd="0" parTransId="{0B128DF5-E5D7-4E37-A1A4-657D2D870F4D}" sibTransId="{813D262E-886F-475C-8583-BB00EEACB792}"/>
    <dgm:cxn modelId="{4EBD03D0-22D9-401D-8401-9010376B4697}" srcId="{FB3F9EA7-3A10-412C-A878-B662E255C8D8}" destId="{21A823D0-89B3-4982-9045-D71939F49BE7}" srcOrd="0" destOrd="0" parTransId="{C0FC3FC0-20EF-421D-B86A-89FD855BDA0C}" sibTransId="{593B4A05-DC97-4595-BF5B-190ECD941FE0}"/>
    <dgm:cxn modelId="{27A260D2-FE60-4269-9DE3-70ECABE797D7}" srcId="{21A823D0-89B3-4982-9045-D71939F49BE7}" destId="{34DDFEE5-EEA1-481E-988E-DF0C55CB0D90}" srcOrd="0" destOrd="0" parTransId="{CAD3A4F1-F261-437C-9CF1-4252306F9D50}" sibTransId="{C5BFE249-F019-48C2-90DD-1F2682FF3C2B}"/>
    <dgm:cxn modelId="{1DA482D5-8172-4E91-BDB9-E5D6F1F7E126}" srcId="{FB3F9EA7-3A10-412C-A878-B662E255C8D8}" destId="{46662A68-5AE8-46E7-B1BA-CAF3AD6292BA}" srcOrd="6" destOrd="0" parTransId="{DED7DD81-2FA9-477E-8EDD-381982D838F9}" sibTransId="{4FF4E26D-F094-4A9A-A710-92D0FE1E4323}"/>
    <dgm:cxn modelId="{4B0C13DB-9AE0-47EF-BCD9-8C99F07F71F4}" srcId="{46662A68-5AE8-46E7-B1BA-CAF3AD6292BA}" destId="{B1A808A5-27F7-406D-85F1-90CB675928F8}" srcOrd="0" destOrd="0" parTransId="{3F9C07C1-E5E5-4DEE-96F7-9F0C0CF2B4FD}" sibTransId="{B807D83C-98F2-4682-A1B2-A376D065F40F}"/>
    <dgm:cxn modelId="{D5483BE3-7AD8-4B6D-8B87-64AEBC5A3062}" type="presOf" srcId="{688A7983-0A1C-4D6F-9209-470722EE33E3}" destId="{4720D59E-E63D-4404-BFD2-C7FC06D5C215}" srcOrd="0" destOrd="0" presId="urn:microsoft.com/office/officeart/2005/8/layout/vList5"/>
    <dgm:cxn modelId="{E040F4EE-344A-4BF6-9A63-3125AB4260C3}" srcId="{FB3F9EA7-3A10-412C-A878-B662E255C8D8}" destId="{033F864D-CF37-405B-B5A5-DC728D024242}" srcOrd="5" destOrd="0" parTransId="{F158E3F2-FA35-4DD5-BB97-28DBEBEE16E5}" sibTransId="{C0D13060-8B58-4C4B-91ED-2A09717AC91E}"/>
    <dgm:cxn modelId="{0E1EC3FB-BDAB-4F0E-9356-7F662B560B1C}" type="presOf" srcId="{B1A808A5-27F7-406D-85F1-90CB675928F8}" destId="{A4EE07BA-58E3-44CB-B897-35F2A29E2056}" srcOrd="0" destOrd="0" presId="urn:microsoft.com/office/officeart/2005/8/layout/vList5"/>
    <dgm:cxn modelId="{76A7A8FD-36DD-4208-ADF5-7870F6CF92D2}" type="presOf" srcId="{FB3F9EA7-3A10-412C-A878-B662E255C8D8}" destId="{9B1F6D7B-4EA7-4C6E-9FB4-7E715456A82C}" srcOrd="0" destOrd="0" presId="urn:microsoft.com/office/officeart/2005/8/layout/vList5"/>
    <dgm:cxn modelId="{A72AFAFE-AD81-41B7-951C-D1A4E997C666}" type="presOf" srcId="{B1671E1B-83AF-431D-BC6F-45F956A3A5E1}" destId="{92F41D9F-91FA-4007-963F-5F17FBA0F40F}" srcOrd="0" destOrd="0" presId="urn:microsoft.com/office/officeart/2005/8/layout/vList5"/>
    <dgm:cxn modelId="{8C537337-D81C-4189-85A0-F333618B3824}" type="presParOf" srcId="{9B1F6D7B-4EA7-4C6E-9FB4-7E715456A82C}" destId="{ECD2D771-326F-4C18-A5CD-0A29D2F407E7}" srcOrd="0" destOrd="0" presId="urn:microsoft.com/office/officeart/2005/8/layout/vList5"/>
    <dgm:cxn modelId="{766E6439-D90E-49D5-8299-2BB1DACEC0A7}" type="presParOf" srcId="{ECD2D771-326F-4C18-A5CD-0A29D2F407E7}" destId="{344E2D04-6E9E-4115-8B39-4E679628022D}" srcOrd="0" destOrd="0" presId="urn:microsoft.com/office/officeart/2005/8/layout/vList5"/>
    <dgm:cxn modelId="{AD7DF25C-D1CF-4D75-8B3F-683933F120B6}" type="presParOf" srcId="{ECD2D771-326F-4C18-A5CD-0A29D2F407E7}" destId="{10DEBBB8-58B2-44CA-9F40-F196094C3334}" srcOrd="1" destOrd="0" presId="urn:microsoft.com/office/officeart/2005/8/layout/vList5"/>
    <dgm:cxn modelId="{D90DED74-6534-441D-AD92-107252423237}" type="presParOf" srcId="{9B1F6D7B-4EA7-4C6E-9FB4-7E715456A82C}" destId="{D9822487-BFDA-4073-9CD0-991091C6EBD4}" srcOrd="1" destOrd="0" presId="urn:microsoft.com/office/officeart/2005/8/layout/vList5"/>
    <dgm:cxn modelId="{B8133BA8-CECA-4A92-9BC8-0016F0B03AFA}" type="presParOf" srcId="{9B1F6D7B-4EA7-4C6E-9FB4-7E715456A82C}" destId="{A5C3D1CA-A609-435C-84F6-2ADE1EEA9D46}" srcOrd="2" destOrd="0" presId="urn:microsoft.com/office/officeart/2005/8/layout/vList5"/>
    <dgm:cxn modelId="{7F69A616-A656-4158-8475-5188D480AB98}" type="presParOf" srcId="{A5C3D1CA-A609-435C-84F6-2ADE1EEA9D46}" destId="{78EAAD6D-102B-46C5-8958-BDE6ED5EE8C2}" srcOrd="0" destOrd="0" presId="urn:microsoft.com/office/officeart/2005/8/layout/vList5"/>
    <dgm:cxn modelId="{BAFB48AA-B397-4574-AE17-04D944C4F090}" type="presParOf" srcId="{A5C3D1CA-A609-435C-84F6-2ADE1EEA9D46}" destId="{2807FB9B-A3B6-499A-8B96-3BB768C0440C}" srcOrd="1" destOrd="0" presId="urn:microsoft.com/office/officeart/2005/8/layout/vList5"/>
    <dgm:cxn modelId="{C8F9F655-01AC-4D58-9370-20F8D319222C}" type="presParOf" srcId="{9B1F6D7B-4EA7-4C6E-9FB4-7E715456A82C}" destId="{19AFF16B-365F-42B7-ABFE-C71EB1F9E806}" srcOrd="3" destOrd="0" presId="urn:microsoft.com/office/officeart/2005/8/layout/vList5"/>
    <dgm:cxn modelId="{0111B068-3AFC-468F-AA8A-B4B42E456C77}" type="presParOf" srcId="{9B1F6D7B-4EA7-4C6E-9FB4-7E715456A82C}" destId="{3B339118-B23B-486A-9D09-50306A6DA83F}" srcOrd="4" destOrd="0" presId="urn:microsoft.com/office/officeart/2005/8/layout/vList5"/>
    <dgm:cxn modelId="{25F3BB02-E2BB-411D-A81E-00FEABE18202}" type="presParOf" srcId="{3B339118-B23B-486A-9D09-50306A6DA83F}" destId="{0737D899-3013-471F-926F-F9272C777608}" srcOrd="0" destOrd="0" presId="urn:microsoft.com/office/officeart/2005/8/layout/vList5"/>
    <dgm:cxn modelId="{EECFAEC1-4B36-4B40-9175-E6BAAB0CA299}" type="presParOf" srcId="{3B339118-B23B-486A-9D09-50306A6DA83F}" destId="{B7CA309F-112D-446D-8EAD-13A128242777}" srcOrd="1" destOrd="0" presId="urn:microsoft.com/office/officeart/2005/8/layout/vList5"/>
    <dgm:cxn modelId="{BA5B5248-4E41-4E46-BD9B-C2125C6BC3C0}" type="presParOf" srcId="{9B1F6D7B-4EA7-4C6E-9FB4-7E715456A82C}" destId="{D8F4D7C1-B03A-4942-BC9D-6380ED540D68}" srcOrd="5" destOrd="0" presId="urn:microsoft.com/office/officeart/2005/8/layout/vList5"/>
    <dgm:cxn modelId="{70418C16-3474-43E5-9970-58CA2DA18651}" type="presParOf" srcId="{9B1F6D7B-4EA7-4C6E-9FB4-7E715456A82C}" destId="{45ABAA87-0484-4ED7-9717-789D1639EAB6}" srcOrd="6" destOrd="0" presId="urn:microsoft.com/office/officeart/2005/8/layout/vList5"/>
    <dgm:cxn modelId="{DBF333F3-4CBC-423C-961B-FAD3AFD239E4}" type="presParOf" srcId="{45ABAA87-0484-4ED7-9717-789D1639EAB6}" destId="{92F41D9F-91FA-4007-963F-5F17FBA0F40F}" srcOrd="0" destOrd="0" presId="urn:microsoft.com/office/officeart/2005/8/layout/vList5"/>
    <dgm:cxn modelId="{B82BAE8C-A7C9-463F-AFD6-031D0C8B22A3}" type="presParOf" srcId="{45ABAA87-0484-4ED7-9717-789D1639EAB6}" destId="{D9F1798A-B80E-49A7-94D0-62F064133F80}" srcOrd="1" destOrd="0" presId="urn:microsoft.com/office/officeart/2005/8/layout/vList5"/>
    <dgm:cxn modelId="{19AB4D72-8411-480D-8DDB-01E76333A914}" type="presParOf" srcId="{9B1F6D7B-4EA7-4C6E-9FB4-7E715456A82C}" destId="{9167D086-A258-4EF8-BC9A-2A6743976585}" srcOrd="7" destOrd="0" presId="urn:microsoft.com/office/officeart/2005/8/layout/vList5"/>
    <dgm:cxn modelId="{883AF98E-93D2-4DD5-8FC0-85905541147B}" type="presParOf" srcId="{9B1F6D7B-4EA7-4C6E-9FB4-7E715456A82C}" destId="{922C4EF0-5B9F-4CE3-A5F0-9810AD8E06E3}" srcOrd="8" destOrd="0" presId="urn:microsoft.com/office/officeart/2005/8/layout/vList5"/>
    <dgm:cxn modelId="{5BED0D83-C758-4D0C-92FA-DA5C39D803A2}" type="presParOf" srcId="{922C4EF0-5B9F-4CE3-A5F0-9810AD8E06E3}" destId="{076EC1AC-0A66-4551-B03A-6933CCC8CAF8}" srcOrd="0" destOrd="0" presId="urn:microsoft.com/office/officeart/2005/8/layout/vList5"/>
    <dgm:cxn modelId="{1DF6800D-CC0F-4B28-83B1-3D5601621AFF}" type="presParOf" srcId="{922C4EF0-5B9F-4CE3-A5F0-9810AD8E06E3}" destId="{851ADCE6-44B7-41E9-8521-C66F7F87D61B}" srcOrd="1" destOrd="0" presId="urn:microsoft.com/office/officeart/2005/8/layout/vList5"/>
    <dgm:cxn modelId="{2E1361BF-CA62-45A7-97F0-DDD115C20CD9}" type="presParOf" srcId="{9B1F6D7B-4EA7-4C6E-9FB4-7E715456A82C}" destId="{B1049547-6C56-4F18-A58D-D6E14BD3EDFA}" srcOrd="9" destOrd="0" presId="urn:microsoft.com/office/officeart/2005/8/layout/vList5"/>
    <dgm:cxn modelId="{96B595E4-9C31-4A45-A10C-1E4055FAD961}" type="presParOf" srcId="{9B1F6D7B-4EA7-4C6E-9FB4-7E715456A82C}" destId="{FA45BEC3-EF4D-481D-AA29-B3E5466A57FD}" srcOrd="10" destOrd="0" presId="urn:microsoft.com/office/officeart/2005/8/layout/vList5"/>
    <dgm:cxn modelId="{9D829F41-1EBB-4FD7-BCAB-35738BDAECB4}" type="presParOf" srcId="{FA45BEC3-EF4D-481D-AA29-B3E5466A57FD}" destId="{A68D362E-9C1C-4191-B53B-D57A8003F841}" srcOrd="0" destOrd="0" presId="urn:microsoft.com/office/officeart/2005/8/layout/vList5"/>
    <dgm:cxn modelId="{2D2FF307-B8E7-474D-930C-4629AE1C3E59}" type="presParOf" srcId="{FA45BEC3-EF4D-481D-AA29-B3E5466A57FD}" destId="{4720D59E-E63D-4404-BFD2-C7FC06D5C215}" srcOrd="1" destOrd="0" presId="urn:microsoft.com/office/officeart/2005/8/layout/vList5"/>
    <dgm:cxn modelId="{3DAAAB9A-2F80-4815-912B-4A0CF3600C5C}" type="presParOf" srcId="{9B1F6D7B-4EA7-4C6E-9FB4-7E715456A82C}" destId="{CE362BF0-80F7-4731-8FFF-8E204632C0A4}" srcOrd="11" destOrd="0" presId="urn:microsoft.com/office/officeart/2005/8/layout/vList5"/>
    <dgm:cxn modelId="{89BCD03B-3A46-41EC-B755-3FF1360F67B4}" type="presParOf" srcId="{9B1F6D7B-4EA7-4C6E-9FB4-7E715456A82C}" destId="{345AEFC0-1398-449C-AF83-F64128E6F96B}" srcOrd="12" destOrd="0" presId="urn:microsoft.com/office/officeart/2005/8/layout/vList5"/>
    <dgm:cxn modelId="{D7DB9667-D4E3-4AA2-8AE7-BCD7E64E03E3}" type="presParOf" srcId="{345AEFC0-1398-449C-AF83-F64128E6F96B}" destId="{2BE3C38A-ACD3-403E-9863-BD45BC35E502}" srcOrd="0" destOrd="0" presId="urn:microsoft.com/office/officeart/2005/8/layout/vList5"/>
    <dgm:cxn modelId="{3E0B3387-237D-42BF-AB79-24E587285547}" type="presParOf" srcId="{345AEFC0-1398-449C-AF83-F64128E6F96B}" destId="{A4EE07BA-58E3-44CB-B897-35F2A29E20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EBBB8-58B2-44CA-9F40-F196094C3334}">
      <dsp:nvSpPr>
        <dsp:cNvPr id="0" name=""/>
        <dsp:cNvSpPr/>
      </dsp:nvSpPr>
      <dsp:spPr>
        <a:xfrm rot="5400000">
          <a:off x="2969727" y="-1338861"/>
          <a:ext cx="150215" cy="2865727"/>
        </a:xfrm>
        <a:prstGeom prst="round2SameRect">
          <a:avLst/>
        </a:prstGeom>
        <a:solidFill>
          <a:srgbClr val="F2ECEE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Bartz &amp; Cia Ltda</a:t>
          </a:r>
          <a:endParaRPr lang="en-US" sz="11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11972" y="26227"/>
        <a:ext cx="2858394" cy="135549"/>
      </dsp:txXfrm>
    </dsp:sp>
    <dsp:sp modelId="{344E2D04-6E9E-4115-8B39-4E679628022D}">
      <dsp:nvSpPr>
        <dsp:cNvPr id="0" name=""/>
        <dsp:cNvSpPr/>
      </dsp:nvSpPr>
      <dsp:spPr>
        <a:xfrm>
          <a:off x="0" y="117"/>
          <a:ext cx="1611971" cy="18776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kern="1200" dirty="0">
              <a:latin typeface="Arial" panose="020B0604020202020204" pitchFamily="34" charset="0"/>
              <a:cs typeface="Arial" panose="020B0604020202020204" pitchFamily="34" charset="0"/>
            </a:rPr>
            <a:t>Razão Social</a:t>
          </a:r>
          <a:endParaRPr lang="en-US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66" y="9283"/>
        <a:ext cx="1593639" cy="169437"/>
      </dsp:txXfrm>
    </dsp:sp>
    <dsp:sp modelId="{2807FB9B-A3B6-499A-8B96-3BB768C0440C}">
      <dsp:nvSpPr>
        <dsp:cNvPr id="0" name=""/>
        <dsp:cNvSpPr/>
      </dsp:nvSpPr>
      <dsp:spPr>
        <a:xfrm rot="5400000">
          <a:off x="2969727" y="-1141703"/>
          <a:ext cx="150215" cy="2865727"/>
        </a:xfrm>
        <a:prstGeom prst="round2SameRect">
          <a:avLst/>
        </a:prstGeom>
        <a:solidFill>
          <a:srgbClr val="F2ECEE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Posto Renascer</a:t>
          </a:r>
          <a:endParaRPr lang="en-US" sz="11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11972" y="223385"/>
        <a:ext cx="2858394" cy="135549"/>
      </dsp:txXfrm>
    </dsp:sp>
    <dsp:sp modelId="{78EAAD6D-102B-46C5-8958-BDE6ED5EE8C2}">
      <dsp:nvSpPr>
        <dsp:cNvPr id="0" name=""/>
        <dsp:cNvSpPr/>
      </dsp:nvSpPr>
      <dsp:spPr>
        <a:xfrm>
          <a:off x="0" y="197275"/>
          <a:ext cx="1611971" cy="18776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Nome Fantasia</a:t>
          </a:r>
          <a:endParaRPr lang="en-US" sz="11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66" y="206441"/>
        <a:ext cx="1593639" cy="169437"/>
      </dsp:txXfrm>
    </dsp:sp>
    <dsp:sp modelId="{B7CA309F-112D-446D-8EAD-13A128242777}">
      <dsp:nvSpPr>
        <dsp:cNvPr id="0" name=""/>
        <dsp:cNvSpPr/>
      </dsp:nvSpPr>
      <dsp:spPr>
        <a:xfrm rot="5400000">
          <a:off x="2969727" y="-944545"/>
          <a:ext cx="150215" cy="2865727"/>
        </a:xfrm>
        <a:prstGeom prst="round2SameRect">
          <a:avLst/>
        </a:prstGeom>
        <a:solidFill>
          <a:srgbClr val="F2ECEE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06.907.568/0001-77</a:t>
          </a:r>
        </a:p>
      </dsp:txBody>
      <dsp:txXfrm rot="-5400000">
        <a:off x="1611972" y="420543"/>
        <a:ext cx="2858394" cy="135549"/>
      </dsp:txXfrm>
    </dsp:sp>
    <dsp:sp modelId="{0737D899-3013-471F-926F-F9272C777608}">
      <dsp:nvSpPr>
        <dsp:cNvPr id="0" name=""/>
        <dsp:cNvSpPr/>
      </dsp:nvSpPr>
      <dsp:spPr>
        <a:xfrm>
          <a:off x="0" y="394433"/>
          <a:ext cx="1611971" cy="18776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CNPJ</a:t>
          </a:r>
        </a:p>
      </dsp:txBody>
      <dsp:txXfrm>
        <a:off x="9166" y="403599"/>
        <a:ext cx="1593639" cy="169437"/>
      </dsp:txXfrm>
    </dsp:sp>
    <dsp:sp modelId="{D9F1798A-B80E-49A7-94D0-62F064133F80}">
      <dsp:nvSpPr>
        <dsp:cNvPr id="0" name=""/>
        <dsp:cNvSpPr/>
      </dsp:nvSpPr>
      <dsp:spPr>
        <a:xfrm rot="5400000">
          <a:off x="2969727" y="-747387"/>
          <a:ext cx="150215" cy="2865727"/>
        </a:xfrm>
        <a:prstGeom prst="round2SameRect">
          <a:avLst/>
        </a:prstGeom>
        <a:solidFill>
          <a:srgbClr val="F2ECEE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São </a:t>
          </a:r>
          <a:r>
            <a:rPr lang="en-US" sz="1100" b="0" kern="12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Lourenço</a:t>
          </a:r>
          <a:r>
            <a:rPr lang="en-US" sz="11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do Sul</a:t>
          </a:r>
        </a:p>
      </dsp:txBody>
      <dsp:txXfrm rot="-5400000">
        <a:off x="1611972" y="617701"/>
        <a:ext cx="2858394" cy="135549"/>
      </dsp:txXfrm>
    </dsp:sp>
    <dsp:sp modelId="{92F41D9F-91FA-4007-963F-5F17FBA0F40F}">
      <dsp:nvSpPr>
        <dsp:cNvPr id="0" name=""/>
        <dsp:cNvSpPr/>
      </dsp:nvSpPr>
      <dsp:spPr>
        <a:xfrm>
          <a:off x="0" y="591591"/>
          <a:ext cx="1611971" cy="18776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Cidade</a:t>
          </a:r>
          <a:endParaRPr lang="en-US" sz="11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66" y="600757"/>
        <a:ext cx="1593639" cy="169437"/>
      </dsp:txXfrm>
    </dsp:sp>
    <dsp:sp modelId="{851ADCE6-44B7-41E9-8521-C66F7F87D61B}">
      <dsp:nvSpPr>
        <dsp:cNvPr id="0" name=""/>
        <dsp:cNvSpPr/>
      </dsp:nvSpPr>
      <dsp:spPr>
        <a:xfrm rot="5400000">
          <a:off x="2969727" y="-550229"/>
          <a:ext cx="150215" cy="2865727"/>
        </a:xfrm>
        <a:prstGeom prst="round2SameRect">
          <a:avLst/>
        </a:prstGeom>
        <a:solidFill>
          <a:srgbClr val="F2ECEE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Av Cel Nono Centeno, 579</a:t>
          </a:r>
          <a:endParaRPr lang="en-US" sz="11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11972" y="814859"/>
        <a:ext cx="2858394" cy="135549"/>
      </dsp:txXfrm>
    </dsp:sp>
    <dsp:sp modelId="{076EC1AC-0A66-4551-B03A-6933CCC8CAF8}">
      <dsp:nvSpPr>
        <dsp:cNvPr id="0" name=""/>
        <dsp:cNvSpPr/>
      </dsp:nvSpPr>
      <dsp:spPr>
        <a:xfrm>
          <a:off x="0" y="788749"/>
          <a:ext cx="1611971" cy="18776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Endereço</a:t>
          </a:r>
          <a:endParaRPr lang="en-US" sz="11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66" y="797915"/>
        <a:ext cx="1593639" cy="169437"/>
      </dsp:txXfrm>
    </dsp:sp>
    <dsp:sp modelId="{4720D59E-E63D-4404-BFD2-C7FC06D5C215}">
      <dsp:nvSpPr>
        <dsp:cNvPr id="0" name=""/>
        <dsp:cNvSpPr/>
      </dsp:nvSpPr>
      <dsp:spPr>
        <a:xfrm rot="5400000">
          <a:off x="2969727" y="-353070"/>
          <a:ext cx="150215" cy="2865727"/>
        </a:xfrm>
        <a:prstGeom prst="round2SameRect">
          <a:avLst/>
        </a:prstGeom>
        <a:solidFill>
          <a:srgbClr val="F2ECEE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R$ 200.000,00</a:t>
          </a:r>
        </a:p>
      </dsp:txBody>
      <dsp:txXfrm rot="-5400000">
        <a:off x="1611972" y="1012018"/>
        <a:ext cx="2858394" cy="135549"/>
      </dsp:txXfrm>
    </dsp:sp>
    <dsp:sp modelId="{A68D362E-9C1C-4191-B53B-D57A8003F841}">
      <dsp:nvSpPr>
        <dsp:cNvPr id="0" name=""/>
        <dsp:cNvSpPr/>
      </dsp:nvSpPr>
      <dsp:spPr>
        <a:xfrm>
          <a:off x="0" y="985907"/>
          <a:ext cx="1611971" cy="18776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Capital Social</a:t>
          </a:r>
        </a:p>
      </dsp:txBody>
      <dsp:txXfrm>
        <a:off x="9166" y="995073"/>
        <a:ext cx="1593639" cy="169437"/>
      </dsp:txXfrm>
    </dsp:sp>
    <dsp:sp modelId="{A4EE07BA-58E3-44CB-B897-35F2A29E2056}">
      <dsp:nvSpPr>
        <dsp:cNvPr id="0" name=""/>
        <dsp:cNvSpPr/>
      </dsp:nvSpPr>
      <dsp:spPr>
        <a:xfrm rot="5400000">
          <a:off x="2969727" y="-155912"/>
          <a:ext cx="150215" cy="2865727"/>
        </a:xfrm>
        <a:prstGeom prst="round2SameRect">
          <a:avLst/>
        </a:prstGeom>
        <a:solidFill>
          <a:srgbClr val="F2ECEE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Comércio</a:t>
          </a:r>
          <a:r>
            <a:rPr lang="en-US" sz="11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kern="12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varejista</a:t>
          </a:r>
          <a:r>
            <a:rPr lang="en-US" sz="11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100" b="0" kern="12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combustíveis</a:t>
          </a:r>
          <a:endParaRPr lang="en-US" sz="11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11972" y="1209176"/>
        <a:ext cx="2858394" cy="135549"/>
      </dsp:txXfrm>
    </dsp:sp>
    <dsp:sp modelId="{2BE3C38A-ACD3-403E-9863-BD45BC35E502}">
      <dsp:nvSpPr>
        <dsp:cNvPr id="0" name=""/>
        <dsp:cNvSpPr/>
      </dsp:nvSpPr>
      <dsp:spPr>
        <a:xfrm>
          <a:off x="0" y="1183066"/>
          <a:ext cx="1611971" cy="18776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Objeto</a:t>
          </a:r>
          <a:endParaRPr lang="en-US" sz="11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66" y="1192232"/>
        <a:ext cx="1593639" cy="16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090794-6BC2-4F24-BA6E-3611D979940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F5897FE-58C4-4877-8289-3D632D0092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4539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8E12942-9543-4646-A6BF-81AB3457998B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591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hu-HU"/>
              <a:t>http://slideist.com/index_.html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4304892-B9D8-4EC3-BC48-8EC8F7C3A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08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53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55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0575" y="860425"/>
            <a:ext cx="33591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53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0575" y="860425"/>
            <a:ext cx="33591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1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0575" y="860425"/>
            <a:ext cx="33591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03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IST info">
    <p:bg>
      <p:bgPr>
        <a:solidFill>
          <a:srgbClr val="F2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427185" y="4945640"/>
            <a:ext cx="2711334" cy="36120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625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 STEP</a:t>
            </a:r>
            <a:endParaRPr lang="en-US" sz="1625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427185" y="5355072"/>
            <a:ext cx="2711334" cy="126965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text,</a:t>
            </a:r>
            <a:r>
              <a:rPr lang="hu-HU" sz="1138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 </a:t>
            </a:r>
            <a:r>
              <a:rPr lang="hu-HU" sz="1138" baseline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</a:t>
            </a:r>
            <a:endParaRPr lang="en-US" sz="1138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502883" y="4945640"/>
            <a:ext cx="2375418" cy="36120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625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FIRST STEP</a:t>
            </a:r>
            <a:endParaRPr lang="en-US" sz="1625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02882" y="5355072"/>
            <a:ext cx="2375418" cy="1269654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138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u-HU" sz="1138" baseline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hu-HU" sz="1138" baseline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layouts</a:t>
            </a:r>
            <a:endParaRPr lang="hu-HU" sz="1138" baseline="0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505863" y="4945640"/>
            <a:ext cx="2711334" cy="36120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625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THIRD STEP</a:t>
            </a:r>
            <a:endParaRPr lang="en-US" sz="1625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6505863" y="5355073"/>
            <a:ext cx="2663337" cy="126965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74295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hu-HU" sz="1138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hu-HU" sz="1138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138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indent="0" algn="ctr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138" baseline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</a:t>
            </a:r>
            <a:r>
              <a:rPr lang="hu-HU" sz="1138" baseline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slideist.com</a:t>
            </a:r>
            <a:endParaRPr lang="en-US" sz="1138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763626" y="2212307"/>
            <a:ext cx="1853929" cy="22817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63"/>
          </a:p>
        </p:txBody>
      </p:sp>
      <p:sp>
        <p:nvSpPr>
          <p:cNvPr id="26" name="Oval 25"/>
          <p:cNvSpPr/>
          <p:nvPr userDrawn="1"/>
        </p:nvSpPr>
        <p:spPr>
          <a:xfrm>
            <a:off x="3849095" y="2212306"/>
            <a:ext cx="1853929" cy="22817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63"/>
          </a:p>
        </p:txBody>
      </p:sp>
      <p:sp>
        <p:nvSpPr>
          <p:cNvPr id="27" name="Oval 26"/>
          <p:cNvSpPr/>
          <p:nvPr userDrawn="1"/>
        </p:nvSpPr>
        <p:spPr>
          <a:xfrm>
            <a:off x="6934566" y="2212306"/>
            <a:ext cx="1853929" cy="22817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63"/>
          </a:p>
        </p:txBody>
      </p:sp>
      <p:sp>
        <p:nvSpPr>
          <p:cNvPr id="28" name="Rectangle 27"/>
          <p:cNvSpPr/>
          <p:nvPr userDrawn="1"/>
        </p:nvSpPr>
        <p:spPr>
          <a:xfrm>
            <a:off x="3090751" y="716738"/>
            <a:ext cx="3444854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TUTORIAL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00" y="556700"/>
            <a:ext cx="975754" cy="2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7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89" y="1483568"/>
            <a:ext cx="4563837" cy="4236097"/>
          </a:xfrm>
        </p:spPr>
        <p:txBody>
          <a:bodyPr>
            <a:normAutofit/>
          </a:bodyPr>
          <a:lstStyle>
            <a:lvl1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1pPr>
            <a:lvl2pPr marL="235887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2pPr>
            <a:lvl3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3pPr>
            <a:lvl4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4pPr>
            <a:lvl5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049027" y="1483568"/>
            <a:ext cx="4563837" cy="4236097"/>
          </a:xfrm>
        </p:spPr>
        <p:txBody>
          <a:bodyPr>
            <a:normAutofit/>
          </a:bodyPr>
          <a:lstStyle>
            <a:lvl1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1pPr>
            <a:lvl2pPr marL="235887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2pPr>
            <a:lvl3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3pPr>
            <a:lvl4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4pPr>
            <a:lvl5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79087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5989" y="1763499"/>
            <a:ext cx="4563837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041445" y="1763499"/>
            <a:ext cx="4563837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0583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041445" y="1716841"/>
            <a:ext cx="4563837" cy="4236097"/>
          </a:xfrm>
        </p:spPr>
        <p:txBody>
          <a:bodyPr>
            <a:noAutofit/>
          </a:bodyPr>
          <a:lstStyle>
            <a:lvl1pPr marL="232172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1pPr>
            <a:lvl2pPr marL="235887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2pPr>
            <a:lvl3pPr marL="232172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3pPr>
            <a:lvl4pPr marL="232172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4pPr>
            <a:lvl5pPr marL="232172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5989" y="1716841"/>
            <a:ext cx="4533511" cy="423609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541567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440415" y="1567554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325988" y="1716844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075007" y="1511573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960583" y="1660863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440415" y="3181765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325988" y="3331052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6075007" y="3125784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4960583" y="3275074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440415" y="4761094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325988" y="4910384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6075007" y="4705113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4960583" y="4854403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93831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Big image (Monito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24" y="410550"/>
            <a:ext cx="3264147" cy="263123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70065" y="1614196"/>
            <a:ext cx="4768078" cy="3638842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24" y="3041783"/>
            <a:ext cx="3264148" cy="3126987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>
                <a:solidFill>
                  <a:srgbClr val="262626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24897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Big image (Browse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161" y="1322260"/>
            <a:ext cx="3264147" cy="1374287"/>
          </a:xfrm>
        </p:spPr>
        <p:txBody>
          <a:bodyPr anchor="b">
            <a:normAutofit/>
          </a:bodyPr>
          <a:lstStyle>
            <a:lvl1pPr algn="l">
              <a:defRPr sz="3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9033" y="1726162"/>
            <a:ext cx="5291176" cy="4217437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0162" y="2741851"/>
            <a:ext cx="3264148" cy="1456926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25">
                <a:solidFill>
                  <a:srgbClr val="262626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09428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Big image (Tablet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47675" y="2855167"/>
            <a:ext cx="1879672" cy="3079102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947282" y="2855167"/>
            <a:ext cx="1879672" cy="3079102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24" y="410550"/>
            <a:ext cx="3264147" cy="2631233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24" y="3461657"/>
            <a:ext cx="3264148" cy="2707110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25">
                <a:solidFill>
                  <a:schemeClr val="bg1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9486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ig image (Mobile)">
    <p:bg>
      <p:bgPr>
        <a:blipFill dpi="0" rotWithShape="1">
          <a:blip r:embed="rId2">
            <a:lum/>
          </a:blip>
          <a:srcRect/>
          <a:stretch>
            <a:fillRect t="-2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1398" y="3349693"/>
            <a:ext cx="3485896" cy="282225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60000">
            <a:off x="5133190" y="326512"/>
            <a:ext cx="2435851" cy="5867879"/>
          </a:xfrm>
          <a:effectLst>
            <a:softEdge rad="406400"/>
          </a:effectLst>
          <a:scene3d>
            <a:camera prst="orthographicFront"/>
            <a:lightRig rig="chilly" dir="t"/>
          </a:scene3d>
          <a:sp3d extrusionH="76200" prstMaterial="softEdge">
            <a:bevelT w="63500" h="63500"/>
            <a:bevelB w="165100" prst="coolSlant"/>
            <a:extrusionClr>
              <a:schemeClr val="accent1"/>
            </a:extrusionClr>
          </a:sp3d>
        </p:spPr>
        <p:txBody>
          <a:bodyPr>
            <a:normAutofit/>
            <a:sp3d extrusionH="57150">
              <a:bevelT w="38100" h="38100" prst="slope"/>
            </a:sp3d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46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008036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88" y="499534"/>
            <a:ext cx="9074604" cy="638802"/>
          </a:xfrm>
        </p:spPr>
        <p:txBody>
          <a:bodyPr>
            <a:normAutofit/>
          </a:bodyPr>
          <a:lstStyle>
            <a:lvl1pPr algn="ctr">
              <a:defRPr sz="2925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05111" y="4422712"/>
            <a:ext cx="2006998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671182" y="4422711"/>
            <a:ext cx="2006998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937252" y="4422710"/>
            <a:ext cx="2006998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203321" y="4422710"/>
            <a:ext cx="2006998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405110" y="1700637"/>
            <a:ext cx="2006998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671180" y="1700636"/>
            <a:ext cx="2006998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937251" y="1700635"/>
            <a:ext cx="2006998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7203321" y="1700634"/>
            <a:ext cx="2006998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2167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88" y="499534"/>
            <a:ext cx="9074604" cy="638802"/>
          </a:xfrm>
        </p:spPr>
        <p:txBody>
          <a:bodyPr>
            <a:normAutofit/>
          </a:bodyPr>
          <a:lstStyle>
            <a:lvl1pPr algn="ctr">
              <a:defRPr sz="2925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05111" y="3275047"/>
            <a:ext cx="2006998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671182" y="3275046"/>
            <a:ext cx="2006998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937252" y="3275045"/>
            <a:ext cx="2006998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203321" y="3275045"/>
            <a:ext cx="2006998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12045" y="1866135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3178115" y="1866134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444186" y="1866133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7710256" y="1866132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84078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Subtitle // Red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1" y="4065815"/>
            <a:ext cx="9232860" cy="489857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accent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303475" y="1787982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/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502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1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7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10325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8" y="6056589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47790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Background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303475" y="2263844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/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0244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Right Line (Title + Conten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91250" y="0"/>
            <a:ext cx="371475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2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90" y="419878"/>
            <a:ext cx="5723747" cy="5218922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235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>
                <a:solidFill>
                  <a:srgbClr val="262626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97342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Right Line (Title + Li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91250" y="0"/>
            <a:ext cx="3714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2" y="467637"/>
            <a:ext cx="2748915" cy="111856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90" y="419880"/>
            <a:ext cx="5723747" cy="5467739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24235" y="1660850"/>
            <a:ext cx="2761298" cy="4777273"/>
          </a:xfrm>
        </p:spPr>
        <p:txBody>
          <a:bodyPr>
            <a:normAutofit/>
          </a:bodyPr>
          <a:lstStyle>
            <a:lvl1pPr marL="278606" marR="0" indent="-278606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25">
                <a:solidFill>
                  <a:schemeClr val="bg1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/>
              <a:t> </a:t>
            </a:r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81072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ft Line (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7147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521142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47735" y="1143000"/>
            <a:ext cx="4953000" cy="45720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985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>
                <a:solidFill>
                  <a:schemeClr val="bg1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530679" y="6147930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71340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ft Title +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5988" y="3173514"/>
            <a:ext cx="2832087" cy="1099906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141" y="588938"/>
            <a:ext cx="6112911" cy="5457301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990" y="4273420"/>
            <a:ext cx="2844469" cy="1772818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>
                <a:solidFill>
                  <a:schemeClr val="accent1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387918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46" y="588938"/>
            <a:ext cx="9233807" cy="5457301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040497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mage +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28" y="5543229"/>
            <a:ext cx="9097346" cy="613283"/>
          </a:xfrm>
        </p:spPr>
        <p:txBody>
          <a:bodyPr anchor="b">
            <a:normAutofit/>
          </a:bodyPr>
          <a:lstStyle>
            <a:lvl1pPr>
              <a:defRPr sz="2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solidFill>
            <a:schemeClr val="tx1"/>
          </a:solidFill>
        </p:spPr>
        <p:txBody>
          <a:bodyPr anchor="t"/>
          <a:lstStyle>
            <a:lvl1pPr marL="0" indent="0" algn="ctr">
              <a:spcBef>
                <a:spcPts val="650"/>
              </a:spcBef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9528" y="6156512"/>
            <a:ext cx="9097294" cy="538163"/>
          </a:xfrm>
        </p:spPr>
        <p:txBody>
          <a:bodyPr>
            <a:normAutofit/>
          </a:bodyPr>
          <a:lstStyle>
            <a:lvl1pPr marL="0" indent="0">
              <a:buNone/>
              <a:defRPr sz="1463"/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89529" y="259932"/>
            <a:ext cx="376527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ICON (50X50px)</a:t>
            </a:r>
          </a:p>
        </p:txBody>
      </p:sp>
    </p:spTree>
    <p:extLst>
      <p:ext uri="{BB962C8B-B14F-4D97-AF65-F5344CB8AC3E}">
        <p14:creationId xmlns:p14="http://schemas.microsoft.com/office/powerpoint/2010/main" val="366713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Title + Subtitle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989" y="3116425"/>
            <a:ext cx="9051860" cy="830264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388" spc="-98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89" y="3962012"/>
            <a:ext cx="9051860" cy="1060360"/>
          </a:xfrm>
        </p:spPr>
        <p:txBody>
          <a:bodyPr>
            <a:normAutofit/>
          </a:bodyPr>
          <a:lstStyle>
            <a:lvl1pPr marL="0" indent="0" algn="ctr">
              <a:buNone/>
              <a:defRPr sz="2275">
                <a:solidFill>
                  <a:schemeClr val="bg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257988" y="759783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468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Subtitle // Blue">
    <p:bg>
      <p:bgPr>
        <a:pattFill prst="pct40">
          <a:fgClr>
            <a:schemeClr val="accent6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1" y="4065815"/>
            <a:ext cx="9232860" cy="489857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bg2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303475" y="1787982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88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41044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60" y="695325"/>
            <a:ext cx="2135981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989" y="714376"/>
            <a:ext cx="6584994" cy="4781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879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+ Subtitle // Light">
    <p:bg>
      <p:bgPr>
        <a:pattFill prst="pct4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1" y="4065815"/>
            <a:ext cx="9232860" cy="489857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accent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303475" y="1787982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/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Blue bg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989" y="578501"/>
            <a:ext cx="9051860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150" spc="-98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89" y="4792436"/>
            <a:ext cx="7699419" cy="1060360"/>
          </a:xfrm>
        </p:spPr>
        <p:txBody>
          <a:bodyPr>
            <a:normAutofit/>
          </a:bodyPr>
          <a:lstStyle>
            <a:lvl1pPr marL="0" indent="0" algn="l">
              <a:buNone/>
              <a:defRPr sz="2275">
                <a:solidFill>
                  <a:schemeClr val="bg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9377848" y="241268"/>
            <a:ext cx="376527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98625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Red bg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5989" y="578501"/>
            <a:ext cx="9051860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150" spc="-98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5989" y="4792436"/>
            <a:ext cx="7699419" cy="1060360"/>
          </a:xfrm>
        </p:spPr>
        <p:txBody>
          <a:bodyPr>
            <a:normAutofit/>
          </a:bodyPr>
          <a:lstStyle>
            <a:lvl1pPr marL="0" indent="0" algn="l">
              <a:buNone/>
              <a:defRPr sz="2275">
                <a:solidFill>
                  <a:schemeClr val="bg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9377848" y="241268"/>
            <a:ext cx="376527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34465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5989" y="578501"/>
            <a:ext cx="9051860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150" spc="-98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5989" y="4792436"/>
            <a:ext cx="7699419" cy="1060360"/>
          </a:xfrm>
        </p:spPr>
        <p:txBody>
          <a:bodyPr>
            <a:normAutofit/>
          </a:bodyPr>
          <a:lstStyle>
            <a:lvl1pPr marL="0" indent="0" algn="l">
              <a:buNone/>
              <a:defRPr sz="2275">
                <a:solidFill>
                  <a:schemeClr val="accent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9377848" y="241268"/>
            <a:ext cx="376527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ICON (50X50px)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217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5341" y="2155374"/>
            <a:ext cx="9104927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85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0829" y="3265712"/>
            <a:ext cx="9059438" cy="2192529"/>
          </a:xfrm>
        </p:spPr>
        <p:txBody>
          <a:bodyPr anchor="t">
            <a:normAutofit/>
          </a:bodyPr>
          <a:lstStyle>
            <a:lvl1pPr marL="278606" indent="-278606">
              <a:lnSpc>
                <a:spcPct val="100000"/>
              </a:lnSpc>
              <a:buFontTx/>
              <a:buBlip>
                <a:blip/>
              </a:buBlip>
              <a:defRPr sz="195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20794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ist - 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41" y="2155374"/>
            <a:ext cx="9104927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85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829" y="3265712"/>
            <a:ext cx="9059438" cy="2192529"/>
          </a:xfrm>
        </p:spPr>
        <p:txBody>
          <a:bodyPr anchor="t">
            <a:normAutofit/>
          </a:bodyPr>
          <a:lstStyle>
            <a:lvl1pPr marL="278606" indent="-278606">
              <a:lnSpc>
                <a:spcPct val="100000"/>
              </a:lnSpc>
              <a:buFontTx/>
              <a:buBlip>
                <a:blip/>
              </a:buBlip>
              <a:defRPr sz="195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4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72656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989" y="499536"/>
            <a:ext cx="9286875" cy="7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989" y="1390262"/>
            <a:ext cx="9286875" cy="438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2" r:id="rId2"/>
    <p:sldLayoutId id="2147483896" r:id="rId3"/>
    <p:sldLayoutId id="2147483897" r:id="rId4"/>
    <p:sldLayoutId id="2147483865" r:id="rId5"/>
    <p:sldLayoutId id="2147483893" r:id="rId6"/>
    <p:sldLayoutId id="2147483894" r:id="rId7"/>
    <p:sldLayoutId id="2147483867" r:id="rId8"/>
    <p:sldLayoutId id="2147483890" r:id="rId9"/>
    <p:sldLayoutId id="2147483866" r:id="rId10"/>
    <p:sldLayoutId id="2147483880" r:id="rId11"/>
    <p:sldLayoutId id="2147483885" r:id="rId12"/>
    <p:sldLayoutId id="2147483881" r:id="rId13"/>
    <p:sldLayoutId id="2147483876" r:id="rId14"/>
    <p:sldLayoutId id="2147483883" r:id="rId15"/>
    <p:sldLayoutId id="2147483884" r:id="rId16"/>
    <p:sldLayoutId id="2147483877" r:id="rId17"/>
    <p:sldLayoutId id="2147483868" r:id="rId18"/>
    <p:sldLayoutId id="2147483891" r:id="rId19"/>
    <p:sldLayoutId id="2147483869" r:id="rId20"/>
    <p:sldLayoutId id="2147483870" r:id="rId21"/>
    <p:sldLayoutId id="2147483871" r:id="rId22"/>
    <p:sldLayoutId id="2147483872" r:id="rId23"/>
    <p:sldLayoutId id="2147483889" r:id="rId24"/>
    <p:sldLayoutId id="2147483878" r:id="rId25"/>
    <p:sldLayoutId id="2147483886" r:id="rId26"/>
    <p:sldLayoutId id="2147483888" r:id="rId27"/>
    <p:sldLayoutId id="2147483873" r:id="rId28"/>
    <p:sldLayoutId id="2147483887" r:id="rId29"/>
    <p:sldLayoutId id="2147483874" r:id="rId30"/>
    <p:sldLayoutId id="2147483875" r:id="rId31"/>
  </p:sldLayoutIdLst>
  <p:hf sldNum="0" hdr="0" dt="0"/>
  <p:txStyles>
    <p:titleStyle>
      <a:lvl1pPr algn="l" defTabSz="742950" rtl="0" eaLnBrk="1" latinLnBrk="0" hangingPunct="1">
        <a:lnSpc>
          <a:spcPct val="85000"/>
        </a:lnSpc>
        <a:spcBef>
          <a:spcPct val="0"/>
        </a:spcBef>
        <a:buNone/>
        <a:defRPr sz="4388" b="0" kern="1200" spc="-98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74295" indent="-74295" algn="l" defTabSz="742950" rtl="0" eaLnBrk="1" latinLnBrk="0" hangingPunct="1">
        <a:lnSpc>
          <a:spcPct val="85000"/>
        </a:lnSpc>
        <a:spcBef>
          <a:spcPts val="1056"/>
        </a:spcBef>
        <a:buFont typeface="Arial" pitchFamily="34" charset="0"/>
        <a:buChar char=" "/>
        <a:defRPr sz="19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2321" indent="-278606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5770" indent="-445770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625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68655" indent="-668655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accent1"/>
          </a:solidFill>
          <a:latin typeface="+mn-lt"/>
          <a:ea typeface="+mn-ea"/>
          <a:cs typeface="+mn-cs"/>
        </a:defRPr>
      </a:lvl4pPr>
      <a:lvl5pPr marL="891540" indent="-891540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accent1"/>
          </a:solidFill>
          <a:latin typeface="+mn-lt"/>
          <a:ea typeface="+mn-ea"/>
          <a:cs typeface="+mn-cs"/>
        </a:defRPr>
      </a:lvl5pPr>
      <a:lvl6pPr marL="975000" indent="-185738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137500" indent="-185738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300000" indent="-185738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462500" indent="-185738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sv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">
            <a:extLst>
              <a:ext uri="{FF2B5EF4-FFF2-40B4-BE49-F238E27FC236}">
                <a16:creationId xmlns:a16="http://schemas.microsoft.com/office/drawing/2014/main" id="{36744ECF-3100-49F4-BE50-1044962C6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906000" cy="1428490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Autos n</a:t>
            </a:r>
            <a:r>
              <a:rPr lang="pt-BR" sz="1500" b="1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pt-BR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067/1.19.0000481-1</a:t>
            </a:r>
            <a:endParaRPr lang="en-US" sz="15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Ação: Recuperação Judicial</a:t>
            </a:r>
            <a:endParaRPr lang="en-US" sz="15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2ª Vara Cível da Comarca de São Lourenço do Sul - 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Recuperanda: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Bartz &amp; Cia Ltda.</a:t>
            </a:r>
            <a:endParaRPr lang="pt-BR" sz="15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Administração Judicial: Brizola e Japur Administração Judicial</a:t>
            </a:r>
            <a:endParaRPr lang="en-US" sz="15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3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02250" y="305067"/>
            <a:ext cx="9301500" cy="6300000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2.4. Visita à sede da Recuperanda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dia 15 de agosto de 2019, a Administração Judicial realizou visita aos postos de gasolina da Recuperanda, na cidade de São Lourenço do Sul – RS, ocasião em que foi recebida pelo Sr. Roni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Bartz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e pelo Sr. Danilo de Oliveira Elias, respectivamente. 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Sr. Roni é um dos fundadores da Recuperanda e atualmente é o único sócio das lojas de conveniências dos postos de gasolina, as quais são gerenciadas pela sua esposa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Considerando que não há contrato escrito de locação do espaço, a Administração Judicial recomendou a sua regularização.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da comercialização de combustíveis, lubrificantes e GLP (gás liquefeito de petróleo), a Recuperanda realiza a lavagem de veículos e possui três caminhões para transporte de combustíveis.</a:t>
            </a: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Foi relatado que, além da crise que o setor enfrentou nos últimos anos, o alto valor dos tributos inserido sobre o combustível contribuiu para o agravamento da situação financeira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a qual negocia junto ao Sefaz/RS uma dívida que gira por volta de R$ 45 mil de ICMS não recolhido.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ano de 2019, a média mensal de combustível comercializado gira entre 150 e 170 mil litros ao mês, sendo que em 2018 a média foi de 177 mil litros. Relatou-se, ainda, que, antes do pedido de Recuperação Judicial,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tentou vender um de seus imóveis para estancar a crise, sem êxito. Além disso, buscou realizar melhorias na sua estrutura junto à Ipiranga, também sem sucesso.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mês de junho/19,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possuía cerca de 30 funcionários, como pode ser visualizado no quadro evolutivo da próxima página. Além do custo com o quadro funcional,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contrata serviços especializados como consultoria, escritório de advocacia e contadores. 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fim, cumpre destacar que o presente relatório de atividades presenta análise econômico-financeira referente aos meses de janeiro a maio de 2019.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Feitas essas considerações, a Administração Judicial percorreu o estabelecimento da Recuperanda, a fim de melhor entender o seu processo produtivo e de confirmar o andamento das atividades, o que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pode ser visualizado decifrando-se o </a:t>
            </a:r>
            <a:r>
              <a:rPr lang="pt-BR" sz="1100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QR Code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¹  abaixo: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68310-8571-4F86-888C-9FBA4F7BA7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D44FBC-A65E-4D95-98BF-EDB5EF4CF0EC}"/>
              </a:ext>
            </a:extLst>
          </p:cNvPr>
          <p:cNvSpPr/>
          <p:nvPr/>
        </p:nvSpPr>
        <p:spPr>
          <a:xfrm>
            <a:off x="4887501" y="5630509"/>
            <a:ext cx="4866876" cy="56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¹QR </a:t>
            </a:r>
            <a:r>
              <a:rPr lang="pt-BR" sz="975" i="1" baseline="30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Code</a:t>
            </a: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é a abreviação de </a:t>
            </a:r>
            <a:r>
              <a:rPr lang="pt-BR" sz="975" i="1" baseline="30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quick</a:t>
            </a: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response </a:t>
            </a:r>
            <a:r>
              <a:rPr lang="pt-BR" sz="975" i="1" baseline="30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code</a:t>
            </a: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(código de resposta rápida). Trata-se de um código de barras bidimensional com capacidade de codificar atalhos para endereços eletrônicos. Para decifrar o código, é preciso ter um leitor de QR </a:t>
            </a:r>
            <a:r>
              <a:rPr lang="pt-BR" sz="975" i="1" baseline="30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Code</a:t>
            </a: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instalado no celular ou no computador. Feito isso, basta aproximar a câmera do smartphone ou a webcam do símbolo. Quase instantaneamente, o emblema dá acesso ao vídeo da visita da equipe de Administração Judicial.</a:t>
            </a:r>
            <a:endParaRPr lang="en-US" sz="975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0BE2C214-5EE5-450C-9564-BB0D75FBD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857" y="2736260"/>
            <a:ext cx="1380876" cy="14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5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02250" y="305067"/>
            <a:ext cx="9301500" cy="67274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2.5. Quadro de Funcionários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Apresenta-se abaixo a evolução do quadro funcional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conforme informações encaminhadas pela administração da Empresa: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68310-8571-4F86-888C-9FBA4F7BA7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FFCABC-7F94-485D-89BD-D07CBEE7E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5" y="1657350"/>
            <a:ext cx="52006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8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9BC650-75B8-42D0-A428-69B89873785A}"/>
              </a:ext>
            </a:extLst>
          </p:cNvPr>
          <p:cNvSpPr/>
          <p:nvPr/>
        </p:nvSpPr>
        <p:spPr>
          <a:xfrm>
            <a:off x="302250" y="305067"/>
            <a:ext cx="9301500" cy="88184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2.6. Análise Econômico-Financeira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Foram encaminhadas à Administração Judicial as demonstrações contábeis da Recuperanda referentes aos meses de janeiro/19 a maio/19. Apresenta-se abaixo o resumo do seu balanço patrimonial.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F821AA-1CCE-41B4-A90C-5A726F4549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35F337-4EF3-449B-AE7C-E0326B2CAC0A}"/>
              </a:ext>
            </a:extLst>
          </p:cNvPr>
          <p:cNvSpPr txBox="1"/>
          <p:nvPr/>
        </p:nvSpPr>
        <p:spPr>
          <a:xfrm>
            <a:off x="302250" y="5349820"/>
            <a:ext cx="930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¹Análise horizontal considerando as variações entre os meses de janeiro/ 19 a maio/19.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C1F6F6-3D88-4700-BDEB-13AFF64B5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38765"/>
              </p:ext>
            </p:extLst>
          </p:nvPr>
        </p:nvGraphicFramePr>
        <p:xfrm>
          <a:off x="901700" y="2043112"/>
          <a:ext cx="8102599" cy="2771775"/>
        </p:xfrm>
        <a:graphic>
          <a:graphicData uri="http://schemas.openxmlformats.org/drawingml/2006/table">
            <a:tbl>
              <a:tblPr/>
              <a:tblGrid>
                <a:gridCol w="142429">
                  <a:extLst>
                    <a:ext uri="{9D8B030D-6E8A-4147-A177-3AD203B41FA5}">
                      <a16:colId xmlns:a16="http://schemas.microsoft.com/office/drawing/2014/main" val="2998198334"/>
                    </a:ext>
                  </a:extLst>
                </a:gridCol>
                <a:gridCol w="2759948">
                  <a:extLst>
                    <a:ext uri="{9D8B030D-6E8A-4147-A177-3AD203B41FA5}">
                      <a16:colId xmlns:a16="http://schemas.microsoft.com/office/drawing/2014/main" val="443612334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4235293312"/>
                    </a:ext>
                  </a:extLst>
                </a:gridCol>
                <a:gridCol w="446276">
                  <a:extLst>
                    <a:ext uri="{9D8B030D-6E8A-4147-A177-3AD203B41FA5}">
                      <a16:colId xmlns:a16="http://schemas.microsoft.com/office/drawing/2014/main" val="3646439980"/>
                    </a:ext>
                  </a:extLst>
                </a:gridCol>
                <a:gridCol w="481092">
                  <a:extLst>
                    <a:ext uri="{9D8B030D-6E8A-4147-A177-3AD203B41FA5}">
                      <a16:colId xmlns:a16="http://schemas.microsoft.com/office/drawing/2014/main" val="750736055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3372303650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1061982603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2573291129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587504376"/>
                    </a:ext>
                  </a:extLst>
                </a:gridCol>
                <a:gridCol w="142429">
                  <a:extLst>
                    <a:ext uri="{9D8B030D-6E8A-4147-A177-3AD203B41FA5}">
                      <a16:colId xmlns:a16="http://schemas.microsoft.com/office/drawing/2014/main" val="369500932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0836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31/05/2019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AH%¹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30/04/2019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31/03/2019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28/02/2019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31/01/2019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540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893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3.325.692,32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2.574.541,38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2.419.576,74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984.890,66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1.043.536,22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300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Caixa e equivalentes de caixa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802.158,23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79.229,37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(58.915,83)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(511.761,45)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(449.300,09)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2345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1.109.661,55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1.109.661,55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1.109.661,55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464.263,98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466.760,82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564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692.212,92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691.615,62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691.614,38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625.615,11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620.550,56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0374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Empréstimos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252.398,60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252.398,60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252.398,60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24.465,00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24.465,00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5418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416.989,73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416.989,73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416.989,73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381.059,93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381.059,93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23569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Impostos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49.532,81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24.646,51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7.828,31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1.248,09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529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Despesas Antecipadas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2.738,48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33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9835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96.495,68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128.965,11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418.692,03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1.303.199,29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1.303.656,26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635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Direitos realizáveis a longo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3835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550.120,19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581.428,23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870.029,23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1.782.720,71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1.781.555,48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5468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Depreciações, amortizações e exaustão acumulada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(454.077,56)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(452.871,17)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(451.700,25)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(479.839,47)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(478.172,27)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02059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3704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3.422.188,00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2.703.506,49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2.838.268,77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2.288.089,95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2.347.192,48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34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10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9BC650-75B8-42D0-A428-69B89873785A}"/>
              </a:ext>
            </a:extLst>
          </p:cNvPr>
          <p:cNvSpPr/>
          <p:nvPr/>
        </p:nvSpPr>
        <p:spPr>
          <a:xfrm>
            <a:off x="302250" y="305067"/>
            <a:ext cx="9301500" cy="88184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2.6. Análise Econômico-Financeira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Foram encaminhadas à Administração Judicial as demonstrações contábeis da Recuperanda referentes aos meses de janeiro/19 a maio/19. Apresenta-se abaixo o resumo do seu balanço patrimonial.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F821AA-1CCE-41B4-A90C-5A726F4549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DA01A-444A-4D93-9E65-303370BCA9AF}"/>
              </a:ext>
            </a:extLst>
          </p:cNvPr>
          <p:cNvSpPr txBox="1"/>
          <p:nvPr/>
        </p:nvSpPr>
        <p:spPr>
          <a:xfrm>
            <a:off x="302250" y="5267159"/>
            <a:ext cx="930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¹Análise horizontal considerando as variações entre os meses de janeiro/ 19 a maio/19.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20FDA1-74ED-49D3-90B2-7547845C7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51838"/>
              </p:ext>
            </p:extLst>
          </p:nvPr>
        </p:nvGraphicFramePr>
        <p:xfrm>
          <a:off x="901700" y="2195512"/>
          <a:ext cx="8102599" cy="2466975"/>
        </p:xfrm>
        <a:graphic>
          <a:graphicData uri="http://schemas.openxmlformats.org/drawingml/2006/table">
            <a:tbl>
              <a:tblPr/>
              <a:tblGrid>
                <a:gridCol w="142429">
                  <a:extLst>
                    <a:ext uri="{9D8B030D-6E8A-4147-A177-3AD203B41FA5}">
                      <a16:colId xmlns:a16="http://schemas.microsoft.com/office/drawing/2014/main" val="3812685807"/>
                    </a:ext>
                  </a:extLst>
                </a:gridCol>
                <a:gridCol w="2759948">
                  <a:extLst>
                    <a:ext uri="{9D8B030D-6E8A-4147-A177-3AD203B41FA5}">
                      <a16:colId xmlns:a16="http://schemas.microsoft.com/office/drawing/2014/main" val="1961964094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3028459556"/>
                    </a:ext>
                  </a:extLst>
                </a:gridCol>
                <a:gridCol w="446276">
                  <a:extLst>
                    <a:ext uri="{9D8B030D-6E8A-4147-A177-3AD203B41FA5}">
                      <a16:colId xmlns:a16="http://schemas.microsoft.com/office/drawing/2014/main" val="2816645539"/>
                    </a:ext>
                  </a:extLst>
                </a:gridCol>
                <a:gridCol w="481092">
                  <a:extLst>
                    <a:ext uri="{9D8B030D-6E8A-4147-A177-3AD203B41FA5}">
                      <a16:colId xmlns:a16="http://schemas.microsoft.com/office/drawing/2014/main" val="2269271660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773353971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1101863347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208935235"/>
                    </a:ext>
                  </a:extLst>
                </a:gridCol>
                <a:gridCol w="826085">
                  <a:extLst>
                    <a:ext uri="{9D8B030D-6E8A-4147-A177-3AD203B41FA5}">
                      <a16:colId xmlns:a16="http://schemas.microsoft.com/office/drawing/2014/main" val="4252025412"/>
                    </a:ext>
                  </a:extLst>
                </a:gridCol>
                <a:gridCol w="142429">
                  <a:extLst>
                    <a:ext uri="{9D8B030D-6E8A-4147-A177-3AD203B41FA5}">
                      <a16:colId xmlns:a16="http://schemas.microsoft.com/office/drawing/2014/main" val="275324275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7021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31/05/2019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AH%¹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30/04/2019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31/03/2019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28/02/2019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31/01/2019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17825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3175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6.900.689,91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6.131.722,84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6.212.653,60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5.553.919,60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5.356.512,32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2368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1.266.893,00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1.276.758,64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1.365.540,12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821.598,08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606.880,64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068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5.497.166,57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4.747.043,41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4.739.336,44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4.666.501,79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4.588.352,87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3353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Obrigações trabalhistas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84.571,67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65.231,57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65.100,47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64.616,07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66.289,93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496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49.258,82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42.689,22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42.676,57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1.203,66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2.988,88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12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Outras obrigações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2.799,85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1810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9031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588.488,52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597.238,52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605.988,52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614.738,52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623.488,52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55794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Resultado de Exercícios Futuros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588.488,52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597.238,52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605.988,52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614.738,52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623.488,52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26225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1036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(4.066.990,43)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(4.025.454,87)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(3.980.373,35)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(3.880.568,17)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(3.632.808,36)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4979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7197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 PASSIVO E DO 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3.422.188,00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2.703.506,49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2.838.268,77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2.288.089,95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2.347.192,48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10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83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F590CF-0D04-4E4D-A265-34DC87383319}"/>
              </a:ext>
            </a:extLst>
          </p:cNvPr>
          <p:cNvSpPr/>
          <p:nvPr/>
        </p:nvSpPr>
        <p:spPr>
          <a:xfrm>
            <a:off x="5151119" y="1328531"/>
            <a:ext cx="4603256" cy="429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ativo da Recuperanda, em maio/19, era de R$ 3.422.188,00, montante 46% superior ao ativo do mês de janeiro/18, que perfazia a monta de R$ 2.347.192,48.</a:t>
            </a:r>
          </a:p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Principais variações – considerando a representatividade de cada rubrica perante o total de ativos – durante o período observado e outros aspectos relevantes identificados:</a:t>
            </a:r>
          </a:p>
          <a:p>
            <a:pPr algn="just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Caixa </a:t>
            </a:r>
            <a:r>
              <a:rPr lang="pt-BR" sz="11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⬆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156% - a Recuperanda apresentou oscilação positiva significativa em decorrência do não pagamento da dívida arrolada nesta Recuperação Judicial e da alienação de bens do ativo imobilizado;</a:t>
            </a: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Clientes: </a:t>
            </a:r>
            <a:r>
              <a:rPr lang="pt-BR" sz="11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⬆</a:t>
            </a:r>
            <a:r>
              <a:rPr lang="pt-BR" sz="11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138% - a rubrica é composta substancialmente por valores a receber de vendas a prazo de combustível e de terrenos;</a:t>
            </a: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Imobilizado: </a:t>
            </a:r>
            <a:r>
              <a:rPr lang="pt-BR" sz="11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⬇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69% - antes do ajuizamento da Recuperação Judicial,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na tentativa de reestruturar-se financeiramente, alienou nove terrenos (R$ 1.170.000,00¹) e três veículos (R$ 185.852,37¹)</a:t>
            </a: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900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¹(valores apresentados pelo preço de aquisição)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3759D7-6611-4632-B3DB-32CD226575D6}"/>
              </a:ext>
            </a:extLst>
          </p:cNvPr>
          <p:cNvSpPr/>
          <p:nvPr/>
        </p:nvSpPr>
        <p:spPr>
          <a:xfrm>
            <a:off x="302250" y="305067"/>
            <a:ext cx="9301500" cy="86575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2.6. Análise Econômico-Financeira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Foram encaminhadas à Administração Judicial as demonstrações contábeis da Recuperanda referentes aos meses de janeiro/18 a maio/19. Apresenta-se abaixo breve análise sobre o período.</a:t>
            </a:r>
            <a:endParaRPr lang="pt-BR" sz="1100" i="1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E2950D-8E42-4C0D-BC4E-FE602D7942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9FCD5B0-F806-4FB0-9D97-B878F743B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247042"/>
              </p:ext>
            </p:extLst>
          </p:nvPr>
        </p:nvGraphicFramePr>
        <p:xfrm>
          <a:off x="490071" y="1920855"/>
          <a:ext cx="4462929" cy="352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545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F590CF-0D04-4E4D-A265-34DC87383319}"/>
              </a:ext>
            </a:extLst>
          </p:cNvPr>
          <p:cNvSpPr/>
          <p:nvPr/>
        </p:nvSpPr>
        <p:spPr>
          <a:xfrm>
            <a:off x="5352908" y="1387690"/>
            <a:ext cx="4240681" cy="432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passivo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(desconsiderando-se patrimônio líquido, que apresenta saldo devedor devido aos prejuízos acumulados), em maio/19, era de R$ 7.489.178,43, cerca de 25% superior se comparado com o mês de janeiro/18, quando perfazia o montante de R$ 5.980.000,84.</a:t>
            </a:r>
          </a:p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Principais variações – considerando a representatividade de cada rubrica perante o total de passivos – durante o período observado e outros aspectos relevantes identificados:</a:t>
            </a:r>
          </a:p>
          <a:p>
            <a:pPr algn="just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Fornecedores: </a:t>
            </a:r>
            <a:r>
              <a:rPr lang="pt-BR" sz="11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⬆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109% - tal aumento é uma das causas do pedido de Recuperação Judicial. Os principais fornecedores que compõem a rubrica são: Petrobras Distribuidora (R$ 505.171,58) e Ipiranga Produção de Petróleo Ltda. (R$ 551.582,54), sendo que os créditos estão sujeitos ao presente procedimento recuperatório;</a:t>
            </a: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Empréstimos e financiamentos: </a:t>
            </a:r>
            <a:r>
              <a:rPr lang="pt-BR" sz="110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⬆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20% - os principais credores que compõem esta rubrica estão apresentados na p. 9 deste relatório. Já a oscilação de 20% é consequência do financiamento de dois caminhões-tanque adquiridos neste exercício com o intuito de tornar a operação mais rentável.</a:t>
            </a: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C04827-57B2-47B8-82E2-AC36FEA364A1}"/>
              </a:ext>
            </a:extLst>
          </p:cNvPr>
          <p:cNvSpPr/>
          <p:nvPr/>
        </p:nvSpPr>
        <p:spPr>
          <a:xfrm>
            <a:off x="302250" y="305067"/>
            <a:ext cx="9301500" cy="86575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2.6. Análise Econômico-Financeira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Foram encaminhadas à Administração Judicial as demonstrações contábeis da Recuperanda referentes aos meses de janeiro/18 a maio/19. Apresenta-se abaixo breve análise sobre o período.</a:t>
            </a:r>
            <a:endParaRPr lang="pt-BR" sz="1100" i="1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728E67-3C1B-46E0-838A-560B21272B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8B55AF-3FE2-4E93-A36C-0C104C625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344151"/>
              </p:ext>
            </p:extLst>
          </p:nvPr>
        </p:nvGraphicFramePr>
        <p:xfrm>
          <a:off x="490071" y="1900518"/>
          <a:ext cx="4702049" cy="360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086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1F9DDD-671F-44A7-81D5-AB7BBB37CD7E}"/>
              </a:ext>
            </a:extLst>
          </p:cNvPr>
          <p:cNvSpPr/>
          <p:nvPr/>
        </p:nvSpPr>
        <p:spPr>
          <a:xfrm>
            <a:off x="302250" y="305067"/>
            <a:ext cx="9301500" cy="86575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2.6. Análise Econômico-Financeira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Foram encaminhadas à Administração Judicial as demonstrações contábeis da Recuperanda referentes aos meses de janeiro/19 a maio/19. Apresenta-se abaixo um resumo sobre seu desempenho no período, seguido de breve análise sobre o mesmo.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2F0E0F-C65B-4421-B9B3-966CB89A39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DB5123-488C-40AB-81F4-762692BE7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2135"/>
              </p:ext>
            </p:extLst>
          </p:nvPr>
        </p:nvGraphicFramePr>
        <p:xfrm>
          <a:off x="302250" y="1941508"/>
          <a:ext cx="6029067" cy="2974983"/>
        </p:xfrm>
        <a:graphic>
          <a:graphicData uri="http://schemas.openxmlformats.org/drawingml/2006/table">
            <a:tbl>
              <a:tblPr/>
              <a:tblGrid>
                <a:gridCol w="2407481">
                  <a:extLst>
                    <a:ext uri="{9D8B030D-6E8A-4147-A177-3AD203B41FA5}">
                      <a16:colId xmlns:a16="http://schemas.microsoft.com/office/drawing/2014/main" val="512578269"/>
                    </a:ext>
                  </a:extLst>
                </a:gridCol>
                <a:gridCol w="687006">
                  <a:extLst>
                    <a:ext uri="{9D8B030D-6E8A-4147-A177-3AD203B41FA5}">
                      <a16:colId xmlns:a16="http://schemas.microsoft.com/office/drawing/2014/main" val="3515839865"/>
                    </a:ext>
                  </a:extLst>
                </a:gridCol>
                <a:gridCol w="687006">
                  <a:extLst>
                    <a:ext uri="{9D8B030D-6E8A-4147-A177-3AD203B41FA5}">
                      <a16:colId xmlns:a16="http://schemas.microsoft.com/office/drawing/2014/main" val="2909351325"/>
                    </a:ext>
                  </a:extLst>
                </a:gridCol>
                <a:gridCol w="701812">
                  <a:extLst>
                    <a:ext uri="{9D8B030D-6E8A-4147-A177-3AD203B41FA5}">
                      <a16:colId xmlns:a16="http://schemas.microsoft.com/office/drawing/2014/main" val="38335614"/>
                    </a:ext>
                  </a:extLst>
                </a:gridCol>
                <a:gridCol w="772881">
                  <a:extLst>
                    <a:ext uri="{9D8B030D-6E8A-4147-A177-3AD203B41FA5}">
                      <a16:colId xmlns:a16="http://schemas.microsoft.com/office/drawing/2014/main" val="1871081785"/>
                    </a:ext>
                  </a:extLst>
                </a:gridCol>
                <a:gridCol w="772881">
                  <a:extLst>
                    <a:ext uri="{9D8B030D-6E8A-4147-A177-3AD203B41FA5}">
                      <a16:colId xmlns:a16="http://schemas.microsoft.com/office/drawing/2014/main" val="900140849"/>
                    </a:ext>
                  </a:extLst>
                </a:gridCol>
              </a:tblGrid>
              <a:tr h="158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31/05/2019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30/04/2019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31/03/2019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28/02/2019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777572"/>
                  </a:ext>
                </a:extLst>
              </a:tr>
              <a:tr h="14874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285155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926.573,38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941.892,67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1.003.556,01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1.301.868,20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1.469.111,76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95684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Custo dos produtos e serviços vendidos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(722.728,87)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(753.074,35)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(639.329,42)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(1.320.725,46)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(1.299.590,19)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22635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310171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203.844,51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188.818,32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364.226,59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(18.857,26)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169.521,57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18517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52080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Despesas com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(27.126,62)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(36.337,59)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(29.601,87)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(32.151,92)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(34.630,83)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489673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Despesas com pessoal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(100.533,22)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(74.312,62)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(74.043,23)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(81.395,45)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(82.690,06)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614644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Despesas administrativas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(25.054,88)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(23.287,49)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(54.477,47)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(18.768,32)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(45.242,52)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525296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receitas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8.752,42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39.275,73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8.877,39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23.829,85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50669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Outras despesas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(4.848,87)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(13.980,80)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(249.420,47)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(3.837,70)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(22.930,30)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351154"/>
                  </a:ext>
                </a:extLst>
              </a:tr>
              <a:tr h="148749">
                <a:tc>
                  <a:txBody>
                    <a:bodyPr/>
                    <a:lstStyle/>
                    <a:p>
                      <a:pPr algn="l" rtl="0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850446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LUCRO ANTES DO RESULTADO FINANC.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55.030,92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49.652,24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(4.040,72)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(146.133,26)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7.857,71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1334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429303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Receitas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1.025,08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2.039,17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7.492,01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33476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Despesas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(96.566,56)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(94.733,76)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(96.789,54)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(103.665,72)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(86.737,38)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2425"/>
                  </a:ext>
                </a:extLst>
              </a:tr>
              <a:tr h="14874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261623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RESULTADO DO EXERCÍCIO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(41.535,56)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(45.081,52)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(99.805,18)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(247.759,81)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(71.387,66)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349936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EDD2C35-6BCD-4D91-A225-14CE7FB70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723112"/>
              </p:ext>
            </p:extLst>
          </p:nvPr>
        </p:nvGraphicFramePr>
        <p:xfrm>
          <a:off x="6615683" y="2152143"/>
          <a:ext cx="2874264" cy="219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llout: Line 16">
            <a:extLst>
              <a:ext uri="{FF2B5EF4-FFF2-40B4-BE49-F238E27FC236}">
                <a16:creationId xmlns:a16="http://schemas.microsoft.com/office/drawing/2014/main" id="{729208F7-AE62-4BB2-AB4D-E7B8C5ADA654}"/>
              </a:ext>
            </a:extLst>
          </p:cNvPr>
          <p:cNvSpPr/>
          <p:nvPr/>
        </p:nvSpPr>
        <p:spPr>
          <a:xfrm>
            <a:off x="7306234" y="1170817"/>
            <a:ext cx="2297515" cy="865750"/>
          </a:xfrm>
          <a:prstGeom prst="borderCallout1">
            <a:avLst>
              <a:gd name="adj1" fmla="val 50750"/>
              <a:gd name="adj2" fmla="val 363"/>
              <a:gd name="adj3" fmla="val 135139"/>
              <a:gd name="adj4" fmla="val -40382"/>
            </a:avLst>
          </a:prstGeom>
          <a:solidFill>
            <a:srgbClr val="F2ECEE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 do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faturamento no período, conforme figura abaixo: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930CC4DA-0DD3-43BD-8094-ABB61EE48DF2}"/>
              </a:ext>
            </a:extLst>
          </p:cNvPr>
          <p:cNvSpPr/>
          <p:nvPr/>
        </p:nvSpPr>
        <p:spPr>
          <a:xfrm>
            <a:off x="7306233" y="4750122"/>
            <a:ext cx="2297515" cy="865750"/>
          </a:xfrm>
          <a:prstGeom prst="borderCallout1">
            <a:avLst>
              <a:gd name="adj1" fmla="val 50750"/>
              <a:gd name="adj2" fmla="val 363"/>
              <a:gd name="adj3" fmla="val -23291"/>
              <a:gd name="adj4" fmla="val -40773"/>
            </a:avLst>
          </a:prstGeom>
          <a:solidFill>
            <a:srgbClr val="F2ECEE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 mais significativa da Recuperanda em 2019, reflexo do alto índice de endividamento com instituições financeiras.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7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F30542-920B-428F-B4F1-F203833E6E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574" y="2639067"/>
            <a:ext cx="2006998" cy="404860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Administração Judicial verificou que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apresenta pendência junto ao SEFAZ/RS, a qual é relativa ao débito fiscal de ICMS, no valor de R$ 45.462,80. Demais tributos estavam em dia, conforme as seguintes evidências obtidas: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Certidão Negativa de Débitos 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Trabalhistas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Regularidade 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FGTS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Certidão Negativa 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RFB.</a:t>
            </a: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878D50-D418-4E3D-A439-0A887F3DB7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47645" y="2639066"/>
            <a:ext cx="2006998" cy="239796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 janeiro/19,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contraiu financiamento para aquisição de dois caminhões-tanque, no valor de R$ 621.600,00.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711F0F-CAEC-4180-BC01-CD3032E81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13715" y="2667933"/>
            <a:ext cx="2006998" cy="223518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exceção dos impostos, a Recuperanda vem conseguindo cumprir os prazos de pagamentos de despesas gerais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incorridas após o ajuizamento da Recuperação Judicial, tais como salários e fornecedores.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9EB13B-D967-4FF5-B87B-0835C02E4E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79784" y="2639065"/>
            <a:ext cx="2006998" cy="239796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Administração Judicial aguarda fixação do valor dos seus honorários.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 descr="Checklist">
            <a:extLst>
              <a:ext uri="{FF2B5EF4-FFF2-40B4-BE49-F238E27FC236}">
                <a16:creationId xmlns:a16="http://schemas.microsoft.com/office/drawing/2014/main" id="{D099EF54-4375-42D7-95DA-42125D5B154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>
          <a:xfrm>
            <a:off x="1088508" y="1465536"/>
            <a:ext cx="993128" cy="930944"/>
          </a:xfrm>
        </p:spPr>
      </p:pic>
      <p:pic>
        <p:nvPicPr>
          <p:cNvPr id="26" name="Picture Placeholder 25" descr="Money">
            <a:extLst>
              <a:ext uri="{FF2B5EF4-FFF2-40B4-BE49-F238E27FC236}">
                <a16:creationId xmlns:a16="http://schemas.microsoft.com/office/drawing/2014/main" id="{749B67A6-E77E-41B0-AB55-26082814640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>
          <a:xfrm>
            <a:off x="3354578" y="1465536"/>
            <a:ext cx="993600" cy="931498"/>
          </a:xfrm>
        </p:spPr>
      </p:pic>
      <p:pic>
        <p:nvPicPr>
          <p:cNvPr id="28" name="Picture Placeholder 27" descr="Stopwatch">
            <a:extLst>
              <a:ext uri="{FF2B5EF4-FFF2-40B4-BE49-F238E27FC236}">
                <a16:creationId xmlns:a16="http://schemas.microsoft.com/office/drawing/2014/main" id="{0A3CE29F-88CB-4F9D-9AD3-89B4CFE2488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>
          <a:xfrm>
            <a:off x="5620649" y="1464980"/>
            <a:ext cx="993128" cy="931498"/>
          </a:xfrm>
        </p:spPr>
      </p:pic>
      <p:pic>
        <p:nvPicPr>
          <p:cNvPr id="30" name="Picture Placeholder 29" descr="Daily Calendar">
            <a:extLst>
              <a:ext uri="{FF2B5EF4-FFF2-40B4-BE49-F238E27FC236}">
                <a16:creationId xmlns:a16="http://schemas.microsoft.com/office/drawing/2014/main" id="{975D0D6B-E632-4542-BDF4-9E08AA955A3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338" b="2338"/>
          <a:stretch>
            <a:fillRect/>
          </a:stretch>
        </p:blipFill>
        <p:spPr>
          <a:xfrm>
            <a:off x="7886719" y="1464979"/>
            <a:ext cx="993128" cy="931498"/>
          </a:xfr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0B90766-0F48-44FA-89F9-25E9C0BF247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3EE1F9-7DC8-4930-A4B7-3222FA90CC26}"/>
              </a:ext>
            </a:extLst>
          </p:cNvPr>
          <p:cNvSpPr/>
          <p:nvPr/>
        </p:nvSpPr>
        <p:spPr>
          <a:xfrm>
            <a:off x="302250" y="305067"/>
            <a:ext cx="9301500" cy="28533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2.7. Informações Adicionais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1CE8A7-51B4-4BF0-A144-DC7D286964F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46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17437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Área externa DO POSTO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402234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Área externa DO POSTO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0D751-AF67-4D6B-B58B-1DAB593BBCED}"/>
              </a:ext>
            </a:extLst>
          </p:cNvPr>
          <p:cNvSpPr/>
          <p:nvPr/>
        </p:nvSpPr>
        <p:spPr>
          <a:xfrm>
            <a:off x="302250" y="305067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2B1490-62FA-4A46-8E73-416AE19246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Espaço Reservado para Imagem 16" descr="Uma imagem contendo ao ar livre, edifício, céu, estrada&#10;&#10;Descrição gerada automaticamente">
            <a:extLst>
              <a:ext uri="{FF2B5EF4-FFF2-40B4-BE49-F238E27FC236}">
                <a16:creationId xmlns:a16="http://schemas.microsoft.com/office/drawing/2014/main" id="{C8F98181-4412-45E7-A5CB-28F59A0C993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1688" r="1688"/>
          <a:stretch/>
        </p:blipFill>
        <p:spPr>
          <a:xfrm>
            <a:off x="4969425" y="1879477"/>
            <a:ext cx="4313238" cy="4167188"/>
          </a:xfrm>
        </p:spPr>
      </p:pic>
      <p:pic>
        <p:nvPicPr>
          <p:cNvPr id="5" name="Picture Placeholder 4" descr="A picture containing building, road, outdoor, sky&#10;&#10;Description automatically generated">
            <a:extLst>
              <a:ext uri="{FF2B5EF4-FFF2-40B4-BE49-F238E27FC236}">
                <a16:creationId xmlns:a16="http://schemas.microsoft.com/office/drawing/2014/main" id="{631E5364-C01C-4FEA-AA43-80D99CF88D2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2169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328758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PRODUTOS PARA comercialização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364047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Área externa DO POSTO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0D751-AF67-4D6B-B58B-1DAB593BBCED}"/>
              </a:ext>
            </a:extLst>
          </p:cNvPr>
          <p:cNvSpPr/>
          <p:nvPr/>
        </p:nvSpPr>
        <p:spPr>
          <a:xfrm>
            <a:off x="302250" y="305067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2B1490-62FA-4A46-8E73-416AE19246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ço Reservado para Imagem 8" descr="Uma imagem contendo edifício, prateleira, interior, parede&#10;&#10;Descrição gerada automaticamente">
            <a:extLst>
              <a:ext uri="{FF2B5EF4-FFF2-40B4-BE49-F238E27FC236}">
                <a16:creationId xmlns:a16="http://schemas.microsoft.com/office/drawing/2014/main" id="{2FEB0F0C-7C47-4688-85DE-AE176B46182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5394" r="5394"/>
          <a:stretch/>
        </p:blipFill>
        <p:spPr>
          <a:xfrm>
            <a:off x="4969425" y="1879477"/>
            <a:ext cx="4313238" cy="4167188"/>
          </a:xfrm>
        </p:spPr>
      </p:pic>
      <p:pic>
        <p:nvPicPr>
          <p:cNvPr id="24" name="Picture Placeholder 23" descr="A picture containing sky, outdoor, ground, building&#10;&#10;Description automatically generated">
            <a:extLst>
              <a:ext uri="{FF2B5EF4-FFF2-40B4-BE49-F238E27FC236}">
                <a16:creationId xmlns:a16="http://schemas.microsoft.com/office/drawing/2014/main" id="{2F849E15-1A43-4426-A87A-206A125F3A4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043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C8C9A12-5C9F-4724-914D-09736E2065B6}"/>
              </a:ext>
            </a:extLst>
          </p:cNvPr>
          <p:cNvSpPr txBox="1"/>
          <p:nvPr/>
        </p:nvSpPr>
        <p:spPr>
          <a:xfrm>
            <a:off x="948670" y="1918041"/>
            <a:ext cx="8008660" cy="344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algn="just" defTabSz="292500">
              <a:lnSpc>
                <a:spcPct val="114000"/>
              </a:lnSpc>
            </a:pP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ÍNDICE</a:t>
            </a:r>
          </a:p>
          <a:p>
            <a:pPr marL="278606" algn="just" defTabSz="292500">
              <a:lnSpc>
                <a:spcPct val="114000"/>
              </a:lnSpc>
            </a:pPr>
            <a:endParaRPr lang="pt-BR" sz="1200" b="1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78606" algn="just" defTabSz="292500">
              <a:lnSpc>
                <a:spcPct val="114000"/>
              </a:lnSpc>
            </a:pP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Introdução............................................................................................................................................... 3</a:t>
            </a:r>
            <a:endParaRPr lang="en-US" sz="1200" b="1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1.1. Considerações Preliminares.............................................................................................................. 3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1.2.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Estágio Processual............................................................................................................................ 4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1.3. Cronograma Processual.................................................................................................................... 5</a:t>
            </a:r>
          </a:p>
          <a:p>
            <a:pPr marL="278606" algn="just" defTabSz="292500">
              <a:lnSpc>
                <a:spcPct val="114000"/>
              </a:lnSpc>
            </a:pP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 Informações sobre a </a:t>
            </a:r>
            <a:r>
              <a:rPr lang="pt-BR" sz="1200" b="1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.......................................................................................................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</a:t>
            </a:r>
          </a:p>
          <a:p>
            <a:pPr marL="278606" algn="just" defTabSz="292500">
              <a:lnSpc>
                <a:spcPct val="114000"/>
              </a:lnSpc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   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2.1. Capital Social..................................................................................................................................... 7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2.2. Perfil dos credores.............................................................................................................................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8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2.3. Histórico da </a:t>
            </a: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.................................................................................................................. 9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2.4. Visita à sede da </a:t>
            </a: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..........................................................................................................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2.5. Quadro de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Funcionários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…………………………………………………………………………………….. 11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2.6. Análise econômico-financeira............................................................................................................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</a:t>
            </a: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2.7. Informações adicionais......................................................................................................................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17</a:t>
            </a:r>
          </a:p>
          <a:p>
            <a:pPr marL="278606" algn="just" defTabSz="292500">
              <a:lnSpc>
                <a:spcPct val="114000"/>
              </a:lnSpc>
            </a:pP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Fotográficos.......................................................................................................................... 18</a:t>
            </a:r>
          </a:p>
          <a:p>
            <a:pPr marL="278606" algn="just" defTabSz="292500">
              <a:lnSpc>
                <a:spcPct val="114000"/>
              </a:lnSpc>
            </a:pPr>
            <a:endParaRPr lang="en-US" sz="1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E93F0-75AE-4DEA-B608-0013BA6490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05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17437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Área para lavagem de veículos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402234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Área para lavagem de veículos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0D751-AF67-4D6B-B58B-1DAB593BBCED}"/>
              </a:ext>
            </a:extLst>
          </p:cNvPr>
          <p:cNvSpPr/>
          <p:nvPr/>
        </p:nvSpPr>
        <p:spPr>
          <a:xfrm>
            <a:off x="302250" y="305067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2B1490-62FA-4A46-8E73-416AE19246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Placeholder 14" descr="A picture containing ground, train, ceiling&#10;&#10;Description automatically generated">
            <a:extLst>
              <a:ext uri="{FF2B5EF4-FFF2-40B4-BE49-F238E27FC236}">
                <a16:creationId xmlns:a16="http://schemas.microsoft.com/office/drawing/2014/main" id="{105807F7-028D-46E5-9202-99F01FA9F32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3770" b="13770"/>
          <a:stretch>
            <a:fillRect/>
          </a:stretch>
        </p:blipFill>
        <p:spPr/>
      </p:pic>
      <p:pic>
        <p:nvPicPr>
          <p:cNvPr id="20" name="Picture Placeholder 19" descr="A picture containing sky, outdoor, ground, building&#10;&#10;Description automatically generated">
            <a:extLst>
              <a:ext uri="{FF2B5EF4-FFF2-40B4-BE49-F238E27FC236}">
                <a16:creationId xmlns:a16="http://schemas.microsoft.com/office/drawing/2014/main" id="{1654001E-D641-47BE-A20D-01DB916D7EA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402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17437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Estoque de mercadorias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402234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Estoque de mercadorias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0D751-AF67-4D6B-B58B-1DAB593BBCED}"/>
              </a:ext>
            </a:extLst>
          </p:cNvPr>
          <p:cNvSpPr/>
          <p:nvPr/>
        </p:nvSpPr>
        <p:spPr>
          <a:xfrm>
            <a:off x="302250" y="305067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2B1490-62FA-4A46-8E73-416AE19246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Placeholder 19" descr="A picture containing indoor, table, box, book&#10;&#10;Description automatically generated">
            <a:extLst>
              <a:ext uri="{FF2B5EF4-FFF2-40B4-BE49-F238E27FC236}">
                <a16:creationId xmlns:a16="http://schemas.microsoft.com/office/drawing/2014/main" id="{83FEDCB2-2AC3-49E7-BE28-D113A26A950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3770" b="13770"/>
          <a:stretch>
            <a:fillRect/>
          </a:stretch>
        </p:blipFill>
        <p:spPr/>
      </p:pic>
      <p:pic>
        <p:nvPicPr>
          <p:cNvPr id="28" name="Picture Placeholder 27" descr="A picture containing indoor, floor, wall, sitting&#10;&#10;Description automatically generated">
            <a:extLst>
              <a:ext uri="{FF2B5EF4-FFF2-40B4-BE49-F238E27FC236}">
                <a16:creationId xmlns:a16="http://schemas.microsoft.com/office/drawing/2014/main" id="{670913D9-7089-43B7-9C42-7B9FA91E2F3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2654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1212" y="1402234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área administrativa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402234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área administrativa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0D751-AF67-4D6B-B58B-1DAB593BBCED}"/>
              </a:ext>
            </a:extLst>
          </p:cNvPr>
          <p:cNvSpPr/>
          <p:nvPr/>
        </p:nvSpPr>
        <p:spPr>
          <a:xfrm>
            <a:off x="302250" y="305067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2B1490-62FA-4A46-8E73-416AE19246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ço Reservado para Imagem 7" descr="Uma imagem contendo chão, interior, parede, mesa&#10;&#10;Descrição gerada automaticamente">
            <a:extLst>
              <a:ext uri="{FF2B5EF4-FFF2-40B4-BE49-F238E27FC236}">
                <a16:creationId xmlns:a16="http://schemas.microsoft.com/office/drawing/2014/main" id="{41E51258-6F38-41C9-9563-DBAD85DB187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805" r="1805"/>
          <a:stretch/>
        </p:blipFill>
        <p:spPr>
          <a:xfrm>
            <a:off x="455315" y="1870146"/>
            <a:ext cx="4313238" cy="4167188"/>
          </a:xfrm>
        </p:spPr>
      </p:pic>
      <p:pic>
        <p:nvPicPr>
          <p:cNvPr id="12" name="Picture Placeholder 11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69C9FC0E-999D-4352-BB1C-CEB0928A93A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152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1212" y="1402234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 - Cupom fiscal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5" y="1402234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loja de conveniência - Cupom fiscal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0D751-AF67-4D6B-B58B-1DAB593BBCED}"/>
              </a:ext>
            </a:extLst>
          </p:cNvPr>
          <p:cNvSpPr/>
          <p:nvPr/>
        </p:nvSpPr>
        <p:spPr>
          <a:xfrm>
            <a:off x="302250" y="305067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2B1490-62FA-4A46-8E73-416AE19246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Placeholder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7501BDD-F6BF-4985-83BB-7EAB12A3517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3770" b="13770"/>
          <a:stretch>
            <a:fillRect/>
          </a:stretch>
        </p:blipFill>
        <p:spPr/>
      </p:pic>
      <p:pic>
        <p:nvPicPr>
          <p:cNvPr id="22" name="Picture Placeholder 2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5497D17-F100-41B8-9294-55A2871F817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4829" r="4829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6F670-0883-4F2D-8638-7A1BB7DFA0F7}"/>
              </a:ext>
            </a:extLst>
          </p:cNvPr>
          <p:cNvSpPr/>
          <p:nvPr/>
        </p:nvSpPr>
        <p:spPr>
          <a:xfrm>
            <a:off x="1174376" y="1990165"/>
            <a:ext cx="2501153" cy="206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74CBB-1A61-4051-8F8E-97C2634766ED}"/>
              </a:ext>
            </a:extLst>
          </p:cNvPr>
          <p:cNvSpPr/>
          <p:nvPr/>
        </p:nvSpPr>
        <p:spPr>
          <a:xfrm>
            <a:off x="4957488" y="2043953"/>
            <a:ext cx="2061877" cy="398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80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02250" y="305067"/>
            <a:ext cx="9301500" cy="612000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marL="278606" indent="292500" defTabSz="292500">
              <a:lnSpc>
                <a:spcPct val="114000"/>
              </a:lnSpc>
              <a:buFont typeface="+mj-lt"/>
              <a:buAutoNum type="arabicPeriod"/>
            </a:pPr>
            <a:r>
              <a:rPr lang="pt-BR" sz="1400" b="1" kern="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Introdução</a:t>
            </a:r>
            <a:endParaRPr lang="en-US" sz="1400" b="1" kern="0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1.1. Considerações Preliminares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Primeiramente, cumpre referir as premissas que embasaram este relatório, bem como destacar alguns pontos que julgamos pertinentes para uma melhor compreensão do trabalho desenvolvido.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Para chegarmos às conclusões apresentadas no presente relatório, entre outros aspectos: (i) tomamos como boas e válidas as informações contidas nas demonstrações contábeis da BARTZ &amp; CIA LTDA., as quais foram fornecidas por seus administradores; e (ii) conduzimos discussões com membros integrantes da administração da BARTZ &amp; CIA LTDA. sobre os negócios e as operações da referida empresa.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administração da BARTZ &amp; CIA LTDA. e seus sócios não impuseram qualquer restrição a: (i) obter todas as informações solicitadas para produzir este relatório; e (ii) chegar de forma independente às conclusões aqui contidas.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Este relatório e as opiniões aqui contidas têm a finalidade de informar a todos os interessados no presente processo, observando o fato de que qualquer leitor deste relatório deve estar ciente das condições que nortearam este trabalho.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Exceto quando expressamente mencionado, os valores indicados neste relatório estão expressos em reais (R$).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68310-8571-4F86-888C-9FBA4F7BA7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02250" y="305067"/>
            <a:ext cx="9301500" cy="6300000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1.2. Estágio Processual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Trata-se de Recuperação Judicial requerida em 15/05/2019 por sociedade empresária de responsabilidade limitada dedicada que atua há mais de 15 anos no ramo de comércio varejista de combustíveis.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Após determinação de emenda à inicial e analisados os requisitos objetivos e subjetivos, o deferimento do processamento se deu em 12/08/2019.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Logo após a investidura no encargo, a Administração Judicial providenciou a remessa das correspondências previstas no art. 22, I, “a”, da LRF.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Atualmente, aguarda-se a publicação do edital de que trata o art. 52, § 1º, da LRF, o qual dará início à fase extrajudicial de verificação de créditos a ser conduzida pela  Administração Judicial.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Outrossim, está em curso o prazo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para apresentação do plano de recuperação.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Ainda, aguarda-se definição acerca da forma de contagem dos prazos no procedimento em tela.</a:t>
            </a:r>
          </a:p>
          <a:p>
            <a:pPr indent="2921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É como se encontra o processo.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68310-8571-4F86-888C-9FBA4F7BA7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2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90F03-DB57-41F4-A9B8-08C2AF8B3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36">
            <a:extLst>
              <a:ext uri="{FF2B5EF4-FFF2-40B4-BE49-F238E27FC236}">
                <a16:creationId xmlns:a16="http://schemas.microsoft.com/office/drawing/2014/main" id="{98259B35-487E-4FC0-8C85-00CFC3BECB9A}"/>
              </a:ext>
            </a:extLst>
          </p:cNvPr>
          <p:cNvCxnSpPr>
            <a:cxnSpLocks/>
          </p:cNvCxnSpPr>
          <p:nvPr/>
        </p:nvCxnSpPr>
        <p:spPr>
          <a:xfrm flipV="1">
            <a:off x="1687133" y="2163079"/>
            <a:ext cx="9232" cy="1462500"/>
          </a:xfrm>
          <a:prstGeom prst="line">
            <a:avLst/>
          </a:prstGeom>
          <a:ln w="254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E06D13-82CD-431B-AC77-12F9484E1F10}"/>
              </a:ext>
            </a:extLst>
          </p:cNvPr>
          <p:cNvSpPr txBox="1"/>
          <p:nvPr/>
        </p:nvSpPr>
        <p:spPr>
          <a:xfrm>
            <a:off x="1712603" y="2170201"/>
            <a:ext cx="101358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Ajuizamento</a:t>
            </a:r>
            <a:r>
              <a:rPr lang="en-US" altLang="ko-KR" sz="975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(art. 51 LRF)</a:t>
            </a:r>
            <a:endParaRPr lang="ko-KR" altLang="en-US" sz="9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42">
            <a:extLst>
              <a:ext uri="{FF2B5EF4-FFF2-40B4-BE49-F238E27FC236}">
                <a16:creationId xmlns:a16="http://schemas.microsoft.com/office/drawing/2014/main" id="{81CD33A3-DAD2-4D23-8C80-D53B8FCB871E}"/>
              </a:ext>
            </a:extLst>
          </p:cNvPr>
          <p:cNvCxnSpPr/>
          <p:nvPr/>
        </p:nvCxnSpPr>
        <p:spPr>
          <a:xfrm flipV="1">
            <a:off x="3197667" y="2145977"/>
            <a:ext cx="0" cy="1462500"/>
          </a:xfrm>
          <a:prstGeom prst="line">
            <a:avLst/>
          </a:prstGeom>
          <a:ln w="25400">
            <a:solidFill>
              <a:srgbClr val="00B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3C1CB3-E0D2-4C78-ACE2-329BB50DF2D1}"/>
              </a:ext>
            </a:extLst>
          </p:cNvPr>
          <p:cNvSpPr txBox="1"/>
          <p:nvPr/>
        </p:nvSpPr>
        <p:spPr>
          <a:xfrm>
            <a:off x="3206820" y="2151545"/>
            <a:ext cx="10592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ko-KR" sz="975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Aguarda-se a publicação do edital do art. 52, § 1º, da LRF</a:t>
            </a:r>
          </a:p>
        </p:txBody>
      </p:sp>
      <p:cxnSp>
        <p:nvCxnSpPr>
          <p:cNvPr id="10" name="Straight Connector 46">
            <a:extLst>
              <a:ext uri="{FF2B5EF4-FFF2-40B4-BE49-F238E27FC236}">
                <a16:creationId xmlns:a16="http://schemas.microsoft.com/office/drawing/2014/main" id="{37148245-CAFE-4428-BBBA-A8835B54926A}"/>
              </a:ext>
            </a:extLst>
          </p:cNvPr>
          <p:cNvCxnSpPr/>
          <p:nvPr/>
        </p:nvCxnSpPr>
        <p:spPr>
          <a:xfrm flipH="1" flipV="1">
            <a:off x="4708878" y="2150869"/>
            <a:ext cx="132" cy="1462500"/>
          </a:xfrm>
          <a:prstGeom prst="line">
            <a:avLst/>
          </a:prstGeom>
          <a:ln w="25400">
            <a:solidFill>
              <a:srgbClr val="5F5F5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3AB07B-CF14-4F06-B1FA-6AB041C87DA4}"/>
              </a:ext>
            </a:extLst>
          </p:cNvPr>
          <p:cNvSpPr txBox="1"/>
          <p:nvPr/>
        </p:nvSpPr>
        <p:spPr>
          <a:xfrm>
            <a:off x="4730189" y="2160386"/>
            <a:ext cx="14297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Aviso de recebimento do PRJ (art. 53, parágrafo único, da LRF)</a:t>
            </a:r>
          </a:p>
        </p:txBody>
      </p:sp>
      <p:cxnSp>
        <p:nvCxnSpPr>
          <p:cNvPr id="12" name="Straight Connector 52">
            <a:extLst>
              <a:ext uri="{FF2B5EF4-FFF2-40B4-BE49-F238E27FC236}">
                <a16:creationId xmlns:a16="http://schemas.microsoft.com/office/drawing/2014/main" id="{A62A1CA2-66F2-4CA9-B953-0B91237CA273}"/>
              </a:ext>
            </a:extLst>
          </p:cNvPr>
          <p:cNvCxnSpPr/>
          <p:nvPr/>
        </p:nvCxnSpPr>
        <p:spPr>
          <a:xfrm flipV="1">
            <a:off x="2442164" y="3878268"/>
            <a:ext cx="0" cy="146250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D80547-1416-40FD-9C1E-DDE981A1EC1B}"/>
              </a:ext>
            </a:extLst>
          </p:cNvPr>
          <p:cNvSpPr txBox="1"/>
          <p:nvPr/>
        </p:nvSpPr>
        <p:spPr>
          <a:xfrm>
            <a:off x="2453058" y="4795943"/>
            <a:ext cx="1133474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975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(art. 52 LRF)</a:t>
            </a:r>
            <a:endParaRPr lang="ko-KR" altLang="en-US" sz="9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56">
            <a:extLst>
              <a:ext uri="{FF2B5EF4-FFF2-40B4-BE49-F238E27FC236}">
                <a16:creationId xmlns:a16="http://schemas.microsoft.com/office/drawing/2014/main" id="{4DA8C7E0-8480-4A5C-8507-FED2CECFBA0F}"/>
              </a:ext>
            </a:extLst>
          </p:cNvPr>
          <p:cNvCxnSpPr/>
          <p:nvPr/>
        </p:nvCxnSpPr>
        <p:spPr>
          <a:xfrm flipV="1">
            <a:off x="3932508" y="3855442"/>
            <a:ext cx="0" cy="1462500"/>
          </a:xfrm>
          <a:prstGeom prst="line">
            <a:avLst/>
          </a:prstGeom>
          <a:ln w="25400">
            <a:solidFill>
              <a:srgbClr val="5F5F5F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E3D6C3-76CE-4BF5-B7CE-F2609663548E}"/>
              </a:ext>
            </a:extLst>
          </p:cNvPr>
          <p:cNvSpPr txBox="1"/>
          <p:nvPr/>
        </p:nvSpPr>
        <p:spPr>
          <a:xfrm>
            <a:off x="3949206" y="4757874"/>
            <a:ext cx="1342304" cy="542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pt-BR" altLang="ko-KR" dirty="0">
                <a:solidFill>
                  <a:srgbClr val="5F5F5F"/>
                </a:solidFill>
              </a:rPr>
              <a:t>Entrega do plano de recuperação judicial </a:t>
            </a:r>
            <a:r>
              <a:rPr lang="en-US" altLang="ko-KR" dirty="0">
                <a:solidFill>
                  <a:srgbClr val="5F5F5F"/>
                </a:solidFill>
              </a:rPr>
              <a:t>(art. 53 LRF)</a:t>
            </a:r>
            <a:endParaRPr lang="ko-KR" altLang="en-US" dirty="0">
              <a:solidFill>
                <a:srgbClr val="5F5F5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E739EA-C094-4E92-A5BE-0C109E67ACE0}"/>
              </a:ext>
            </a:extLst>
          </p:cNvPr>
          <p:cNvSpPr txBox="1"/>
          <p:nvPr/>
        </p:nvSpPr>
        <p:spPr>
          <a:xfrm>
            <a:off x="890280" y="3893377"/>
            <a:ext cx="16066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15/05/2019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5D4EB-7306-40DB-9704-18A1E4D5EB0D}"/>
              </a:ext>
            </a:extLst>
          </p:cNvPr>
          <p:cNvSpPr txBox="1"/>
          <p:nvPr/>
        </p:nvSpPr>
        <p:spPr>
          <a:xfrm>
            <a:off x="2705544" y="3893377"/>
            <a:ext cx="1004565" cy="242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975" b="1" dirty="0" err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Estágio</a:t>
            </a:r>
            <a:r>
              <a:rPr lang="en-US" altLang="ko-KR" sz="975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ko-KR" sz="975" b="1" dirty="0" err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atual</a:t>
            </a:r>
            <a:endParaRPr lang="ko-KR" altLang="en-US" sz="975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29F4FD-6E6C-4112-B533-2FC832BF6809}"/>
              </a:ext>
            </a:extLst>
          </p:cNvPr>
          <p:cNvSpPr txBox="1"/>
          <p:nvPr/>
        </p:nvSpPr>
        <p:spPr>
          <a:xfrm>
            <a:off x="4158601" y="3893377"/>
            <a:ext cx="1124591" cy="242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dirty="0">
                <a:solidFill>
                  <a:srgbClr val="5F5F5F"/>
                </a:solidFill>
              </a:rPr>
              <a:t>Sem previsão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EFEC2-1CDE-41E8-97B0-FB7A1E707952}"/>
              </a:ext>
            </a:extLst>
          </p:cNvPr>
          <p:cNvSpPr txBox="1"/>
          <p:nvPr/>
        </p:nvSpPr>
        <p:spPr>
          <a:xfrm>
            <a:off x="1862346" y="3400099"/>
            <a:ext cx="116713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12/08/2019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714E34-2FD6-4FB5-86D2-06B640E10FC9}"/>
              </a:ext>
            </a:extLst>
          </p:cNvPr>
          <p:cNvSpPr txBox="1"/>
          <p:nvPr/>
        </p:nvSpPr>
        <p:spPr>
          <a:xfrm>
            <a:off x="3436560" y="3390768"/>
            <a:ext cx="1003312" cy="242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5F5F5F"/>
                </a:solidFill>
              </a:rPr>
              <a:t>Sem </a:t>
            </a:r>
            <a:r>
              <a:rPr lang="en-US" altLang="ko-KR" dirty="0" err="1">
                <a:solidFill>
                  <a:srgbClr val="5F5F5F"/>
                </a:solidFill>
              </a:rPr>
              <a:t>previsão</a:t>
            </a:r>
            <a:endParaRPr lang="ko-KR" altLang="en-US" dirty="0">
              <a:solidFill>
                <a:srgbClr val="5F5F5F"/>
              </a:solidFill>
            </a:endParaRPr>
          </a:p>
        </p:txBody>
      </p:sp>
      <p:grpSp>
        <p:nvGrpSpPr>
          <p:cNvPr id="21" name="그룹 1">
            <a:extLst>
              <a:ext uri="{FF2B5EF4-FFF2-40B4-BE49-F238E27FC236}">
                <a16:creationId xmlns:a16="http://schemas.microsoft.com/office/drawing/2014/main" id="{CF08B0F3-F42F-492A-B8B4-95E24667CE62}"/>
              </a:ext>
            </a:extLst>
          </p:cNvPr>
          <p:cNvGrpSpPr/>
          <p:nvPr/>
        </p:nvGrpSpPr>
        <p:grpSpPr>
          <a:xfrm>
            <a:off x="1067514" y="3513504"/>
            <a:ext cx="7639873" cy="447181"/>
            <a:chOff x="940255" y="3599568"/>
            <a:chExt cx="9451142" cy="550376"/>
          </a:xfrm>
          <a:solidFill>
            <a:srgbClr val="B2B2B2"/>
          </a:solidFill>
        </p:grpSpPr>
        <p:sp>
          <p:nvSpPr>
            <p:cNvPr id="22" name="Oval 2">
              <a:extLst>
                <a:ext uri="{FF2B5EF4-FFF2-40B4-BE49-F238E27FC236}">
                  <a16:creationId xmlns:a16="http://schemas.microsoft.com/office/drawing/2014/main" id="{78843CCB-51F9-40C2-8A2F-E907425B19AD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14BC21F4-D4F2-475C-B82E-8AB847E1D075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438E361E-0407-4607-8989-73CB4AD13DDB}"/>
                </a:ext>
              </a:extLst>
            </p:cNvPr>
            <p:cNvSpPr/>
            <p:nvPr/>
          </p:nvSpPr>
          <p:spPr>
            <a:xfrm>
              <a:off x="1929958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0F7948E0-1D47-4E04-84F5-45DFFBC1620D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E11506CE-E8CB-4BBB-96A7-D1ABC8D14A8B}"/>
                </a:ext>
              </a:extLst>
            </p:cNvPr>
            <p:cNvSpPr/>
            <p:nvPr/>
          </p:nvSpPr>
          <p:spPr>
            <a:xfrm>
              <a:off x="2860501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3F6AE5AC-E916-494D-8F74-E1DC2F7E8032}"/>
                </a:ext>
              </a:extLst>
            </p:cNvPr>
            <p:cNvSpPr/>
            <p:nvPr/>
          </p:nvSpPr>
          <p:spPr>
            <a:xfrm>
              <a:off x="3135162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824E48A6-545E-46C8-942B-C27D6891BD71}"/>
                </a:ext>
              </a:extLst>
            </p:cNvPr>
            <p:cNvSpPr/>
            <p:nvPr/>
          </p:nvSpPr>
          <p:spPr>
            <a:xfrm>
              <a:off x="3783604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10">
              <a:extLst>
                <a:ext uri="{FF2B5EF4-FFF2-40B4-BE49-F238E27FC236}">
                  <a16:creationId xmlns:a16="http://schemas.microsoft.com/office/drawing/2014/main" id="{6039838C-CE85-455F-8A71-0FEE137D7C42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9039B184-BCCD-415E-8E42-E4252BFCE34C}"/>
                </a:ext>
              </a:extLst>
            </p:cNvPr>
            <p:cNvSpPr/>
            <p:nvPr/>
          </p:nvSpPr>
          <p:spPr>
            <a:xfrm>
              <a:off x="471339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12">
              <a:extLst>
                <a:ext uri="{FF2B5EF4-FFF2-40B4-BE49-F238E27FC236}">
                  <a16:creationId xmlns:a16="http://schemas.microsoft.com/office/drawing/2014/main" id="{3672C277-CD16-4940-A6A6-743BE301087A}"/>
                </a:ext>
              </a:extLst>
            </p:cNvPr>
            <p:cNvSpPr/>
            <p:nvPr/>
          </p:nvSpPr>
          <p:spPr>
            <a:xfrm>
              <a:off x="4988057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CF1340D1-9E1F-45D7-BC0D-B7047EECD737}"/>
                </a:ext>
              </a:extLst>
            </p:cNvPr>
            <p:cNvSpPr/>
            <p:nvPr/>
          </p:nvSpPr>
          <p:spPr>
            <a:xfrm>
              <a:off x="5663890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97463D3B-16B6-439F-A236-8506EBCAD1BD}"/>
                </a:ext>
              </a:extLst>
            </p:cNvPr>
            <p:cNvSpPr/>
            <p:nvPr/>
          </p:nvSpPr>
          <p:spPr>
            <a:xfrm>
              <a:off x="6607753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16">
              <a:extLst>
                <a:ext uri="{FF2B5EF4-FFF2-40B4-BE49-F238E27FC236}">
                  <a16:creationId xmlns:a16="http://schemas.microsoft.com/office/drawing/2014/main" id="{04763FC6-AD6E-4581-AEA5-D61E16EFB35B}"/>
                </a:ext>
              </a:extLst>
            </p:cNvPr>
            <p:cNvSpPr/>
            <p:nvPr/>
          </p:nvSpPr>
          <p:spPr>
            <a:xfrm>
              <a:off x="6855774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C6237EF0-B497-4AB9-B65D-6AB747EB51B6}"/>
                </a:ext>
              </a:extLst>
            </p:cNvPr>
            <p:cNvSpPr/>
            <p:nvPr/>
          </p:nvSpPr>
          <p:spPr>
            <a:xfrm>
              <a:off x="8488006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A10FF00F-E1F3-441B-80AB-DAEF478D3669}"/>
                </a:ext>
              </a:extLst>
            </p:cNvPr>
            <p:cNvSpPr/>
            <p:nvPr/>
          </p:nvSpPr>
          <p:spPr>
            <a:xfrm>
              <a:off x="875786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oup 27">
              <a:extLst>
                <a:ext uri="{FF2B5EF4-FFF2-40B4-BE49-F238E27FC236}">
                  <a16:creationId xmlns:a16="http://schemas.microsoft.com/office/drawing/2014/main" id="{0EDF128D-846D-4549-8994-B9718D49249D}"/>
                </a:ext>
              </a:extLst>
            </p:cNvPr>
            <p:cNvGrpSpPr/>
            <p:nvPr/>
          </p:nvGrpSpPr>
          <p:grpSpPr>
            <a:xfrm>
              <a:off x="9686569" y="3599568"/>
              <a:ext cx="704828" cy="550376"/>
              <a:chOff x="5592650" y="4422832"/>
              <a:chExt cx="704828" cy="550376"/>
            </a:xfrm>
            <a:grpFill/>
          </p:grpSpPr>
          <p:sp>
            <p:nvSpPr>
              <p:cNvPr id="49" name="Rounded Rectangle 25">
                <a:extLst>
                  <a:ext uri="{FF2B5EF4-FFF2-40B4-BE49-F238E27FC236}">
                    <a16:creationId xmlns:a16="http://schemas.microsoft.com/office/drawing/2014/main" id="{1B74D69B-7746-41A6-B800-3340B6F6314F}"/>
                  </a:ext>
                </a:extLst>
              </p:cNvPr>
              <p:cNvSpPr/>
              <p:nvPr/>
            </p:nvSpPr>
            <p:spPr>
              <a:xfrm rot="2624939">
                <a:off x="5592650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ounded Rectangle 26">
                <a:extLst>
                  <a:ext uri="{FF2B5EF4-FFF2-40B4-BE49-F238E27FC236}">
                    <a16:creationId xmlns:a16="http://schemas.microsoft.com/office/drawing/2014/main" id="{A69E1E32-66B2-406E-BDB8-BF0B94D854CC}"/>
                  </a:ext>
                </a:extLst>
              </p:cNvPr>
              <p:cNvSpPr/>
              <p:nvPr/>
            </p:nvSpPr>
            <p:spPr>
              <a:xfrm rot="18900000">
                <a:off x="5614633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Oval 29">
              <a:extLst>
                <a:ext uri="{FF2B5EF4-FFF2-40B4-BE49-F238E27FC236}">
                  <a16:creationId xmlns:a16="http://schemas.microsoft.com/office/drawing/2014/main" id="{5A3B5447-D552-4BD8-B988-6A7E13E12ED8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0">
              <a:extLst>
                <a:ext uri="{FF2B5EF4-FFF2-40B4-BE49-F238E27FC236}">
                  <a16:creationId xmlns:a16="http://schemas.microsoft.com/office/drawing/2014/main" id="{BFE0DC19-EB26-4C7B-87F7-7919247046A3}"/>
                </a:ext>
              </a:extLst>
            </p:cNvPr>
            <p:cNvSpPr/>
            <p:nvPr/>
          </p:nvSpPr>
          <p:spPr>
            <a:xfrm>
              <a:off x="2464927" y="3734345"/>
              <a:ext cx="368424" cy="36842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1">
              <a:extLst>
                <a:ext uri="{FF2B5EF4-FFF2-40B4-BE49-F238E27FC236}">
                  <a16:creationId xmlns:a16="http://schemas.microsoft.com/office/drawing/2014/main" id="{3C57149D-45B4-45D3-AE1E-2D295CE6F976}"/>
                </a:ext>
              </a:extLst>
            </p:cNvPr>
            <p:cNvSpPr/>
            <p:nvPr/>
          </p:nvSpPr>
          <p:spPr>
            <a:xfrm>
              <a:off x="3384601" y="3717089"/>
              <a:ext cx="368424" cy="3684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32">
              <a:extLst>
                <a:ext uri="{FF2B5EF4-FFF2-40B4-BE49-F238E27FC236}">
                  <a16:creationId xmlns:a16="http://schemas.microsoft.com/office/drawing/2014/main" id="{251C5508-2FA1-46A8-943C-2345F4A78782}"/>
                </a:ext>
              </a:extLst>
            </p:cNvPr>
            <p:cNvSpPr/>
            <p:nvPr/>
          </p:nvSpPr>
          <p:spPr>
            <a:xfrm>
              <a:off x="4306671" y="3741877"/>
              <a:ext cx="368424" cy="368424"/>
            </a:xfrm>
            <a:prstGeom prst="ellipse">
              <a:avLst/>
            </a:prstGeom>
            <a:solidFill>
              <a:srgbClr val="5F5F5F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75">
              <a:extLst>
                <a:ext uri="{FF2B5EF4-FFF2-40B4-BE49-F238E27FC236}">
                  <a16:creationId xmlns:a16="http://schemas.microsoft.com/office/drawing/2014/main" id="{BFB1BB0B-2CDF-4D43-A174-F118BCEAC993}"/>
                </a:ext>
              </a:extLst>
            </p:cNvPr>
            <p:cNvSpPr/>
            <p:nvPr/>
          </p:nvSpPr>
          <p:spPr>
            <a:xfrm>
              <a:off x="9678033" y="3776562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0CA29135-0EBB-4A4D-894A-C89C79ABE924}"/>
                </a:ext>
              </a:extLst>
            </p:cNvPr>
            <p:cNvSpPr/>
            <p:nvPr/>
          </p:nvSpPr>
          <p:spPr>
            <a:xfrm>
              <a:off x="2217939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9">
              <a:extLst>
                <a:ext uri="{FF2B5EF4-FFF2-40B4-BE49-F238E27FC236}">
                  <a16:creationId xmlns:a16="http://schemas.microsoft.com/office/drawing/2014/main" id="{3FC998A2-7100-49D1-B45B-DC7C33AA6FAC}"/>
                </a:ext>
              </a:extLst>
            </p:cNvPr>
            <p:cNvSpPr/>
            <p:nvPr/>
          </p:nvSpPr>
          <p:spPr>
            <a:xfrm>
              <a:off x="404494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0F2769FA-7C61-44C0-A7D2-A04B3C75347D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21">
              <a:extLst>
                <a:ext uri="{FF2B5EF4-FFF2-40B4-BE49-F238E27FC236}">
                  <a16:creationId xmlns:a16="http://schemas.microsoft.com/office/drawing/2014/main" id="{B681FB31-C1B4-41FE-AC0D-03C81FEC205D}"/>
                </a:ext>
              </a:extLst>
            </p:cNvPr>
            <p:cNvSpPr/>
            <p:nvPr/>
          </p:nvSpPr>
          <p:spPr>
            <a:xfrm>
              <a:off x="9394635" y="3776562"/>
              <a:ext cx="216024" cy="216024"/>
            </a:xfrm>
            <a:prstGeom prst="ellipse">
              <a:avLst/>
            </a:prstGeom>
            <a:grpFill/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Oval 33">
            <a:extLst>
              <a:ext uri="{FF2B5EF4-FFF2-40B4-BE49-F238E27FC236}">
                <a16:creationId xmlns:a16="http://schemas.microsoft.com/office/drawing/2014/main" id="{7F6A91BF-624D-4CA7-8E74-9C20BE7AE8D0}"/>
              </a:ext>
            </a:extLst>
          </p:cNvPr>
          <p:cNvSpPr/>
          <p:nvPr/>
        </p:nvSpPr>
        <p:spPr>
          <a:xfrm>
            <a:off x="5317639" y="3599243"/>
            <a:ext cx="297817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n>
                <a:solidFill>
                  <a:srgbClr val="5F5F5F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6">
            <a:extLst>
              <a:ext uri="{FF2B5EF4-FFF2-40B4-BE49-F238E27FC236}">
                <a16:creationId xmlns:a16="http://schemas.microsoft.com/office/drawing/2014/main" id="{CDB46C53-0840-4D82-8C37-74FE7175B50D}"/>
              </a:ext>
            </a:extLst>
          </p:cNvPr>
          <p:cNvCxnSpPr/>
          <p:nvPr/>
        </p:nvCxnSpPr>
        <p:spPr>
          <a:xfrm flipV="1">
            <a:off x="5459080" y="3884097"/>
            <a:ext cx="0" cy="1462500"/>
          </a:xfrm>
          <a:prstGeom prst="line">
            <a:avLst/>
          </a:prstGeom>
          <a:ln w="25400">
            <a:solidFill>
              <a:srgbClr val="5F5F5F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2D81421-47C4-4E81-A42E-9D057233389B}"/>
              </a:ext>
            </a:extLst>
          </p:cNvPr>
          <p:cNvSpPr txBox="1"/>
          <p:nvPr/>
        </p:nvSpPr>
        <p:spPr>
          <a:xfrm>
            <a:off x="5467583" y="4879922"/>
            <a:ext cx="10045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Objeções</a:t>
            </a:r>
          </a:p>
          <a:p>
            <a:r>
              <a:rPr lang="en-US" altLang="ko-KR" sz="975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55 LRF)</a:t>
            </a:r>
            <a:endParaRPr lang="ko-KR" altLang="en-US" sz="975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B1B412-6E71-4360-9834-1E0425F52A71}"/>
              </a:ext>
            </a:extLst>
          </p:cNvPr>
          <p:cNvSpPr txBox="1"/>
          <p:nvPr/>
        </p:nvSpPr>
        <p:spPr>
          <a:xfrm>
            <a:off x="4991413" y="3390768"/>
            <a:ext cx="100337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55" name="Oval 33">
            <a:extLst>
              <a:ext uri="{FF2B5EF4-FFF2-40B4-BE49-F238E27FC236}">
                <a16:creationId xmlns:a16="http://schemas.microsoft.com/office/drawing/2014/main" id="{26BA628B-5A86-4C6F-892F-3C02F20A68FE}"/>
              </a:ext>
            </a:extLst>
          </p:cNvPr>
          <p:cNvSpPr/>
          <p:nvPr/>
        </p:nvSpPr>
        <p:spPr>
          <a:xfrm>
            <a:off x="6046569" y="3629004"/>
            <a:ext cx="297817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n>
                <a:solidFill>
                  <a:srgbClr val="5F5F5F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6">
            <a:extLst>
              <a:ext uri="{FF2B5EF4-FFF2-40B4-BE49-F238E27FC236}">
                <a16:creationId xmlns:a16="http://schemas.microsoft.com/office/drawing/2014/main" id="{1AE293A6-642A-4D1A-8F15-459E4D8677B8}"/>
              </a:ext>
            </a:extLst>
          </p:cNvPr>
          <p:cNvCxnSpPr>
            <a:cxnSpLocks/>
          </p:cNvCxnSpPr>
          <p:nvPr/>
        </p:nvCxnSpPr>
        <p:spPr>
          <a:xfrm>
            <a:off x="6980575" y="3867569"/>
            <a:ext cx="0" cy="1483359"/>
          </a:xfrm>
          <a:prstGeom prst="line">
            <a:avLst/>
          </a:prstGeom>
          <a:ln w="25400">
            <a:solidFill>
              <a:srgbClr val="5F5F5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33">
            <a:extLst>
              <a:ext uri="{FF2B5EF4-FFF2-40B4-BE49-F238E27FC236}">
                <a16:creationId xmlns:a16="http://schemas.microsoft.com/office/drawing/2014/main" id="{98633028-CDEC-4C68-B2D5-9C413EDB3906}"/>
              </a:ext>
            </a:extLst>
          </p:cNvPr>
          <p:cNvSpPr/>
          <p:nvPr/>
        </p:nvSpPr>
        <p:spPr>
          <a:xfrm>
            <a:off x="7577188" y="3621212"/>
            <a:ext cx="297817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n>
                <a:solidFill>
                  <a:srgbClr val="5F5F5F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1FF45A-4E01-4489-96EB-E086662127FD}"/>
              </a:ext>
            </a:extLst>
          </p:cNvPr>
          <p:cNvSpPr txBox="1"/>
          <p:nvPr/>
        </p:nvSpPr>
        <p:spPr>
          <a:xfrm>
            <a:off x="6203611" y="2198686"/>
            <a:ext cx="10045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975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56 LRF)</a:t>
            </a:r>
            <a:endParaRPr lang="ko-KR" altLang="en-US" sz="975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D500A4-5FEE-4631-8FFA-9BBE01B0CE96}"/>
              </a:ext>
            </a:extLst>
          </p:cNvPr>
          <p:cNvSpPr txBox="1"/>
          <p:nvPr/>
        </p:nvSpPr>
        <p:spPr>
          <a:xfrm>
            <a:off x="7747490" y="2198196"/>
            <a:ext cx="141765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975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37AAB2-E55B-4217-8765-F9074E31FA09}"/>
              </a:ext>
            </a:extLst>
          </p:cNvPr>
          <p:cNvSpPr txBox="1"/>
          <p:nvPr/>
        </p:nvSpPr>
        <p:spPr>
          <a:xfrm>
            <a:off x="7219080" y="3893378"/>
            <a:ext cx="102174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Sem previsão</a:t>
            </a:r>
            <a:endParaRPr lang="ko-KR" altLang="en-US" sz="975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19">
            <a:extLst>
              <a:ext uri="{FF2B5EF4-FFF2-40B4-BE49-F238E27FC236}">
                <a16:creationId xmlns:a16="http://schemas.microsoft.com/office/drawing/2014/main" id="{18B9267D-0E38-4616-A653-41F55040C197}"/>
              </a:ext>
            </a:extLst>
          </p:cNvPr>
          <p:cNvSpPr/>
          <p:nvPr/>
        </p:nvSpPr>
        <p:spPr>
          <a:xfrm>
            <a:off x="6615894" y="3703265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19">
            <a:extLst>
              <a:ext uri="{FF2B5EF4-FFF2-40B4-BE49-F238E27FC236}">
                <a16:creationId xmlns:a16="http://schemas.microsoft.com/office/drawing/2014/main" id="{08C30003-E843-492D-B593-4D082FE43F9D}"/>
              </a:ext>
            </a:extLst>
          </p:cNvPr>
          <p:cNvSpPr/>
          <p:nvPr/>
        </p:nvSpPr>
        <p:spPr>
          <a:xfrm>
            <a:off x="6381746" y="3699833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3">
            <a:extLst>
              <a:ext uri="{FF2B5EF4-FFF2-40B4-BE49-F238E27FC236}">
                <a16:creationId xmlns:a16="http://schemas.microsoft.com/office/drawing/2014/main" id="{2C7C1CD0-F796-486F-8829-47D6AEFBA9D9}"/>
              </a:ext>
            </a:extLst>
          </p:cNvPr>
          <p:cNvSpPr/>
          <p:nvPr/>
        </p:nvSpPr>
        <p:spPr>
          <a:xfrm>
            <a:off x="6831667" y="3634123"/>
            <a:ext cx="297817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n>
                <a:solidFill>
                  <a:srgbClr val="5F5F5F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0BBA68F-E4F5-4D03-854C-738F02E52DC3}"/>
              </a:ext>
            </a:extLst>
          </p:cNvPr>
          <p:cNvSpPr txBox="1"/>
          <p:nvPr/>
        </p:nvSpPr>
        <p:spPr>
          <a:xfrm>
            <a:off x="6449239" y="3390768"/>
            <a:ext cx="106533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6FFDAFB-98CF-44C8-80BC-07BCA728F84E}"/>
              </a:ext>
            </a:extLst>
          </p:cNvPr>
          <p:cNvSpPr/>
          <p:nvPr/>
        </p:nvSpPr>
        <p:spPr>
          <a:xfrm>
            <a:off x="6989906" y="4666353"/>
            <a:ext cx="138064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Concessão da Recuperação Judicial (art. 58 LRF)</a:t>
            </a:r>
            <a:endParaRPr lang="pt-BR" altLang="ko-KR" sz="975" b="1" dirty="0">
              <a:solidFill>
                <a:srgbClr val="5F5F5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42">
            <a:extLst>
              <a:ext uri="{FF2B5EF4-FFF2-40B4-BE49-F238E27FC236}">
                <a16:creationId xmlns:a16="http://schemas.microsoft.com/office/drawing/2014/main" id="{4CC72916-12BD-4EA5-983B-55CBAC0C83B7}"/>
              </a:ext>
            </a:extLst>
          </p:cNvPr>
          <p:cNvCxnSpPr>
            <a:cxnSpLocks/>
          </p:cNvCxnSpPr>
          <p:nvPr/>
        </p:nvCxnSpPr>
        <p:spPr>
          <a:xfrm flipV="1">
            <a:off x="7726097" y="2191883"/>
            <a:ext cx="0" cy="1434626"/>
          </a:xfrm>
          <a:prstGeom prst="line">
            <a:avLst/>
          </a:prstGeom>
          <a:ln w="25400">
            <a:solidFill>
              <a:srgbClr val="5F5F5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079DF9B-EAEE-4D2C-8C2F-C522D2040E6F}"/>
              </a:ext>
            </a:extLst>
          </p:cNvPr>
          <p:cNvSpPr txBox="1"/>
          <p:nvPr/>
        </p:nvSpPr>
        <p:spPr>
          <a:xfrm>
            <a:off x="5524703" y="3893377"/>
            <a:ext cx="135970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cxnSp>
        <p:nvCxnSpPr>
          <p:cNvPr id="75" name="Straight Connector 46">
            <a:extLst>
              <a:ext uri="{FF2B5EF4-FFF2-40B4-BE49-F238E27FC236}">
                <a16:creationId xmlns:a16="http://schemas.microsoft.com/office/drawing/2014/main" id="{A16F44EE-D55E-43A3-9D57-FD10CD7BA431}"/>
              </a:ext>
            </a:extLst>
          </p:cNvPr>
          <p:cNvCxnSpPr/>
          <p:nvPr/>
        </p:nvCxnSpPr>
        <p:spPr>
          <a:xfrm flipH="1" flipV="1">
            <a:off x="6184390" y="2176186"/>
            <a:ext cx="132" cy="1462500"/>
          </a:xfrm>
          <a:prstGeom prst="line">
            <a:avLst/>
          </a:prstGeom>
          <a:ln w="25400">
            <a:solidFill>
              <a:srgbClr val="5F5F5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92">
            <a:extLst>
              <a:ext uri="{FF2B5EF4-FFF2-40B4-BE49-F238E27FC236}">
                <a16:creationId xmlns:a16="http://schemas.microsoft.com/office/drawing/2014/main" id="{D5D3DE0F-12FD-4647-8E2C-C75F687FCD5C}"/>
              </a:ext>
            </a:extLst>
          </p:cNvPr>
          <p:cNvSpPr txBox="1"/>
          <p:nvPr/>
        </p:nvSpPr>
        <p:spPr>
          <a:xfrm>
            <a:off x="602619" y="1301217"/>
            <a:ext cx="347906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38" b="1" u="sng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Recuperação judicial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B6ADD3-FAF6-467F-8F93-ED36AE6B5B55}"/>
              </a:ext>
            </a:extLst>
          </p:cNvPr>
          <p:cNvSpPr/>
          <p:nvPr/>
        </p:nvSpPr>
        <p:spPr>
          <a:xfrm>
            <a:off x="302250" y="305067"/>
            <a:ext cx="9301500" cy="68884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1.3. Cronograma Processual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Abaixo apresentamos o cronograma processual da Recuperanda subdividido nas etapas de Recuperação Judicial e verificação de créditos</a:t>
            </a:r>
            <a:r>
              <a:rPr lang="pt-BR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6B092CEA-7BEE-4AF2-96CE-CEA653737D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Oval 33">
            <a:extLst>
              <a:ext uri="{FF2B5EF4-FFF2-40B4-BE49-F238E27FC236}">
                <a16:creationId xmlns:a16="http://schemas.microsoft.com/office/drawing/2014/main" id="{7375782B-7673-4CBE-A867-2246B0E7059E}"/>
              </a:ext>
            </a:extLst>
          </p:cNvPr>
          <p:cNvSpPr/>
          <p:nvPr/>
        </p:nvSpPr>
        <p:spPr>
          <a:xfrm>
            <a:off x="4574295" y="3611680"/>
            <a:ext cx="297817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n>
                <a:solidFill>
                  <a:srgbClr val="5F5F5F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7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90F03-DB57-41F4-A9B8-08C2AF8B3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36">
            <a:extLst>
              <a:ext uri="{FF2B5EF4-FFF2-40B4-BE49-F238E27FC236}">
                <a16:creationId xmlns:a16="http://schemas.microsoft.com/office/drawing/2014/main" id="{DCA79A19-B03C-4811-B4C1-31B99183A160}"/>
              </a:ext>
            </a:extLst>
          </p:cNvPr>
          <p:cNvCxnSpPr>
            <a:cxnSpLocks/>
          </p:cNvCxnSpPr>
          <p:nvPr/>
        </p:nvCxnSpPr>
        <p:spPr>
          <a:xfrm flipV="1">
            <a:off x="2226464" y="2199884"/>
            <a:ext cx="9232" cy="1462500"/>
          </a:xfrm>
          <a:prstGeom prst="line">
            <a:avLst/>
          </a:prstGeom>
          <a:ln w="254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3A1691-39C2-456B-BD17-3905FF0F3E56}"/>
              </a:ext>
            </a:extLst>
          </p:cNvPr>
          <p:cNvSpPr txBox="1"/>
          <p:nvPr/>
        </p:nvSpPr>
        <p:spPr>
          <a:xfrm>
            <a:off x="2262357" y="2145874"/>
            <a:ext cx="102573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Ajuizamento</a:t>
            </a:r>
            <a:r>
              <a:rPr lang="en-US" altLang="ko-KR" sz="975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(art. 51 LRF)</a:t>
            </a:r>
            <a:endParaRPr lang="ko-KR" altLang="en-US" sz="9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42">
            <a:extLst>
              <a:ext uri="{FF2B5EF4-FFF2-40B4-BE49-F238E27FC236}">
                <a16:creationId xmlns:a16="http://schemas.microsoft.com/office/drawing/2014/main" id="{174B134E-F81B-4320-B27B-FDCD15F42F8A}"/>
              </a:ext>
            </a:extLst>
          </p:cNvPr>
          <p:cNvCxnSpPr/>
          <p:nvPr/>
        </p:nvCxnSpPr>
        <p:spPr>
          <a:xfrm flipV="1">
            <a:off x="4252412" y="2202143"/>
            <a:ext cx="0" cy="1462500"/>
          </a:xfrm>
          <a:prstGeom prst="line">
            <a:avLst/>
          </a:prstGeom>
          <a:ln w="25400">
            <a:solidFill>
              <a:srgbClr val="5F5F5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F5FF90-E7BD-41AD-9842-14A3D6C10B0B}"/>
              </a:ext>
            </a:extLst>
          </p:cNvPr>
          <p:cNvSpPr txBox="1"/>
          <p:nvPr/>
        </p:nvSpPr>
        <p:spPr>
          <a:xfrm>
            <a:off x="4287786" y="2145874"/>
            <a:ext cx="147863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Prazo</a:t>
            </a:r>
            <a:r>
              <a:rPr lang="en-US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de Hab. e Div. </a:t>
            </a:r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(art. 7º, § 1º LRF)</a:t>
            </a:r>
            <a:endParaRPr lang="ko-KR" altLang="en-US" sz="975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52">
            <a:extLst>
              <a:ext uri="{FF2B5EF4-FFF2-40B4-BE49-F238E27FC236}">
                <a16:creationId xmlns:a16="http://schemas.microsoft.com/office/drawing/2014/main" id="{1D8D63DC-A6F5-4933-AED1-A1364DFF00DD}"/>
              </a:ext>
            </a:extLst>
          </p:cNvPr>
          <p:cNvCxnSpPr/>
          <p:nvPr/>
        </p:nvCxnSpPr>
        <p:spPr>
          <a:xfrm flipV="1">
            <a:off x="3265453" y="3945913"/>
            <a:ext cx="0" cy="1462500"/>
          </a:xfrm>
          <a:prstGeom prst="line">
            <a:avLst/>
          </a:prstGeom>
          <a:ln w="25400">
            <a:solidFill>
              <a:srgbClr val="00B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391E5F-1E08-4DCD-90DB-3A22CF97741A}"/>
              </a:ext>
            </a:extLst>
          </p:cNvPr>
          <p:cNvSpPr txBox="1"/>
          <p:nvPr/>
        </p:nvSpPr>
        <p:spPr>
          <a:xfrm>
            <a:off x="3272123" y="4566434"/>
            <a:ext cx="153786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i="1" dirty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Aguarda-se a publicação do 1º edital (art. 52, § 1º LRF) – relação de credores da </a:t>
            </a:r>
            <a:r>
              <a:rPr lang="pt-BR" altLang="ko-KR" sz="975" i="1" dirty="0" err="1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endParaRPr lang="pt-BR" altLang="ko-KR" sz="975" i="1" dirty="0">
              <a:solidFill>
                <a:schemeClr val="tx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56">
            <a:extLst>
              <a:ext uri="{FF2B5EF4-FFF2-40B4-BE49-F238E27FC236}">
                <a16:creationId xmlns:a16="http://schemas.microsoft.com/office/drawing/2014/main" id="{3924C493-7C73-4A8C-A680-CFACFF53EE30}"/>
              </a:ext>
            </a:extLst>
          </p:cNvPr>
          <p:cNvCxnSpPr/>
          <p:nvPr/>
        </p:nvCxnSpPr>
        <p:spPr>
          <a:xfrm flipV="1">
            <a:off x="5228209" y="3953827"/>
            <a:ext cx="0" cy="1462500"/>
          </a:xfrm>
          <a:prstGeom prst="line">
            <a:avLst/>
          </a:prstGeom>
          <a:ln w="25400">
            <a:solidFill>
              <a:srgbClr val="5F5F5F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DFCE2C-3256-4280-AC5A-6B426F29D03F}"/>
              </a:ext>
            </a:extLst>
          </p:cNvPr>
          <p:cNvSpPr txBox="1"/>
          <p:nvPr/>
        </p:nvSpPr>
        <p:spPr>
          <a:xfrm>
            <a:off x="5231085" y="4567186"/>
            <a:ext cx="1646401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Publicação do 2º edital (art. 7º, § 2º, LRF) – relação de credores elaborada pela Administração Judicial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7A34F5-CE43-44C1-8E3F-7E3BEE443AF6}"/>
              </a:ext>
            </a:extLst>
          </p:cNvPr>
          <p:cNvSpPr txBox="1"/>
          <p:nvPr/>
        </p:nvSpPr>
        <p:spPr>
          <a:xfrm>
            <a:off x="1436719" y="3952515"/>
            <a:ext cx="160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15/05/2019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E61AB7-3936-44E5-84AA-730FD61E2F6D}"/>
              </a:ext>
            </a:extLst>
          </p:cNvPr>
          <p:cNvSpPr txBox="1"/>
          <p:nvPr/>
        </p:nvSpPr>
        <p:spPr>
          <a:xfrm>
            <a:off x="3762864" y="3952515"/>
            <a:ext cx="100456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Sem previsão</a:t>
            </a:r>
            <a:endParaRPr lang="pt-BR" altLang="ko-KR" sz="975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C3DF4-42CA-4C83-AC12-09B83CA8E670}"/>
              </a:ext>
            </a:extLst>
          </p:cNvPr>
          <p:cNvSpPr txBox="1"/>
          <p:nvPr/>
        </p:nvSpPr>
        <p:spPr>
          <a:xfrm>
            <a:off x="2613262" y="3430923"/>
            <a:ext cx="139156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75" b="1" dirty="0" err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Estágio</a:t>
            </a:r>
            <a:r>
              <a:rPr lang="en-US" altLang="ko-KR" sz="975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ko-KR" sz="975" b="1" dirty="0" err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atual</a:t>
            </a:r>
            <a:endParaRPr lang="ko-KR" altLang="en-US" sz="975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E2D52A-B85E-4D97-8283-4C50EFFD53F2}"/>
              </a:ext>
            </a:extLst>
          </p:cNvPr>
          <p:cNvSpPr txBox="1"/>
          <p:nvPr/>
        </p:nvSpPr>
        <p:spPr>
          <a:xfrm>
            <a:off x="6670797" y="3430923"/>
            <a:ext cx="107020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Sem previsão</a:t>
            </a:r>
            <a:endParaRPr lang="pt-BR" altLang="ko-KR" sz="975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그룹 1">
            <a:extLst>
              <a:ext uri="{FF2B5EF4-FFF2-40B4-BE49-F238E27FC236}">
                <a16:creationId xmlns:a16="http://schemas.microsoft.com/office/drawing/2014/main" id="{F5820E35-77BC-408B-B8E0-652C9A836DDD}"/>
              </a:ext>
            </a:extLst>
          </p:cNvPr>
          <p:cNvGrpSpPr/>
          <p:nvPr/>
        </p:nvGrpSpPr>
        <p:grpSpPr>
          <a:xfrm>
            <a:off x="1602765" y="3554733"/>
            <a:ext cx="6761417" cy="458375"/>
            <a:chOff x="940255" y="3599071"/>
            <a:chExt cx="8364431" cy="564154"/>
          </a:xfrm>
          <a:solidFill>
            <a:srgbClr val="B2B2B2"/>
          </a:solidFill>
        </p:grpSpPr>
        <p:sp>
          <p:nvSpPr>
            <p:cNvPr id="22" name="Oval 2">
              <a:extLst>
                <a:ext uri="{FF2B5EF4-FFF2-40B4-BE49-F238E27FC236}">
                  <a16:creationId xmlns:a16="http://schemas.microsoft.com/office/drawing/2014/main" id="{8BBBE21A-5635-4F27-864E-F2ACDD2135AB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4DE6F58F-4808-4AC2-8D55-F264BECBCDA9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83DF44C0-2501-4BDA-BB2D-AEC49E202F8D}"/>
                </a:ext>
              </a:extLst>
            </p:cNvPr>
            <p:cNvSpPr/>
            <p:nvPr/>
          </p:nvSpPr>
          <p:spPr>
            <a:xfrm>
              <a:off x="1969166" y="3810546"/>
              <a:ext cx="216024" cy="2160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C6DE7883-272E-4BF0-9572-48CDE89F9603}"/>
                </a:ext>
              </a:extLst>
            </p:cNvPr>
            <p:cNvSpPr/>
            <p:nvPr/>
          </p:nvSpPr>
          <p:spPr>
            <a:xfrm>
              <a:off x="2550533" y="3808683"/>
              <a:ext cx="216024" cy="2160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9">
              <a:extLst>
                <a:ext uri="{FF2B5EF4-FFF2-40B4-BE49-F238E27FC236}">
                  <a16:creationId xmlns:a16="http://schemas.microsoft.com/office/drawing/2014/main" id="{1EF31853-C16C-4619-A7BD-8D409D481E7A}"/>
                </a:ext>
              </a:extLst>
            </p:cNvPr>
            <p:cNvSpPr/>
            <p:nvPr/>
          </p:nvSpPr>
          <p:spPr>
            <a:xfrm>
              <a:off x="3227110" y="3810112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10">
              <a:extLst>
                <a:ext uri="{FF2B5EF4-FFF2-40B4-BE49-F238E27FC236}">
                  <a16:creationId xmlns:a16="http://schemas.microsoft.com/office/drawing/2014/main" id="{98E5F556-24AD-4C00-B986-34562882F792}"/>
                </a:ext>
              </a:extLst>
            </p:cNvPr>
            <p:cNvSpPr/>
            <p:nvPr/>
          </p:nvSpPr>
          <p:spPr>
            <a:xfrm>
              <a:off x="3767183" y="380868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61B018A8-0D06-4D42-8EBC-0DD82C872331}"/>
                </a:ext>
              </a:extLst>
            </p:cNvPr>
            <p:cNvSpPr/>
            <p:nvPr/>
          </p:nvSpPr>
          <p:spPr>
            <a:xfrm>
              <a:off x="4450571" y="381235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EC3636C9-8F92-4C5D-AF75-061AA7D81F8D}"/>
                </a:ext>
              </a:extLst>
            </p:cNvPr>
            <p:cNvSpPr/>
            <p:nvPr/>
          </p:nvSpPr>
          <p:spPr>
            <a:xfrm>
              <a:off x="4703694" y="380868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7909EC08-CE75-483F-A49C-A6ACA0453295}"/>
                </a:ext>
              </a:extLst>
            </p:cNvPr>
            <p:cNvSpPr/>
            <p:nvPr/>
          </p:nvSpPr>
          <p:spPr>
            <a:xfrm>
              <a:off x="567073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17">
              <a:extLst>
                <a:ext uri="{FF2B5EF4-FFF2-40B4-BE49-F238E27FC236}">
                  <a16:creationId xmlns:a16="http://schemas.microsoft.com/office/drawing/2014/main" id="{89084D79-4C8E-426A-9E0A-71E212609379}"/>
                </a:ext>
              </a:extLst>
            </p:cNvPr>
            <p:cNvSpPr/>
            <p:nvPr/>
          </p:nvSpPr>
          <p:spPr>
            <a:xfrm>
              <a:off x="5935777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19">
              <a:extLst>
                <a:ext uri="{FF2B5EF4-FFF2-40B4-BE49-F238E27FC236}">
                  <a16:creationId xmlns:a16="http://schemas.microsoft.com/office/drawing/2014/main" id="{89A832A4-93B2-4065-8E10-F8B11A9539A1}"/>
                </a:ext>
              </a:extLst>
            </p:cNvPr>
            <p:cNvSpPr/>
            <p:nvPr/>
          </p:nvSpPr>
          <p:spPr>
            <a:xfrm>
              <a:off x="6862739" y="3810112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20">
              <a:extLst>
                <a:ext uri="{FF2B5EF4-FFF2-40B4-BE49-F238E27FC236}">
                  <a16:creationId xmlns:a16="http://schemas.microsoft.com/office/drawing/2014/main" id="{8ACEC094-E042-4308-993F-977B12D02A5A}"/>
                </a:ext>
              </a:extLst>
            </p:cNvPr>
            <p:cNvSpPr/>
            <p:nvPr/>
          </p:nvSpPr>
          <p:spPr>
            <a:xfrm>
              <a:off x="7108782" y="3810112"/>
              <a:ext cx="216024" cy="2160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7DE7B3EF-D9E6-404F-8397-1B7761B63075}"/>
                </a:ext>
              </a:extLst>
            </p:cNvPr>
            <p:cNvSpPr/>
            <p:nvPr/>
          </p:nvSpPr>
          <p:spPr>
            <a:xfrm>
              <a:off x="7383463" y="3810112"/>
              <a:ext cx="216024" cy="2160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27">
              <a:extLst>
                <a:ext uri="{FF2B5EF4-FFF2-40B4-BE49-F238E27FC236}">
                  <a16:creationId xmlns:a16="http://schemas.microsoft.com/office/drawing/2014/main" id="{E8B1374E-3551-4D24-A437-F772F7763E71}"/>
                </a:ext>
              </a:extLst>
            </p:cNvPr>
            <p:cNvGrpSpPr/>
            <p:nvPr/>
          </p:nvGrpSpPr>
          <p:grpSpPr>
            <a:xfrm>
              <a:off x="8618043" y="3599071"/>
              <a:ext cx="686643" cy="564154"/>
              <a:chOff x="4524124" y="4422335"/>
              <a:chExt cx="686643" cy="564154"/>
            </a:xfrm>
            <a:grpFill/>
          </p:grpSpPr>
          <p:sp>
            <p:nvSpPr>
              <p:cNvPr id="47" name="Rounded Rectangle 25">
                <a:extLst>
                  <a:ext uri="{FF2B5EF4-FFF2-40B4-BE49-F238E27FC236}">
                    <a16:creationId xmlns:a16="http://schemas.microsoft.com/office/drawing/2014/main" id="{45C3DC40-0D9C-4A53-9C29-DAF002EA5980}"/>
                  </a:ext>
                </a:extLst>
              </p:cNvPr>
              <p:cNvSpPr/>
              <p:nvPr/>
            </p:nvSpPr>
            <p:spPr>
              <a:xfrm rot="2624939">
                <a:off x="4524124" y="4422335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ounded Rectangle 26">
                <a:extLst>
                  <a:ext uri="{FF2B5EF4-FFF2-40B4-BE49-F238E27FC236}">
                    <a16:creationId xmlns:a16="http://schemas.microsoft.com/office/drawing/2014/main" id="{70862F76-1648-478A-9DF4-0F7BA32F0CC5}"/>
                  </a:ext>
                </a:extLst>
              </p:cNvPr>
              <p:cNvSpPr/>
              <p:nvPr/>
            </p:nvSpPr>
            <p:spPr>
              <a:xfrm rot="18900000">
                <a:off x="4527926" y="4806489"/>
                <a:ext cx="682841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Oval 29">
              <a:extLst>
                <a:ext uri="{FF2B5EF4-FFF2-40B4-BE49-F238E27FC236}">
                  <a16:creationId xmlns:a16="http://schemas.microsoft.com/office/drawing/2014/main" id="{F587DB40-8ABC-46EF-8B39-F25728C4D0C9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0">
              <a:extLst>
                <a:ext uri="{FF2B5EF4-FFF2-40B4-BE49-F238E27FC236}">
                  <a16:creationId xmlns:a16="http://schemas.microsoft.com/office/drawing/2014/main" id="{7C937E2F-CC2D-4248-A29C-636984A6FEB8}"/>
                </a:ext>
              </a:extLst>
            </p:cNvPr>
            <p:cNvSpPr/>
            <p:nvPr/>
          </p:nvSpPr>
          <p:spPr>
            <a:xfrm>
              <a:off x="2812925" y="3737769"/>
              <a:ext cx="368424" cy="3684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1">
              <a:extLst>
                <a:ext uri="{FF2B5EF4-FFF2-40B4-BE49-F238E27FC236}">
                  <a16:creationId xmlns:a16="http://schemas.microsoft.com/office/drawing/2014/main" id="{5D75817C-FFFD-4DC1-ABF6-CFDE3EFAB9DD}"/>
                </a:ext>
              </a:extLst>
            </p:cNvPr>
            <p:cNvSpPr/>
            <p:nvPr/>
          </p:nvSpPr>
          <p:spPr>
            <a:xfrm>
              <a:off x="4033873" y="3734345"/>
              <a:ext cx="368424" cy="368424"/>
            </a:xfrm>
            <a:prstGeom prst="ellipse">
              <a:avLst/>
            </a:prstGeom>
            <a:solidFill>
              <a:srgbClr val="5F5F5F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2">
              <a:extLst>
                <a:ext uri="{FF2B5EF4-FFF2-40B4-BE49-F238E27FC236}">
                  <a16:creationId xmlns:a16="http://schemas.microsoft.com/office/drawing/2014/main" id="{11D1F518-A4C8-4A9D-8D58-3104A67E155E}"/>
                </a:ext>
              </a:extLst>
            </p:cNvPr>
            <p:cNvSpPr/>
            <p:nvPr/>
          </p:nvSpPr>
          <p:spPr>
            <a:xfrm>
              <a:off x="5253581" y="3734345"/>
              <a:ext cx="368424" cy="368424"/>
            </a:xfrm>
            <a:prstGeom prst="ellipse">
              <a:avLst/>
            </a:prstGeom>
            <a:solidFill>
              <a:srgbClr val="5F5F5F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76">
              <a:extLst>
                <a:ext uri="{FF2B5EF4-FFF2-40B4-BE49-F238E27FC236}">
                  <a16:creationId xmlns:a16="http://schemas.microsoft.com/office/drawing/2014/main" id="{633D51A7-FC16-453D-B570-515DBAC12AEB}"/>
                </a:ext>
              </a:extLst>
            </p:cNvPr>
            <p:cNvSpPr/>
            <p:nvPr/>
          </p:nvSpPr>
          <p:spPr>
            <a:xfrm>
              <a:off x="8674799" y="3769396"/>
              <a:ext cx="216024" cy="2160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5">
              <a:extLst>
                <a:ext uri="{FF2B5EF4-FFF2-40B4-BE49-F238E27FC236}">
                  <a16:creationId xmlns:a16="http://schemas.microsoft.com/office/drawing/2014/main" id="{AFB894B9-A952-49A1-B61A-409A18E93BFB}"/>
                </a:ext>
              </a:extLst>
            </p:cNvPr>
            <p:cNvSpPr/>
            <p:nvPr/>
          </p:nvSpPr>
          <p:spPr>
            <a:xfrm>
              <a:off x="2257148" y="3810546"/>
              <a:ext cx="216024" cy="2160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F0AAD808-BAC4-4F00-93AE-D891F705F782}"/>
                </a:ext>
              </a:extLst>
            </p:cNvPr>
            <p:cNvSpPr/>
            <p:nvPr/>
          </p:nvSpPr>
          <p:spPr>
            <a:xfrm>
              <a:off x="3489307" y="3810112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AD7F249F-5A97-4E12-8310-5DD2E6BB7668}"/>
                </a:ext>
              </a:extLst>
            </p:cNvPr>
            <p:cNvSpPr/>
            <p:nvPr/>
          </p:nvSpPr>
          <p:spPr>
            <a:xfrm>
              <a:off x="4963736" y="3809797"/>
              <a:ext cx="216024" cy="2160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8C121888-05D7-442E-B725-B7AC0D7B7E8C}"/>
                </a:ext>
              </a:extLst>
            </p:cNvPr>
            <p:cNvSpPr/>
            <p:nvPr/>
          </p:nvSpPr>
          <p:spPr>
            <a:xfrm>
              <a:off x="6208069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33">
            <a:extLst>
              <a:ext uri="{FF2B5EF4-FFF2-40B4-BE49-F238E27FC236}">
                <a16:creationId xmlns:a16="http://schemas.microsoft.com/office/drawing/2014/main" id="{698AFEC6-6681-46BC-A032-D6B8F8A4A973}"/>
              </a:ext>
            </a:extLst>
          </p:cNvPr>
          <p:cNvSpPr/>
          <p:nvPr/>
        </p:nvSpPr>
        <p:spPr>
          <a:xfrm>
            <a:off x="7049000" y="3652363"/>
            <a:ext cx="297817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75">
            <a:extLst>
              <a:ext uri="{FF2B5EF4-FFF2-40B4-BE49-F238E27FC236}">
                <a16:creationId xmlns:a16="http://schemas.microsoft.com/office/drawing/2014/main" id="{89E21F00-FDB2-41F1-BE7B-E78EE876301B}"/>
              </a:ext>
            </a:extLst>
          </p:cNvPr>
          <p:cNvSpPr/>
          <p:nvPr/>
        </p:nvSpPr>
        <p:spPr>
          <a:xfrm>
            <a:off x="7382844" y="3702398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75">
            <a:extLst>
              <a:ext uri="{FF2B5EF4-FFF2-40B4-BE49-F238E27FC236}">
                <a16:creationId xmlns:a16="http://schemas.microsoft.com/office/drawing/2014/main" id="{A9F7E99B-BB2E-425B-B061-D6B9E7C7E11C}"/>
              </a:ext>
            </a:extLst>
          </p:cNvPr>
          <p:cNvSpPr/>
          <p:nvPr/>
        </p:nvSpPr>
        <p:spPr>
          <a:xfrm>
            <a:off x="7603085" y="3693287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A193AB-4B41-4CCB-9F1C-A64C1C565B5C}"/>
              </a:ext>
            </a:extLst>
          </p:cNvPr>
          <p:cNvSpPr/>
          <p:nvPr/>
        </p:nvSpPr>
        <p:spPr>
          <a:xfrm>
            <a:off x="7208069" y="4995648"/>
            <a:ext cx="914033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55" name="Oval 33">
            <a:extLst>
              <a:ext uri="{FF2B5EF4-FFF2-40B4-BE49-F238E27FC236}">
                <a16:creationId xmlns:a16="http://schemas.microsoft.com/office/drawing/2014/main" id="{7E64BE5C-BA96-4A94-BFD9-765E3D820356}"/>
              </a:ext>
            </a:extLst>
          </p:cNvPr>
          <p:cNvSpPr/>
          <p:nvPr/>
        </p:nvSpPr>
        <p:spPr>
          <a:xfrm>
            <a:off x="6072855" y="3666328"/>
            <a:ext cx="297817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C0F34E-349C-4AEF-A948-863663490D87}"/>
              </a:ext>
            </a:extLst>
          </p:cNvPr>
          <p:cNvSpPr txBox="1"/>
          <p:nvPr/>
        </p:nvSpPr>
        <p:spPr>
          <a:xfrm>
            <a:off x="5659468" y="3952515"/>
            <a:ext cx="112459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Sem previsão</a:t>
            </a:r>
            <a:endParaRPr lang="pt-BR" altLang="ko-KR" sz="975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8B355F7-7C5F-4052-A97B-FFE8C51AC359}"/>
              </a:ext>
            </a:extLst>
          </p:cNvPr>
          <p:cNvSpPr/>
          <p:nvPr/>
        </p:nvSpPr>
        <p:spPr>
          <a:xfrm>
            <a:off x="6256580" y="2145874"/>
            <a:ext cx="115616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Impugnações (art. 8º LFR)</a:t>
            </a:r>
            <a:endParaRPr lang="en-US" sz="975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855B01-0CB0-485E-B8E5-3DA8E9877A30}"/>
              </a:ext>
            </a:extLst>
          </p:cNvPr>
          <p:cNvCxnSpPr>
            <a:cxnSpLocks/>
          </p:cNvCxnSpPr>
          <p:nvPr/>
        </p:nvCxnSpPr>
        <p:spPr>
          <a:xfrm>
            <a:off x="6221764" y="2122201"/>
            <a:ext cx="0" cy="1753364"/>
          </a:xfrm>
          <a:prstGeom prst="line">
            <a:avLst/>
          </a:prstGeom>
          <a:ln w="25400">
            <a:solidFill>
              <a:srgbClr val="5F5F5F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47E48D2-2C5D-43EB-841F-B206FDDF490A}"/>
              </a:ext>
            </a:extLst>
          </p:cNvPr>
          <p:cNvSpPr/>
          <p:nvPr/>
        </p:nvSpPr>
        <p:spPr>
          <a:xfrm>
            <a:off x="302250" y="305067"/>
            <a:ext cx="9301500" cy="68884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1.3. Cronograma Processual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Abaixo apresentamos o cronograma processual da Recuperanda subdividido nas etapas de Recuperação Judicial e verificação de créditos</a:t>
            </a:r>
            <a:r>
              <a:rPr lang="pt-BR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aixaDeTexto 92">
            <a:extLst>
              <a:ext uri="{FF2B5EF4-FFF2-40B4-BE49-F238E27FC236}">
                <a16:creationId xmlns:a16="http://schemas.microsoft.com/office/drawing/2014/main" id="{80AAD2FB-16FE-4958-8814-514CEC101724}"/>
              </a:ext>
            </a:extLst>
          </p:cNvPr>
          <p:cNvSpPr txBox="1"/>
          <p:nvPr/>
        </p:nvSpPr>
        <p:spPr>
          <a:xfrm>
            <a:off x="602619" y="1301217"/>
            <a:ext cx="347906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38" b="1" u="sng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Verificação de créditos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9EC57B0-E3DE-4707-81C8-A50EF87585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107"/>
            <a:ext cx="1701562" cy="641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Straight Connector 56">
            <a:extLst>
              <a:ext uri="{FF2B5EF4-FFF2-40B4-BE49-F238E27FC236}">
                <a16:creationId xmlns:a16="http://schemas.microsoft.com/office/drawing/2014/main" id="{13D4F511-6DFD-4C9F-876E-0C8104A8B6EC}"/>
              </a:ext>
            </a:extLst>
          </p:cNvPr>
          <p:cNvCxnSpPr/>
          <p:nvPr/>
        </p:nvCxnSpPr>
        <p:spPr>
          <a:xfrm flipV="1">
            <a:off x="7199249" y="3923347"/>
            <a:ext cx="0" cy="1462500"/>
          </a:xfrm>
          <a:prstGeom prst="line">
            <a:avLst/>
          </a:prstGeom>
          <a:ln w="25400">
            <a:solidFill>
              <a:srgbClr val="5F5F5F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AB5CE34-CAD7-4EAE-BC7E-AE817C581751}"/>
              </a:ext>
            </a:extLst>
          </p:cNvPr>
          <p:cNvSpPr txBox="1"/>
          <p:nvPr/>
        </p:nvSpPr>
        <p:spPr>
          <a:xfrm>
            <a:off x="4709917" y="3430923"/>
            <a:ext cx="107020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75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Sem previsão</a:t>
            </a:r>
            <a:endParaRPr lang="pt-BR" altLang="ko-KR" sz="975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5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97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FF2C9F-D626-4081-A8F5-407B9F8F0C8F}"/>
              </a:ext>
            </a:extLst>
          </p:cNvPr>
          <p:cNvGrpSpPr/>
          <p:nvPr/>
        </p:nvGrpSpPr>
        <p:grpSpPr>
          <a:xfrm>
            <a:off x="1639070" y="1376023"/>
            <a:ext cx="6360143" cy="2843557"/>
            <a:chOff x="859876" y="1331200"/>
            <a:chExt cx="6360143" cy="284355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359D30-5C71-42A3-9CA1-9E87084927A0}"/>
                </a:ext>
              </a:extLst>
            </p:cNvPr>
            <p:cNvSpPr/>
            <p:nvPr/>
          </p:nvSpPr>
          <p:spPr>
            <a:xfrm>
              <a:off x="3005128" y="1331200"/>
              <a:ext cx="1962052" cy="856189"/>
            </a:xfrm>
            <a:custGeom>
              <a:avLst/>
              <a:gdLst>
                <a:gd name="connsiteX0" fmla="*/ 0 w 1817392"/>
                <a:gd name="connsiteY0" fmla="*/ 151452 h 908696"/>
                <a:gd name="connsiteX1" fmla="*/ 151452 w 1817392"/>
                <a:gd name="connsiteY1" fmla="*/ 0 h 908696"/>
                <a:gd name="connsiteX2" fmla="*/ 1665940 w 1817392"/>
                <a:gd name="connsiteY2" fmla="*/ 0 h 908696"/>
                <a:gd name="connsiteX3" fmla="*/ 1817392 w 1817392"/>
                <a:gd name="connsiteY3" fmla="*/ 151452 h 908696"/>
                <a:gd name="connsiteX4" fmla="*/ 1817392 w 1817392"/>
                <a:gd name="connsiteY4" fmla="*/ 757244 h 908696"/>
                <a:gd name="connsiteX5" fmla="*/ 1665940 w 1817392"/>
                <a:gd name="connsiteY5" fmla="*/ 908696 h 908696"/>
                <a:gd name="connsiteX6" fmla="*/ 151452 w 1817392"/>
                <a:gd name="connsiteY6" fmla="*/ 908696 h 908696"/>
                <a:gd name="connsiteX7" fmla="*/ 0 w 1817392"/>
                <a:gd name="connsiteY7" fmla="*/ 757244 h 908696"/>
                <a:gd name="connsiteX8" fmla="*/ 0 w 1817392"/>
                <a:gd name="connsiteY8" fmla="*/ 151452 h 9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7392" h="908696">
                  <a:moveTo>
                    <a:pt x="0" y="151452"/>
                  </a:moveTo>
                  <a:cubicBezTo>
                    <a:pt x="0" y="67807"/>
                    <a:pt x="67807" y="0"/>
                    <a:pt x="151452" y="0"/>
                  </a:cubicBezTo>
                  <a:lnTo>
                    <a:pt x="1665940" y="0"/>
                  </a:lnTo>
                  <a:cubicBezTo>
                    <a:pt x="1749585" y="0"/>
                    <a:pt x="1817392" y="67807"/>
                    <a:pt x="1817392" y="151452"/>
                  </a:cubicBezTo>
                  <a:lnTo>
                    <a:pt x="1817392" y="757244"/>
                  </a:lnTo>
                  <a:cubicBezTo>
                    <a:pt x="1817392" y="840889"/>
                    <a:pt x="1749585" y="908696"/>
                    <a:pt x="1665940" y="908696"/>
                  </a:cubicBezTo>
                  <a:lnTo>
                    <a:pt x="151452" y="908696"/>
                  </a:lnTo>
                  <a:cubicBezTo>
                    <a:pt x="67807" y="908696"/>
                    <a:pt x="0" y="840889"/>
                    <a:pt x="0" y="757244"/>
                  </a:cubicBezTo>
                  <a:lnTo>
                    <a:pt x="0" y="151452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344" tIns="51344" rIns="51344" bIns="5134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Bartz &amp; Cia Ltda</a:t>
              </a:r>
              <a:endParaRPr lang="en-US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16EE17B-8D57-4126-A5EE-CE080B0E26FD}"/>
                </a:ext>
              </a:extLst>
            </p:cNvPr>
            <p:cNvSpPr/>
            <p:nvPr/>
          </p:nvSpPr>
          <p:spPr>
            <a:xfrm>
              <a:off x="1571362" y="2630515"/>
              <a:ext cx="474945" cy="381652"/>
            </a:xfrm>
            <a:prstGeom prst="flowChartConnecto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118" tIns="20118" rIns="20118" bIns="20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800" b="1" kern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97,5%</a:t>
              </a:r>
              <a:endParaRPr lang="en-US" sz="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46414F-E9A3-4298-885C-5EF627BB9F78}"/>
                </a:ext>
              </a:extLst>
            </p:cNvPr>
            <p:cNvSpPr/>
            <p:nvPr/>
          </p:nvSpPr>
          <p:spPr>
            <a:xfrm>
              <a:off x="859876" y="3318568"/>
              <a:ext cx="1962052" cy="856189"/>
            </a:xfrm>
            <a:custGeom>
              <a:avLst/>
              <a:gdLst>
                <a:gd name="connsiteX0" fmla="*/ 0 w 1817392"/>
                <a:gd name="connsiteY0" fmla="*/ 151452 h 908696"/>
                <a:gd name="connsiteX1" fmla="*/ 151452 w 1817392"/>
                <a:gd name="connsiteY1" fmla="*/ 0 h 908696"/>
                <a:gd name="connsiteX2" fmla="*/ 1665940 w 1817392"/>
                <a:gd name="connsiteY2" fmla="*/ 0 h 908696"/>
                <a:gd name="connsiteX3" fmla="*/ 1817392 w 1817392"/>
                <a:gd name="connsiteY3" fmla="*/ 151452 h 908696"/>
                <a:gd name="connsiteX4" fmla="*/ 1817392 w 1817392"/>
                <a:gd name="connsiteY4" fmla="*/ 757244 h 908696"/>
                <a:gd name="connsiteX5" fmla="*/ 1665940 w 1817392"/>
                <a:gd name="connsiteY5" fmla="*/ 908696 h 908696"/>
                <a:gd name="connsiteX6" fmla="*/ 151452 w 1817392"/>
                <a:gd name="connsiteY6" fmla="*/ 908696 h 908696"/>
                <a:gd name="connsiteX7" fmla="*/ 0 w 1817392"/>
                <a:gd name="connsiteY7" fmla="*/ 757244 h 908696"/>
                <a:gd name="connsiteX8" fmla="*/ 0 w 1817392"/>
                <a:gd name="connsiteY8" fmla="*/ 151452 h 9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7392" h="908696">
                  <a:moveTo>
                    <a:pt x="0" y="151452"/>
                  </a:moveTo>
                  <a:cubicBezTo>
                    <a:pt x="0" y="67807"/>
                    <a:pt x="67807" y="0"/>
                    <a:pt x="151452" y="0"/>
                  </a:cubicBezTo>
                  <a:lnTo>
                    <a:pt x="1665940" y="0"/>
                  </a:lnTo>
                  <a:cubicBezTo>
                    <a:pt x="1749585" y="0"/>
                    <a:pt x="1817392" y="67807"/>
                    <a:pt x="1817392" y="151452"/>
                  </a:cubicBezTo>
                  <a:lnTo>
                    <a:pt x="1817392" y="757244"/>
                  </a:lnTo>
                  <a:cubicBezTo>
                    <a:pt x="1817392" y="840889"/>
                    <a:pt x="1749585" y="908696"/>
                    <a:pt x="1665940" y="908696"/>
                  </a:cubicBezTo>
                  <a:lnTo>
                    <a:pt x="151452" y="908696"/>
                  </a:lnTo>
                  <a:cubicBezTo>
                    <a:pt x="67807" y="908696"/>
                    <a:pt x="0" y="840889"/>
                    <a:pt x="0" y="757244"/>
                  </a:cubicBezTo>
                  <a:lnTo>
                    <a:pt x="0" y="151452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344" tIns="51344" rIns="51344" bIns="5134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Danilo de Oliveira Elias</a:t>
              </a:r>
              <a:endParaRPr lang="en-US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90AA35C1-5CE0-4B9A-BC28-3C049B8E7988}"/>
                </a:ext>
              </a:extLst>
            </p:cNvPr>
            <p:cNvSpPr/>
            <p:nvPr/>
          </p:nvSpPr>
          <p:spPr>
            <a:xfrm>
              <a:off x="3752477" y="2630515"/>
              <a:ext cx="474945" cy="381652"/>
            </a:xfrm>
            <a:prstGeom prst="flowChartConnecto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118" tIns="20118" rIns="20118" bIns="20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800" b="1" kern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  <a:endParaRPr lang="en-US" sz="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0B8E97B-FE18-4C9B-9D8F-247B3BF589C9}"/>
                </a:ext>
              </a:extLst>
            </p:cNvPr>
            <p:cNvSpPr/>
            <p:nvPr/>
          </p:nvSpPr>
          <p:spPr>
            <a:xfrm>
              <a:off x="3058922" y="3318568"/>
              <a:ext cx="1962052" cy="856189"/>
            </a:xfrm>
            <a:custGeom>
              <a:avLst/>
              <a:gdLst>
                <a:gd name="connsiteX0" fmla="*/ 0 w 1817392"/>
                <a:gd name="connsiteY0" fmla="*/ 151452 h 908696"/>
                <a:gd name="connsiteX1" fmla="*/ 151452 w 1817392"/>
                <a:gd name="connsiteY1" fmla="*/ 0 h 908696"/>
                <a:gd name="connsiteX2" fmla="*/ 1665940 w 1817392"/>
                <a:gd name="connsiteY2" fmla="*/ 0 h 908696"/>
                <a:gd name="connsiteX3" fmla="*/ 1817392 w 1817392"/>
                <a:gd name="connsiteY3" fmla="*/ 151452 h 908696"/>
                <a:gd name="connsiteX4" fmla="*/ 1817392 w 1817392"/>
                <a:gd name="connsiteY4" fmla="*/ 757244 h 908696"/>
                <a:gd name="connsiteX5" fmla="*/ 1665940 w 1817392"/>
                <a:gd name="connsiteY5" fmla="*/ 908696 h 908696"/>
                <a:gd name="connsiteX6" fmla="*/ 151452 w 1817392"/>
                <a:gd name="connsiteY6" fmla="*/ 908696 h 908696"/>
                <a:gd name="connsiteX7" fmla="*/ 0 w 1817392"/>
                <a:gd name="connsiteY7" fmla="*/ 757244 h 908696"/>
                <a:gd name="connsiteX8" fmla="*/ 0 w 1817392"/>
                <a:gd name="connsiteY8" fmla="*/ 151452 h 9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7392" h="908696">
                  <a:moveTo>
                    <a:pt x="0" y="151452"/>
                  </a:moveTo>
                  <a:cubicBezTo>
                    <a:pt x="0" y="67807"/>
                    <a:pt x="67807" y="0"/>
                    <a:pt x="151452" y="0"/>
                  </a:cubicBezTo>
                  <a:lnTo>
                    <a:pt x="1665940" y="0"/>
                  </a:lnTo>
                  <a:cubicBezTo>
                    <a:pt x="1749585" y="0"/>
                    <a:pt x="1817392" y="67807"/>
                    <a:pt x="1817392" y="151452"/>
                  </a:cubicBezTo>
                  <a:lnTo>
                    <a:pt x="1817392" y="757244"/>
                  </a:lnTo>
                  <a:cubicBezTo>
                    <a:pt x="1817392" y="840889"/>
                    <a:pt x="1749585" y="908696"/>
                    <a:pt x="1665940" y="908696"/>
                  </a:cubicBezTo>
                  <a:lnTo>
                    <a:pt x="151452" y="908696"/>
                  </a:lnTo>
                  <a:cubicBezTo>
                    <a:pt x="67807" y="908696"/>
                    <a:pt x="0" y="840889"/>
                    <a:pt x="0" y="757244"/>
                  </a:cubicBezTo>
                  <a:lnTo>
                    <a:pt x="0" y="151452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344" tIns="51344" rIns="51344" bIns="5134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Erminda Perleberg Bartz</a:t>
              </a:r>
              <a:endParaRPr lang="en-US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54BCB4D8-0538-480A-B1EE-6B5BE6ED9888}"/>
                </a:ext>
              </a:extLst>
            </p:cNvPr>
            <p:cNvSpPr/>
            <p:nvPr/>
          </p:nvSpPr>
          <p:spPr>
            <a:xfrm>
              <a:off x="6005313" y="2630515"/>
              <a:ext cx="474945" cy="381652"/>
            </a:xfrm>
            <a:prstGeom prst="flowChartConnecto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118" tIns="20118" rIns="20118" bIns="20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800" b="1" kern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1,5%</a:t>
              </a:r>
              <a:endParaRPr lang="en-US" sz="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666F732-5F70-4B1C-9EF4-AB77ADDAD8A8}"/>
                </a:ext>
              </a:extLst>
            </p:cNvPr>
            <p:cNvSpPr/>
            <p:nvPr/>
          </p:nvSpPr>
          <p:spPr>
            <a:xfrm>
              <a:off x="5257967" y="3318568"/>
              <a:ext cx="1962052" cy="856189"/>
            </a:xfrm>
            <a:custGeom>
              <a:avLst/>
              <a:gdLst>
                <a:gd name="connsiteX0" fmla="*/ 0 w 1817392"/>
                <a:gd name="connsiteY0" fmla="*/ 151452 h 908696"/>
                <a:gd name="connsiteX1" fmla="*/ 151452 w 1817392"/>
                <a:gd name="connsiteY1" fmla="*/ 0 h 908696"/>
                <a:gd name="connsiteX2" fmla="*/ 1665940 w 1817392"/>
                <a:gd name="connsiteY2" fmla="*/ 0 h 908696"/>
                <a:gd name="connsiteX3" fmla="*/ 1817392 w 1817392"/>
                <a:gd name="connsiteY3" fmla="*/ 151452 h 908696"/>
                <a:gd name="connsiteX4" fmla="*/ 1817392 w 1817392"/>
                <a:gd name="connsiteY4" fmla="*/ 757244 h 908696"/>
                <a:gd name="connsiteX5" fmla="*/ 1665940 w 1817392"/>
                <a:gd name="connsiteY5" fmla="*/ 908696 h 908696"/>
                <a:gd name="connsiteX6" fmla="*/ 151452 w 1817392"/>
                <a:gd name="connsiteY6" fmla="*/ 908696 h 908696"/>
                <a:gd name="connsiteX7" fmla="*/ 0 w 1817392"/>
                <a:gd name="connsiteY7" fmla="*/ 757244 h 908696"/>
                <a:gd name="connsiteX8" fmla="*/ 0 w 1817392"/>
                <a:gd name="connsiteY8" fmla="*/ 151452 h 9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7392" h="908696">
                  <a:moveTo>
                    <a:pt x="0" y="151452"/>
                  </a:moveTo>
                  <a:cubicBezTo>
                    <a:pt x="0" y="67807"/>
                    <a:pt x="67807" y="0"/>
                    <a:pt x="151452" y="0"/>
                  </a:cubicBezTo>
                  <a:lnTo>
                    <a:pt x="1665940" y="0"/>
                  </a:lnTo>
                  <a:cubicBezTo>
                    <a:pt x="1749585" y="0"/>
                    <a:pt x="1817392" y="67807"/>
                    <a:pt x="1817392" y="151452"/>
                  </a:cubicBezTo>
                  <a:lnTo>
                    <a:pt x="1817392" y="757244"/>
                  </a:lnTo>
                  <a:cubicBezTo>
                    <a:pt x="1817392" y="840889"/>
                    <a:pt x="1749585" y="908696"/>
                    <a:pt x="1665940" y="908696"/>
                  </a:cubicBezTo>
                  <a:lnTo>
                    <a:pt x="151452" y="908696"/>
                  </a:lnTo>
                  <a:cubicBezTo>
                    <a:pt x="67807" y="908696"/>
                    <a:pt x="0" y="840889"/>
                    <a:pt x="0" y="757244"/>
                  </a:cubicBezTo>
                  <a:lnTo>
                    <a:pt x="0" y="151452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344" tIns="51344" rIns="51344" bIns="5134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Fernanda B. Reissig Nickel</a:t>
              </a:r>
              <a:endParaRPr lang="en-US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2486745-B0E8-48E3-A5F4-E7B2B9555CA1}"/>
              </a:ext>
            </a:extLst>
          </p:cNvPr>
          <p:cNvSpPr/>
          <p:nvPr/>
        </p:nvSpPr>
        <p:spPr>
          <a:xfrm>
            <a:off x="302250" y="305067"/>
            <a:ext cx="9301500" cy="72391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78606" defTabSz="292500">
              <a:lnSpc>
                <a:spcPct val="114000"/>
              </a:lnSpc>
            </a:pPr>
            <a:r>
              <a:rPr lang="pt-BR" sz="1400" b="1" kern="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 Informações sobre a Recuperanda</a:t>
            </a: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2.1. Estrutura societária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3219E838-CD39-464D-BDF3-06D02BF43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89558"/>
              </p:ext>
            </p:extLst>
          </p:nvPr>
        </p:nvGraphicFramePr>
        <p:xfrm>
          <a:off x="528918" y="4840941"/>
          <a:ext cx="4477699" cy="137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0FA10AC9-B58C-4B15-B2D3-C6E16DB75B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81837" y="2448300"/>
            <a:ext cx="2180956" cy="227037"/>
          </a:xfrm>
          <a:prstGeom prst="bentConnector3">
            <a:avLst>
              <a:gd name="adj1" fmla="val 100147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BB52E616-4CA6-405C-BF94-451396C34BC5}"/>
              </a:ext>
            </a:extLst>
          </p:cNvPr>
          <p:cNvCxnSpPr>
            <a:cxnSpLocks/>
          </p:cNvCxnSpPr>
          <p:nvPr/>
        </p:nvCxnSpPr>
        <p:spPr>
          <a:xfrm>
            <a:off x="4476080" y="2448300"/>
            <a:ext cx="2542107" cy="217100"/>
          </a:xfrm>
          <a:prstGeom prst="bentConnector3">
            <a:avLst>
              <a:gd name="adj1" fmla="val 100076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6BFEFA6F-BEC0-4580-8032-00975251F8C9}"/>
              </a:ext>
            </a:extLst>
          </p:cNvPr>
          <p:cNvCxnSpPr>
            <a:cxnSpLocks/>
          </p:cNvCxnSpPr>
          <p:nvPr/>
        </p:nvCxnSpPr>
        <p:spPr>
          <a:xfrm rot="5400000">
            <a:off x="4558230" y="2441951"/>
            <a:ext cx="421827" cy="12700"/>
          </a:xfrm>
          <a:prstGeom prst="bentConnector3">
            <a:avLst>
              <a:gd name="adj1" fmla="val -13757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A99C4DF-9D33-453B-BA7B-C5D7F60978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12494" y="3212950"/>
            <a:ext cx="316341" cy="4419"/>
          </a:xfrm>
          <a:prstGeom prst="bentConnector3">
            <a:avLst>
              <a:gd name="adj1" fmla="val 1010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6592A7-7F2C-406F-81BE-43DBAD5F960A}"/>
              </a:ext>
            </a:extLst>
          </p:cNvPr>
          <p:cNvCxnSpPr>
            <a:cxnSpLocks/>
          </p:cNvCxnSpPr>
          <p:nvPr/>
        </p:nvCxnSpPr>
        <p:spPr>
          <a:xfrm>
            <a:off x="4762793" y="3049536"/>
            <a:ext cx="0" cy="32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04356B4-B52D-41E7-83BB-1B824C6ACCD9}"/>
              </a:ext>
            </a:extLst>
          </p:cNvPr>
          <p:cNvCxnSpPr>
            <a:cxnSpLocks/>
          </p:cNvCxnSpPr>
          <p:nvPr/>
        </p:nvCxnSpPr>
        <p:spPr>
          <a:xfrm flipH="1">
            <a:off x="7018187" y="3068554"/>
            <a:ext cx="1" cy="29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C01B25C-7160-46EF-8323-88E3B5CD474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107"/>
            <a:ext cx="1701562" cy="64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67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02250" y="305067"/>
            <a:ext cx="9301500" cy="149733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78606" defTabSz="292500">
              <a:lnSpc>
                <a:spcPct val="114000"/>
              </a:lnSpc>
            </a:pPr>
            <a:r>
              <a:rPr lang="pt-BR" sz="1400" b="1" kern="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 Informações sobre a Recuperanda</a:t>
            </a: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2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2.2</a:t>
            </a: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Perfil dos Credores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1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passivo sujeito à Recuperação Judicial atinge a monta de R$ 4.420.312,90. A lista de credores da Recuperanda é composta pela Classe II – Garantia Real (10,99%), Classe III – Quirografários (88,85%) e Classe IV – ME e EPP (0,16%). Abaixo representamos o perfil da dívida da Recuperanda através de gráficos: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68310-8571-4F86-888C-9FBA4F7BA7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01ED5-64D3-4D8A-B94D-C33D9DEA8376}"/>
              </a:ext>
            </a:extLst>
          </p:cNvPr>
          <p:cNvSpPr txBox="1"/>
          <p:nvPr/>
        </p:nvSpPr>
        <p:spPr>
          <a:xfrm>
            <a:off x="6048492" y="2221872"/>
            <a:ext cx="259357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38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credores (R$)</a:t>
            </a:r>
            <a:endParaRPr lang="en-US" sz="1138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96C15-474C-4835-9225-D6DBB4B027B6}"/>
              </a:ext>
            </a:extLst>
          </p:cNvPr>
          <p:cNvSpPr txBox="1"/>
          <p:nvPr/>
        </p:nvSpPr>
        <p:spPr>
          <a:xfrm>
            <a:off x="1182580" y="2221872"/>
            <a:ext cx="259357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38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dos credores (R$)</a:t>
            </a:r>
            <a:endParaRPr lang="en-US" sz="1138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65FA12E-E200-4839-A38B-81E71417B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465800"/>
              </p:ext>
            </p:extLst>
          </p:nvPr>
        </p:nvGraphicFramePr>
        <p:xfrm>
          <a:off x="139366" y="2641344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74DBB2-A421-4F39-A893-7B20A93C5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66411"/>
              </p:ext>
            </p:extLst>
          </p:nvPr>
        </p:nvGraphicFramePr>
        <p:xfrm>
          <a:off x="5086637" y="2641344"/>
          <a:ext cx="4263856" cy="345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604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00000" y="368998"/>
            <a:ext cx="9306000" cy="285335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</a:t>
            </a:r>
            <a:r>
              <a:rPr lang="pt-BR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Histórico da Recuperanda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78807"/>
            <a:ext cx="9905999" cy="365125"/>
          </a:xfrm>
        </p:spPr>
        <p:txBody>
          <a:bodyPr/>
          <a:lstStyle/>
          <a:p>
            <a:pPr algn="ctr"/>
            <a:fld id="{4FAB73BC-B049-4115-A692-8D63A059BFB8}" type="slidenum">
              <a:rPr lang="en-US" sz="975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US" sz="975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B837A-EDC6-4C16-8A98-67E74484D79D}"/>
              </a:ext>
            </a:extLst>
          </p:cNvPr>
          <p:cNvSpPr/>
          <p:nvPr/>
        </p:nvSpPr>
        <p:spPr>
          <a:xfrm>
            <a:off x="2592503" y="3322759"/>
            <a:ext cx="162780" cy="37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7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1950CD-DB46-41D5-9258-00B6FE4CD6AE}"/>
              </a:ext>
            </a:extLst>
          </p:cNvPr>
          <p:cNvSpPr/>
          <p:nvPr/>
        </p:nvSpPr>
        <p:spPr>
          <a:xfrm>
            <a:off x="1555035" y="4977235"/>
            <a:ext cx="1936155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80" spc="-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Fundação </a:t>
            </a:r>
            <a:r>
              <a:rPr lang="pt-BR" sz="980" spc="-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29 de julho de 2004</a:t>
            </a:r>
            <a:r>
              <a:rPr lang="pt-BR" sz="980" spc="-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ainda como </a:t>
            </a:r>
            <a:r>
              <a:rPr lang="pt-BR" sz="980" i="1" spc="-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“Roni Bartz &amp; Cia LTDA”.</a:t>
            </a:r>
            <a:endParaRPr lang="pt-BR" sz="980" spc="-1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204BC5-255B-488B-8DD0-8732ECEDC89B}"/>
              </a:ext>
            </a:extLst>
          </p:cNvPr>
          <p:cNvSpPr/>
          <p:nvPr/>
        </p:nvSpPr>
        <p:spPr>
          <a:xfrm>
            <a:off x="3007403" y="1345262"/>
            <a:ext cx="2423727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 de combustíveis, lubrificantes e gás liqüefeito </a:t>
            </a:r>
            <a:r>
              <a:rPr lang="pt-BR" sz="98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9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petróleo (GLP) para veículos automotores.</a:t>
            </a:r>
            <a:endParaRPr lang="pt-BR" sz="980" spc="-1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8EB5D9-1602-4FC8-B9B1-C53D807BD5D2}"/>
              </a:ext>
            </a:extLst>
          </p:cNvPr>
          <p:cNvSpPr/>
          <p:nvPr/>
        </p:nvSpPr>
        <p:spPr>
          <a:xfrm>
            <a:off x="5010565" y="4941004"/>
            <a:ext cx="1936155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75" spc="-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 econômica brasileira e setorial com aumento significativo do preço dos combustíveis, acarretando a diminuição do consumo.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E2DB4D-A314-41F4-82B8-A2AEEEA7A142}"/>
              </a:ext>
            </a:extLst>
          </p:cNvPr>
          <p:cNvSpPr txBox="1"/>
          <p:nvPr/>
        </p:nvSpPr>
        <p:spPr>
          <a:xfrm>
            <a:off x="2001455" y="4664435"/>
            <a:ext cx="98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 descr="Group brainstorm">
            <a:extLst>
              <a:ext uri="{FF2B5EF4-FFF2-40B4-BE49-F238E27FC236}">
                <a16:creationId xmlns:a16="http://schemas.microsoft.com/office/drawing/2014/main" id="{21853271-4432-4D46-9DA2-C252742FD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3331" y="3164096"/>
            <a:ext cx="692974" cy="69297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6CFBD27-33BE-46E1-9701-437E4FF0A363}"/>
              </a:ext>
            </a:extLst>
          </p:cNvPr>
          <p:cNvSpPr txBox="1"/>
          <p:nvPr/>
        </p:nvSpPr>
        <p:spPr>
          <a:xfrm>
            <a:off x="5160586" y="4634377"/>
            <a:ext cx="1627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Setorial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0913F6A-32B1-4CDB-9B2D-DD4E5DE222C5}"/>
              </a:ext>
            </a:extLst>
          </p:cNvPr>
          <p:cNvSpPr/>
          <p:nvPr/>
        </p:nvSpPr>
        <p:spPr>
          <a:xfrm>
            <a:off x="5773485" y="3808707"/>
            <a:ext cx="162780" cy="37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7">
              <a:highlight>
                <a:srgbClr val="FFFF00"/>
              </a:highlight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2AD46E4-8A5D-4114-9654-27789624D41F}"/>
              </a:ext>
            </a:extLst>
          </p:cNvPr>
          <p:cNvSpPr/>
          <p:nvPr/>
        </p:nvSpPr>
        <p:spPr>
          <a:xfrm>
            <a:off x="6813020" y="3322759"/>
            <a:ext cx="162780" cy="37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7">
              <a:highlight>
                <a:srgbClr val="FFFF00"/>
              </a:highlight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B998ABC-ADA5-4CA2-AD55-9DDBAE6B6F0D}"/>
              </a:ext>
            </a:extLst>
          </p:cNvPr>
          <p:cNvSpPr/>
          <p:nvPr/>
        </p:nvSpPr>
        <p:spPr>
          <a:xfrm>
            <a:off x="7358762" y="3791851"/>
            <a:ext cx="162780" cy="37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7">
              <a:highlight>
                <a:srgbClr val="FFFF00"/>
              </a:highligh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5E3F79-B2A9-4159-904F-FB5346052A82}"/>
              </a:ext>
            </a:extLst>
          </p:cNvPr>
          <p:cNvSpPr txBox="1"/>
          <p:nvPr/>
        </p:nvSpPr>
        <p:spPr>
          <a:xfrm>
            <a:off x="7258686" y="1997273"/>
            <a:ext cx="98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A7565F-FB22-45A9-AB44-211ED80FF18C}"/>
              </a:ext>
            </a:extLst>
          </p:cNvPr>
          <p:cNvCxnSpPr>
            <a:cxnSpLocks/>
          </p:cNvCxnSpPr>
          <p:nvPr/>
        </p:nvCxnSpPr>
        <p:spPr>
          <a:xfrm>
            <a:off x="2500743" y="3693010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5463335-461A-419D-A4E3-ED65F92AC2B6}"/>
              </a:ext>
            </a:extLst>
          </p:cNvPr>
          <p:cNvSpPr/>
          <p:nvPr/>
        </p:nvSpPr>
        <p:spPr>
          <a:xfrm>
            <a:off x="6783240" y="1498953"/>
            <a:ext cx="193615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75" spc="-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Ajuizamento do pedido de Recuperação Judicial.</a:t>
            </a:r>
          </a:p>
        </p:txBody>
      </p:sp>
      <p:pic>
        <p:nvPicPr>
          <p:cNvPr id="8" name="Graphic 7" descr="Scales of justice">
            <a:extLst>
              <a:ext uri="{FF2B5EF4-FFF2-40B4-BE49-F238E27FC236}">
                <a16:creationId xmlns:a16="http://schemas.microsoft.com/office/drawing/2014/main" id="{21772656-E620-4BB0-8EF1-F81D7EF44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6279" y="3187626"/>
            <a:ext cx="645914" cy="64591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FFC0596-41E1-479B-A1F4-299CD1AFF016}"/>
              </a:ext>
            </a:extLst>
          </p:cNvPr>
          <p:cNvSpPr txBox="1"/>
          <p:nvPr/>
        </p:nvSpPr>
        <p:spPr>
          <a:xfrm>
            <a:off x="3410893" y="1937021"/>
            <a:ext cx="160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 descr="Arrow: Slight curve">
            <a:extLst>
              <a:ext uri="{FF2B5EF4-FFF2-40B4-BE49-F238E27FC236}">
                <a16:creationId xmlns:a16="http://schemas.microsoft.com/office/drawing/2014/main" id="{3A6A022B-E571-4708-9E71-B89CF9EDFE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9040" y="3152402"/>
            <a:ext cx="716362" cy="716362"/>
          </a:xfrm>
          <a:prstGeom prst="rect">
            <a:avLst/>
          </a:prstGeom>
        </p:spPr>
      </p:pic>
      <p:pic>
        <p:nvPicPr>
          <p:cNvPr id="65" name="Graphic 64" descr="Arrow: Slight curve">
            <a:extLst>
              <a:ext uri="{FF2B5EF4-FFF2-40B4-BE49-F238E27FC236}">
                <a16:creationId xmlns:a16="http://schemas.microsoft.com/office/drawing/2014/main" id="{4AABB11A-0E8E-44B2-8206-A9D16391C6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9911" y="3152402"/>
            <a:ext cx="716362" cy="716362"/>
          </a:xfrm>
          <a:prstGeom prst="rect">
            <a:avLst/>
          </a:prstGeom>
        </p:spPr>
      </p:pic>
      <p:pic>
        <p:nvPicPr>
          <p:cNvPr id="66" name="Graphic 65" descr="Arrow: Slight curve">
            <a:extLst>
              <a:ext uri="{FF2B5EF4-FFF2-40B4-BE49-F238E27FC236}">
                <a16:creationId xmlns:a16="http://schemas.microsoft.com/office/drawing/2014/main" id="{81C63D56-7728-4441-9875-3BE870B8C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4794" y="3152402"/>
            <a:ext cx="716362" cy="716362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4B74E5A-6F7E-4279-845B-90D1EEE90539}"/>
              </a:ext>
            </a:extLst>
          </p:cNvPr>
          <p:cNvCxnSpPr>
            <a:cxnSpLocks/>
          </p:cNvCxnSpPr>
          <p:nvPr/>
        </p:nvCxnSpPr>
        <p:spPr>
          <a:xfrm>
            <a:off x="6019801" y="3789677"/>
            <a:ext cx="0" cy="750712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1DB9EA-3791-470E-99D6-4E543AAF6D0B}"/>
              </a:ext>
            </a:extLst>
          </p:cNvPr>
          <p:cNvCxnSpPr>
            <a:cxnSpLocks/>
          </p:cNvCxnSpPr>
          <p:nvPr/>
        </p:nvCxnSpPr>
        <p:spPr>
          <a:xfrm>
            <a:off x="4210255" y="2396503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36C09EDD-CE70-4CD3-AC09-850B790FE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14546" y="3136654"/>
            <a:ext cx="809442" cy="809442"/>
          </a:xfrm>
          <a:prstGeom prst="rect">
            <a:avLst/>
          </a:prstGeom>
        </p:spPr>
      </p:pic>
      <p:pic>
        <p:nvPicPr>
          <p:cNvPr id="10" name="Graphic 9" descr="Downward trend">
            <a:extLst>
              <a:ext uri="{FF2B5EF4-FFF2-40B4-BE49-F238E27FC236}">
                <a16:creationId xmlns:a16="http://schemas.microsoft.com/office/drawing/2014/main" id="{C28237CD-7139-4263-A13B-E4CF332EFC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71566" y="3027583"/>
            <a:ext cx="914400" cy="9144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97B861-0A74-4562-AC8D-403DBECF043F}"/>
              </a:ext>
            </a:extLst>
          </p:cNvPr>
          <p:cNvCxnSpPr>
            <a:cxnSpLocks/>
          </p:cNvCxnSpPr>
          <p:nvPr/>
        </p:nvCxnSpPr>
        <p:spPr>
          <a:xfrm>
            <a:off x="7751318" y="2387538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437BD6C-4BAB-4F73-8DF7-9F0AA3450B71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5" y="5911612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678C0F9C-B905-493E-8615-C239EE342AF5}"/>
              </a:ext>
            </a:extLst>
          </p:cNvPr>
          <p:cNvSpPr txBox="1">
            <a:spLocks/>
          </p:cNvSpPr>
          <p:nvPr/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46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975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76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NOWCO Master">
  <a:themeElements>
    <a:clrScheme name="Custom 14">
      <a:dk1>
        <a:srgbClr val="F0F4FA"/>
      </a:dk1>
      <a:lt1>
        <a:srgbClr val="FCFDFE"/>
      </a:lt1>
      <a:dk2>
        <a:srgbClr val="0C1624"/>
      </a:dk2>
      <a:lt2>
        <a:srgbClr val="F0F4FA"/>
      </a:lt2>
      <a:accent1>
        <a:srgbClr val="0C1624"/>
      </a:accent1>
      <a:accent2>
        <a:srgbClr val="3D6EB7"/>
      </a:accent2>
      <a:accent3>
        <a:srgbClr val="F58673"/>
      </a:accent3>
      <a:accent4>
        <a:srgbClr val="F16953"/>
      </a:accent4>
      <a:accent5>
        <a:srgbClr val="22375C"/>
      </a:accent5>
      <a:accent6>
        <a:srgbClr val="1A2A46"/>
      </a:accent6>
      <a:hlink>
        <a:srgbClr val="F16953"/>
      </a:hlink>
      <a:folHlink>
        <a:srgbClr val="F8A79A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wco-corporate-template" id="{37AAEE3E-5247-4054-AC57-BB65D5E0883B}" vid="{337ED34B-C5C7-4D2F-B536-2CAE28140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rgbClr val="F0F4FA"/>
    </a:dk1>
    <a:lt1>
      <a:srgbClr val="FCFDFE"/>
    </a:lt1>
    <a:dk2>
      <a:srgbClr val="0C1624"/>
    </a:dk2>
    <a:lt2>
      <a:srgbClr val="F0F4FA"/>
    </a:lt2>
    <a:accent1>
      <a:srgbClr val="0C1624"/>
    </a:accent1>
    <a:accent2>
      <a:srgbClr val="3D6EB7"/>
    </a:accent2>
    <a:accent3>
      <a:srgbClr val="F58673"/>
    </a:accent3>
    <a:accent4>
      <a:srgbClr val="F16953"/>
    </a:accent4>
    <a:accent5>
      <a:srgbClr val="22375C"/>
    </a:accent5>
    <a:accent6>
      <a:srgbClr val="1A2A46"/>
    </a:accent6>
    <a:hlink>
      <a:srgbClr val="F16953"/>
    </a:hlink>
    <a:folHlink>
      <a:srgbClr val="F8A79A"/>
    </a:folHlink>
  </a:clrScheme>
</a:themeOverride>
</file>

<file path=ppt/theme/themeOverride2.xml><?xml version="1.0" encoding="utf-8"?>
<a:themeOverride xmlns:a="http://schemas.openxmlformats.org/drawingml/2006/main">
  <a:clrScheme name="Custom 14">
    <a:dk1>
      <a:srgbClr val="F0F4FA"/>
    </a:dk1>
    <a:lt1>
      <a:srgbClr val="FCFDFE"/>
    </a:lt1>
    <a:dk2>
      <a:srgbClr val="0C1624"/>
    </a:dk2>
    <a:lt2>
      <a:srgbClr val="F0F4FA"/>
    </a:lt2>
    <a:accent1>
      <a:srgbClr val="0C1624"/>
    </a:accent1>
    <a:accent2>
      <a:srgbClr val="3D6EB7"/>
    </a:accent2>
    <a:accent3>
      <a:srgbClr val="F58673"/>
    </a:accent3>
    <a:accent4>
      <a:srgbClr val="F16953"/>
    </a:accent4>
    <a:accent5>
      <a:srgbClr val="22375C"/>
    </a:accent5>
    <a:accent6>
      <a:srgbClr val="1A2A46"/>
    </a:accent6>
    <a:hlink>
      <a:srgbClr val="F16953"/>
    </a:hlink>
    <a:folHlink>
      <a:srgbClr val="F8A79A"/>
    </a:folHlink>
  </a:clrScheme>
</a:themeOverride>
</file>

<file path=ppt/theme/themeOverride3.xml><?xml version="1.0" encoding="utf-8"?>
<a:themeOverride xmlns:a="http://schemas.openxmlformats.org/drawingml/2006/main">
  <a:clrScheme name="Custom 14">
    <a:dk1>
      <a:srgbClr val="F0F4FA"/>
    </a:dk1>
    <a:lt1>
      <a:srgbClr val="FCFDFE"/>
    </a:lt1>
    <a:dk2>
      <a:srgbClr val="0C1624"/>
    </a:dk2>
    <a:lt2>
      <a:srgbClr val="F0F4FA"/>
    </a:lt2>
    <a:accent1>
      <a:srgbClr val="0C1624"/>
    </a:accent1>
    <a:accent2>
      <a:srgbClr val="3D6EB7"/>
    </a:accent2>
    <a:accent3>
      <a:srgbClr val="F58673"/>
    </a:accent3>
    <a:accent4>
      <a:srgbClr val="F16953"/>
    </a:accent4>
    <a:accent5>
      <a:srgbClr val="22375C"/>
    </a:accent5>
    <a:accent6>
      <a:srgbClr val="1A2A46"/>
    </a:accent6>
    <a:hlink>
      <a:srgbClr val="F16953"/>
    </a:hlink>
    <a:folHlink>
      <a:srgbClr val="F8A79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Props1.xml><?xml version="1.0" encoding="utf-8"?>
<ds:datastoreItem xmlns:ds="http://schemas.openxmlformats.org/officeDocument/2006/customXml" ds:itemID="{4D473554-240B-4365-B779-8182E9DE17D9}"/>
</file>

<file path=customXml/itemProps2.xml><?xml version="1.0" encoding="utf-8"?>
<ds:datastoreItem xmlns:ds="http://schemas.openxmlformats.org/officeDocument/2006/customXml" ds:itemID="{014F5A20-8090-4798-9308-F1DD43216B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34ED0-19F4-4627-9090-AED3779DE19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</TotalTime>
  <Words>2947</Words>
  <Application>Microsoft Office PowerPoint</Application>
  <PresentationFormat>A4 Paper (210x297 mm)</PresentationFormat>
  <Paragraphs>587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Open Sans</vt:lpstr>
      <vt:lpstr>Open Sans Light</vt:lpstr>
      <vt:lpstr>Open Sans Semibold</vt:lpstr>
      <vt:lpstr>Tw Cen MT</vt:lpstr>
      <vt:lpstr>Wingdings</vt:lpstr>
      <vt:lpstr>NOWCO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Fernanda BJ Adm Judicial</dc:creator>
  <cp:lastModifiedBy>George Rafahel Galli</cp:lastModifiedBy>
  <cp:revision>20</cp:revision>
  <cp:lastPrinted>2019-01-24T17:56:34Z</cp:lastPrinted>
  <dcterms:created xsi:type="dcterms:W3CDTF">2019-01-24T17:20:57Z</dcterms:created>
  <dcterms:modified xsi:type="dcterms:W3CDTF">2020-04-28T18:49:29Z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  <property fmtid="{D5CDD505-2E9C-101B-9397-08002B2CF9AE}" pid="3" name="AuthorIds_UIVersion_512">
    <vt:lpwstr>16</vt:lpwstr>
  </property>
  <property fmtid="{D5CDD505-2E9C-101B-9397-08002B2CF9AE}" pid="4" name="AuthorIds_UIVersion_25600">
    <vt:lpwstr>16</vt:lpwstr>
  </property>
  <property fmtid="{D5CDD505-2E9C-101B-9397-08002B2CF9AE}" pid="5" name="AuthorIds_UIVersion_26112">
    <vt:lpwstr>31</vt:lpwstr>
  </property>
  <property fmtid="{D5CDD505-2E9C-101B-9397-08002B2CF9AE}" pid="6" name="AuthorIds_UIVersion_15360">
    <vt:lpwstr>16</vt:lpwstr>
  </property>
  <property fmtid="{D5CDD505-2E9C-101B-9397-08002B2CF9AE}" pid="7" name="AuthorIds_UIVersion_1024">
    <vt:lpwstr>38</vt:lpwstr>
  </property>
  <property fmtid="{D5CDD505-2E9C-101B-9397-08002B2CF9AE}" pid="8" name="AuthorIds_UIVersion_3584">
    <vt:lpwstr>36</vt:lpwstr>
  </property>
  <property fmtid="{D5CDD505-2E9C-101B-9397-08002B2CF9AE}" pid="9" name="AuthorIds_UIVersion_10752">
    <vt:lpwstr>16</vt:lpwstr>
  </property>
</Properties>
</file>