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48" r:id="rId5"/>
    <p:sldMasterId id="2147483696" r:id="rId6"/>
    <p:sldMasterId id="2147483711" r:id="rId7"/>
  </p:sldMasterIdLst>
  <p:notesMasterIdLst>
    <p:notesMasterId r:id="rId42"/>
  </p:notesMasterIdLst>
  <p:handoutMasterIdLst>
    <p:handoutMasterId r:id="rId43"/>
  </p:handoutMasterIdLst>
  <p:sldIdLst>
    <p:sldId id="259" r:id="rId8"/>
    <p:sldId id="749" r:id="rId9"/>
    <p:sldId id="1344" r:id="rId10"/>
    <p:sldId id="1342" r:id="rId11"/>
    <p:sldId id="1339" r:id="rId12"/>
    <p:sldId id="1321" r:id="rId13"/>
    <p:sldId id="1347" r:id="rId14"/>
    <p:sldId id="1324" r:id="rId15"/>
    <p:sldId id="1467" r:id="rId16"/>
    <p:sldId id="1456" r:id="rId17"/>
    <p:sldId id="1468" r:id="rId18"/>
    <p:sldId id="1437" r:id="rId19"/>
    <p:sldId id="1438" r:id="rId20"/>
    <p:sldId id="1439" r:id="rId21"/>
    <p:sldId id="1442" r:id="rId22"/>
    <p:sldId id="1443" r:id="rId23"/>
    <p:sldId id="1444" r:id="rId24"/>
    <p:sldId id="1445" r:id="rId25"/>
    <p:sldId id="1446" r:id="rId26"/>
    <p:sldId id="1447" r:id="rId27"/>
    <p:sldId id="1448" r:id="rId28"/>
    <p:sldId id="1349" r:id="rId29"/>
    <p:sldId id="1334" r:id="rId30"/>
    <p:sldId id="1360" r:id="rId31"/>
    <p:sldId id="1464" r:id="rId32"/>
    <p:sldId id="1462" r:id="rId33"/>
    <p:sldId id="311" r:id="rId34"/>
    <p:sldId id="1469" r:id="rId35"/>
    <p:sldId id="1470" r:id="rId36"/>
    <p:sldId id="1378" r:id="rId37"/>
    <p:sldId id="1465" r:id="rId38"/>
    <p:sldId id="1466" r:id="rId39"/>
    <p:sldId id="1436" r:id="rId40"/>
    <p:sldId id="275" r:id="rId41"/>
  </p:sldIdLst>
  <p:sldSz cx="9906000" cy="6858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tipo" id="{91D89390-D174-415C-ACB1-9BCBCDAC7AD5}">
          <p14:sldIdLst>
            <p14:sldId id="259"/>
            <p14:sldId id="749"/>
            <p14:sldId id="1344"/>
            <p14:sldId id="1342"/>
            <p14:sldId id="1339"/>
            <p14:sldId id="1321"/>
            <p14:sldId id="1347"/>
            <p14:sldId id="1324"/>
            <p14:sldId id="1467"/>
            <p14:sldId id="1456"/>
            <p14:sldId id="1468"/>
            <p14:sldId id="1437"/>
            <p14:sldId id="1438"/>
            <p14:sldId id="1439"/>
            <p14:sldId id="1442"/>
            <p14:sldId id="1443"/>
            <p14:sldId id="1444"/>
            <p14:sldId id="1445"/>
            <p14:sldId id="1446"/>
            <p14:sldId id="1447"/>
            <p14:sldId id="1448"/>
            <p14:sldId id="1349"/>
            <p14:sldId id="1334"/>
            <p14:sldId id="1360"/>
            <p14:sldId id="1464"/>
            <p14:sldId id="1462"/>
            <p14:sldId id="311"/>
            <p14:sldId id="1469"/>
            <p14:sldId id="1470"/>
            <p14:sldId id="1378"/>
            <p14:sldId id="1465"/>
            <p14:sldId id="1466"/>
            <p14:sldId id="1436"/>
            <p14:sldId id="27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Camardelli" initials="FC" lastIdx="1" clrIdx="0">
    <p:extLst>
      <p:ext uri="{19B8F6BF-5375-455C-9EA6-DF929625EA0E}">
        <p15:presenceInfo xmlns:p15="http://schemas.microsoft.com/office/powerpoint/2012/main" userId="Felipe Camard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641"/>
    <a:srgbClr val="A7A7A7"/>
    <a:srgbClr val="377023"/>
    <a:srgbClr val="000099"/>
    <a:srgbClr val="7CB342"/>
    <a:srgbClr val="0033CC"/>
    <a:srgbClr val="F4C85A"/>
    <a:srgbClr val="8BC944"/>
    <a:srgbClr val="F9EBB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85606-80E6-4B2A-930A-235FA4EAFC3F}" v="17" dt="2021-07-21T14:39:34.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4" autoAdjust="0"/>
    <p:restoredTop sz="94660"/>
  </p:normalViewPr>
  <p:slideViewPr>
    <p:cSldViewPr snapToGrid="0">
      <p:cViewPr varScale="1">
        <p:scale>
          <a:sx n="81" d="100"/>
          <a:sy n="81" d="100"/>
        </p:scale>
        <p:origin x="108" y="2622"/>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RMA/RMA%201/Balan&#231;os%20Mirna%20%20RMA%2001%20-%20SR%20OR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Lista%20de%20Credores%20-%20Daniel%20-%202&#186;%20Edit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cuments\Mirna%20Drive%202020\Documentos\RECUPERA&#199;&#195;O%20JUDICIAL%202021\SR%20ORTH%20E%20INDUSTRIA\RMA%202%20TRIMESTRE%202021\Balan&#231;os%20Mirna%20%20RMA%2006%20-%20INDUSTRIA%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cuments\Mirna%20Drive%202020\Documentos\RECUPERA&#199;&#195;O%20JUDICIAL%202021\SR%20ORTH%20E%20INDUSTRIA\RMA%202%20TRIMESTRE%202021\Balan&#231;os%20Mirna%20%20RMA%2006%20-%20INDUSTRIA%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Credores!$B$19</c:f>
              <c:strCache>
                <c:ptCount val="1"/>
                <c:pt idx="0">
                  <c:v>SR Orth</c:v>
                </c:pt>
              </c:strCache>
            </c:strRef>
          </c:tx>
          <c:spPr>
            <a:solidFill>
              <a:schemeClr val="accent6">
                <a:lumMod val="60000"/>
                <a:lumOff val="40000"/>
              </a:schemeClr>
            </a:solidFill>
            <a:ln>
              <a:solidFill>
                <a:schemeClr val="accent6">
                  <a:lumMod val="60000"/>
                  <a:lumOff val="40000"/>
                </a:schemeClr>
              </a:solidFill>
            </a:ln>
            <a:effectLst/>
          </c:spPr>
          <c:invertIfNegative val="0"/>
          <c:dLbls>
            <c:dLbl>
              <c:idx val="1"/>
              <c:layout>
                <c:manualLayout>
                  <c:x val="-4.9872841252408338E-2"/>
                  <c:y val="2.799575455327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B3-44DB-84F1-A8A519735270}"/>
                </c:ext>
              </c:extLst>
            </c:dLbl>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Credores!$A$20:$A$22</c:f>
              <c:strCache>
                <c:ptCount val="3"/>
                <c:pt idx="0">
                  <c:v>Classe I</c:v>
                </c:pt>
                <c:pt idx="1">
                  <c:v>Classe III</c:v>
                </c:pt>
                <c:pt idx="2">
                  <c:v>Classe IV</c:v>
                </c:pt>
              </c:strCache>
            </c:strRef>
          </c:cat>
          <c:val>
            <c:numRef>
              <c:f>Credores!$B$20:$B$22</c:f>
              <c:numCache>
                <c:formatCode>"R$"\ #,##0.00</c:formatCode>
                <c:ptCount val="3"/>
                <c:pt idx="0">
                  <c:v>53146.380000000005</c:v>
                </c:pt>
                <c:pt idx="1">
                  <c:v>1103470.23</c:v>
                </c:pt>
                <c:pt idx="2">
                  <c:v>182429.24</c:v>
                </c:pt>
              </c:numCache>
            </c:numRef>
          </c:val>
          <c:extLst>
            <c:ext xmlns:c16="http://schemas.microsoft.com/office/drawing/2014/chart" uri="{C3380CC4-5D6E-409C-BE32-E72D297353CC}">
              <c16:uniqueId val="{00000001-92B3-44DB-84F1-A8A519735270}"/>
            </c:ext>
          </c:extLst>
        </c:ser>
        <c:ser>
          <c:idx val="1"/>
          <c:order val="1"/>
          <c:tx>
            <c:strRef>
              <c:f>Credores!$C$19</c:f>
              <c:strCache>
                <c:ptCount val="1"/>
                <c:pt idx="0">
                  <c:v>Industria</c:v>
                </c:pt>
              </c:strCache>
            </c:strRef>
          </c:tx>
          <c:spPr>
            <a:solidFill>
              <a:schemeClr val="accent6">
                <a:lumMod val="75000"/>
              </a:schemeClr>
            </a:solidFill>
            <a:ln>
              <a:solidFill>
                <a:schemeClr val="accent6">
                  <a:lumMod val="75000"/>
                </a:schemeClr>
              </a:solidFill>
            </a:ln>
            <a:effectLst/>
          </c:spPr>
          <c:invertIfNegative val="0"/>
          <c:dLbls>
            <c:dLbl>
              <c:idx val="0"/>
              <c:layout>
                <c:manualLayout>
                  <c:x val="1.6990291262135835E-2"/>
                  <c:y val="-1.026528810354891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B3-44DB-84F1-A8A519735270}"/>
                </c:ext>
              </c:extLst>
            </c:dLbl>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Credores!$A$20:$A$22</c:f>
              <c:strCache>
                <c:ptCount val="3"/>
                <c:pt idx="0">
                  <c:v>Classe I</c:v>
                </c:pt>
                <c:pt idx="1">
                  <c:v>Classe III</c:v>
                </c:pt>
                <c:pt idx="2">
                  <c:v>Classe IV</c:v>
                </c:pt>
              </c:strCache>
            </c:strRef>
          </c:cat>
          <c:val>
            <c:numRef>
              <c:f>Credores!$C$20:$C$22</c:f>
              <c:numCache>
                <c:formatCode>"R$"\ #,##0.00</c:formatCode>
                <c:ptCount val="3"/>
                <c:pt idx="0">
                  <c:v>0</c:v>
                </c:pt>
                <c:pt idx="1">
                  <c:v>1362449.8</c:v>
                </c:pt>
                <c:pt idx="2">
                  <c:v>71947.48</c:v>
                </c:pt>
              </c:numCache>
            </c:numRef>
          </c:val>
          <c:extLst>
            <c:ext xmlns:c16="http://schemas.microsoft.com/office/drawing/2014/chart" uri="{C3380CC4-5D6E-409C-BE32-E72D297353CC}">
              <c16:uniqueId val="{00000003-92B3-44DB-84F1-A8A519735270}"/>
            </c:ext>
          </c:extLst>
        </c:ser>
        <c:dLbls>
          <c:showLegendKey val="0"/>
          <c:showVal val="0"/>
          <c:showCatName val="0"/>
          <c:showSerName val="0"/>
          <c:showPercent val="0"/>
          <c:showBubbleSize val="0"/>
        </c:dLbls>
        <c:gapWidth val="219"/>
        <c:overlap val="-27"/>
        <c:axId val="-780084560"/>
        <c:axId val="-780080752"/>
      </c:barChart>
      <c:catAx>
        <c:axId val="-780084560"/>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2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780080752"/>
        <c:crosses val="autoZero"/>
        <c:auto val="1"/>
        <c:lblAlgn val="ctr"/>
        <c:lblOffset val="100"/>
        <c:noMultiLvlLbl val="0"/>
      </c:catAx>
      <c:valAx>
        <c:axId val="-780080752"/>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780084560"/>
        <c:crosses val="autoZero"/>
        <c:crossBetween val="between"/>
      </c:valAx>
      <c:spPr>
        <a:noFill/>
        <a:ln>
          <a:noFill/>
        </a:ln>
        <a:effectLst/>
      </c:spPr>
    </c:plotArea>
    <c:legend>
      <c:legendPos val="b"/>
      <c:layout>
        <c:manualLayout>
          <c:xMode val="edge"/>
          <c:yMode val="edge"/>
          <c:x val="0.4467939602827567"/>
          <c:y val="0.93287355394871185"/>
          <c:w val="0.31301115334673396"/>
          <c:h val="5.144981100602645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legend>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5-70D1-41A4-AC0C-CFC2E0297863}"/>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6-70D1-41A4-AC0C-CFC2E0297863}"/>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7-70D1-41A4-AC0C-CFC2E0297863}"/>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70D1-41A4-AC0C-CFC2E0297863}"/>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70D1-41A4-AC0C-CFC2E0297863}"/>
              </c:ext>
            </c:extLst>
          </c:dPt>
          <c:dPt>
            <c:idx val="5"/>
            <c:invertIfNegative val="0"/>
            <c:bubble3D val="0"/>
            <c:spPr>
              <a:solidFill>
                <a:srgbClr val="A7A7A7"/>
              </a:solidFill>
              <a:ln>
                <a:noFill/>
              </a:ln>
              <a:effectLst/>
            </c:spPr>
            <c:extLst>
              <c:ext xmlns:c16="http://schemas.microsoft.com/office/drawing/2014/chart" uri="{C3380CC4-5D6E-409C-BE32-E72D297353CC}">
                <c16:uniqueId val="{00000004-70D1-41A4-AC0C-CFC2E0297863}"/>
              </c:ext>
            </c:extLst>
          </c:dPt>
          <c:dPt>
            <c:idx val="10"/>
            <c:invertIfNegative val="0"/>
            <c:bubble3D val="0"/>
            <c:spPr>
              <a:solidFill>
                <a:schemeClr val="bg2"/>
              </a:solidFill>
              <a:ln>
                <a:noFill/>
              </a:ln>
              <a:effectLst/>
            </c:spPr>
            <c:extLst>
              <c:ext xmlns:c16="http://schemas.microsoft.com/office/drawing/2014/chart" uri="{C3380CC4-5D6E-409C-BE32-E72D297353CC}">
                <c16:uniqueId val="{00000001-70D1-41A4-AC0C-CFC2E0297863}"/>
              </c:ext>
            </c:extLst>
          </c:dPt>
          <c:dLbls>
            <c:spPr>
              <a:noFill/>
              <a:ln>
                <a:noFill/>
              </a:ln>
              <a:effectLst/>
            </c:spPr>
            <c:txPr>
              <a:bodyPr rot="-720000" spcFirstLastPara="1" vertOverflow="ellipsis" wrap="square" lIns="38100" tIns="19050" rIns="38100" bIns="19050" anchor="ctr" anchorCtr="1">
                <a:spAutoFit/>
              </a:bodyPr>
              <a:lstStyle/>
              <a:p>
                <a:pPr>
                  <a:defRPr sz="110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'Lista 08.02.2021'!$G$2:$G$7</c:f>
              <c:strCache>
                <c:ptCount val="6"/>
                <c:pt idx="0">
                  <c:v>MACRO ASSESSORIA E FOMENTO MERCANTIL </c:v>
                </c:pt>
                <c:pt idx="1">
                  <c:v>GMS SECURITIZADORA </c:v>
                </c:pt>
                <c:pt idx="2">
                  <c:v>BANCO DO ESTADO DO RIO GRANDE DO SUL – BANRISUL </c:v>
                </c:pt>
                <c:pt idx="3">
                  <c:v>SIDERSUL PRODUTOS SIDERURGICOS LTDA </c:v>
                </c:pt>
                <c:pt idx="4">
                  <c:v>BANCO DO BRASIL </c:v>
                </c:pt>
                <c:pt idx="5">
                  <c:v>DEMAIS CREDORES</c:v>
                </c:pt>
              </c:strCache>
            </c:strRef>
          </c:cat>
          <c:val>
            <c:numRef>
              <c:f>'Lista 08.02.2021'!$H$2:$H$7</c:f>
              <c:numCache>
                <c:formatCode>_("R$"* #,##0.00_);_("R$"* \(#,##0.00\);_("R$"* "-"??_);_(@_)</c:formatCode>
                <c:ptCount val="6"/>
                <c:pt idx="0">
                  <c:v>276483.68</c:v>
                </c:pt>
                <c:pt idx="1">
                  <c:v>257126.02</c:v>
                </c:pt>
                <c:pt idx="2">
                  <c:v>209497.69</c:v>
                </c:pt>
                <c:pt idx="3">
                  <c:v>164977.13</c:v>
                </c:pt>
                <c:pt idx="4">
                  <c:v>149518.26</c:v>
                </c:pt>
                <c:pt idx="5">
                  <c:v>1715840.35</c:v>
                </c:pt>
              </c:numCache>
            </c:numRef>
          </c:val>
          <c:extLst>
            <c:ext xmlns:c16="http://schemas.microsoft.com/office/drawing/2014/chart" uri="{C3380CC4-5D6E-409C-BE32-E72D297353CC}">
              <c16:uniqueId val="{00000002-70D1-41A4-AC0C-CFC2E0297863}"/>
            </c:ext>
          </c:extLst>
        </c:ser>
        <c:dLbls>
          <c:dLblPos val="outEnd"/>
          <c:showLegendKey val="0"/>
          <c:showVal val="1"/>
          <c:showCatName val="0"/>
          <c:showSerName val="0"/>
          <c:showPercent val="0"/>
          <c:showBubbleSize val="0"/>
        </c:dLbls>
        <c:gapWidth val="219"/>
        <c:overlap val="-27"/>
        <c:axId val="-780079664"/>
        <c:axId val="-780079120"/>
      </c:barChart>
      <c:catAx>
        <c:axId val="-780079664"/>
        <c:scaling>
          <c:orientation val="minMax"/>
        </c:scaling>
        <c:delete val="0"/>
        <c:axPos val="b"/>
        <c:numFmt formatCode="General" sourceLinked="1"/>
        <c:majorTickMark val="out"/>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5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780079120"/>
        <c:crosses val="autoZero"/>
        <c:auto val="1"/>
        <c:lblAlgn val="ctr"/>
        <c:lblOffset val="100"/>
        <c:noMultiLvlLbl val="0"/>
      </c:catAx>
      <c:valAx>
        <c:axId val="-780079120"/>
        <c:scaling>
          <c:orientation val="minMax"/>
        </c:scaling>
        <c:delete val="1"/>
        <c:axPos val="l"/>
        <c:numFmt formatCode="_(&quot;R$&quot;* #,##0.00_);_(&quot;R$&quot;* \(#,##0.00\);_(&quot;R$&quot;* &quot;-&quot;??_);_(@_)" sourceLinked="1"/>
        <c:majorTickMark val="out"/>
        <c:minorTickMark val="none"/>
        <c:tickLblPos val="nextTo"/>
        <c:crossAx val="-78007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2">
              <a:lumMod val="5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2D3-45D8-9C81-F60431893AEF}"/>
              </c:ext>
            </c:extLst>
          </c:dPt>
          <c:dPt>
            <c:idx val="1"/>
            <c:invertIfNegative val="0"/>
            <c:bubble3D val="0"/>
            <c:spPr>
              <a:solidFill>
                <a:srgbClr val="00B0F0"/>
              </a:solidFill>
              <a:ln>
                <a:noFill/>
              </a:ln>
              <a:effectLst/>
            </c:spPr>
            <c:extLst>
              <c:ext xmlns:c16="http://schemas.microsoft.com/office/drawing/2014/chart" uri="{C3380CC4-5D6E-409C-BE32-E72D297353CC}">
                <c16:uniqueId val="{00000003-D2D3-45D8-9C81-F60431893AEF}"/>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D2D3-45D8-9C81-F60431893AEF}"/>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D2D3-45D8-9C81-F60431893AEF}"/>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9-D2D3-45D8-9C81-F60431893AEF}"/>
              </c:ext>
            </c:extLst>
          </c:dPt>
          <c:dLbls>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'[Balanços Mirna  RMA 06 - INDUSTRIA .xlsx]Ativo 1'!$B$18:$B$21</c:f>
              <c:strCache>
                <c:ptCount val="4"/>
                <c:pt idx="0">
                  <c:v>Clientes</c:v>
                </c:pt>
                <c:pt idx="1">
                  <c:v>Impostos a recuperar</c:v>
                </c:pt>
                <c:pt idx="2">
                  <c:v>Estoques</c:v>
                </c:pt>
                <c:pt idx="3">
                  <c:v>Outros ativos</c:v>
                </c:pt>
              </c:strCache>
            </c:strRef>
          </c:cat>
          <c:val>
            <c:numRef>
              <c:f>'[Balanços Mirna  RMA 06 - INDUSTRIA .xlsx]Ativo 1'!$C$18:$C$21</c:f>
              <c:numCache>
                <c:formatCode>"R$"\ #,##0</c:formatCode>
                <c:ptCount val="4"/>
                <c:pt idx="0">
                  <c:v>2976546</c:v>
                </c:pt>
                <c:pt idx="1">
                  <c:v>731374</c:v>
                </c:pt>
                <c:pt idx="2">
                  <c:v>295207</c:v>
                </c:pt>
                <c:pt idx="3">
                  <c:v>257387</c:v>
                </c:pt>
              </c:numCache>
            </c:numRef>
          </c:val>
          <c:extLst>
            <c:ext xmlns:c16="http://schemas.microsoft.com/office/drawing/2014/chart" uri="{C3380CC4-5D6E-409C-BE32-E72D297353CC}">
              <c16:uniqueId val="{0000000A-D2D3-45D8-9C81-F60431893AEF}"/>
            </c:ext>
          </c:extLst>
        </c:ser>
        <c:dLbls>
          <c:showLegendKey val="0"/>
          <c:showVal val="0"/>
          <c:showCatName val="0"/>
          <c:showSerName val="0"/>
          <c:showPercent val="0"/>
          <c:showBubbleSize val="0"/>
        </c:dLbls>
        <c:gapWidth val="219"/>
        <c:overlap val="-27"/>
        <c:axId val="493952976"/>
        <c:axId val="493956304"/>
      </c:barChart>
      <c:catAx>
        <c:axId val="493952976"/>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493956304"/>
        <c:crosses val="autoZero"/>
        <c:auto val="1"/>
        <c:lblAlgn val="ctr"/>
        <c:lblOffset val="100"/>
        <c:noMultiLvlLbl val="0"/>
      </c:catAx>
      <c:valAx>
        <c:axId val="493956304"/>
        <c:scaling>
          <c:orientation val="minMax"/>
        </c:scaling>
        <c:delete val="1"/>
        <c:axPos val="l"/>
        <c:majorGridlines>
          <c:spPr>
            <a:ln w="9525" cap="flat" cmpd="sng" algn="ctr">
              <a:solidFill>
                <a:schemeClr val="tx1">
                  <a:lumMod val="15000"/>
                  <a:lumOff val="85000"/>
                </a:schemeClr>
              </a:solidFill>
              <a:round/>
            </a:ln>
            <a:effectLst/>
          </c:spPr>
        </c:majorGridlines>
        <c:numFmt formatCode="&quot;R$&quot;\ #,##0" sourceLinked="1"/>
        <c:majorTickMark val="none"/>
        <c:minorTickMark val="none"/>
        <c:tickLblPos val="nextTo"/>
        <c:crossAx val="49395297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noFill/>
            </a:ln>
            <a:effectLst/>
          </c:spPr>
          <c:invertIfNegative val="0"/>
          <c:dPt>
            <c:idx val="0"/>
            <c:invertIfNegative val="0"/>
            <c:bubble3D val="0"/>
            <c:spPr>
              <a:solidFill>
                <a:srgbClr val="002060"/>
              </a:solidFill>
              <a:ln>
                <a:solidFill>
                  <a:schemeClr val="accent3">
                    <a:lumMod val="50000"/>
                  </a:schemeClr>
                </a:solidFill>
              </a:ln>
              <a:effectLst/>
            </c:spPr>
            <c:extLst>
              <c:ext xmlns:c16="http://schemas.microsoft.com/office/drawing/2014/chart" uri="{C3380CC4-5D6E-409C-BE32-E72D297353CC}">
                <c16:uniqueId val="{00000001-21C2-48B8-836D-AFD6113B95B9}"/>
              </c:ext>
            </c:extLst>
          </c:dPt>
          <c:dPt>
            <c:idx val="1"/>
            <c:invertIfNegative val="0"/>
            <c:bubble3D val="0"/>
            <c:spPr>
              <a:solidFill>
                <a:srgbClr val="00B0F0"/>
              </a:solidFill>
              <a:ln>
                <a:noFill/>
              </a:ln>
              <a:effectLst/>
            </c:spPr>
            <c:extLst>
              <c:ext xmlns:c16="http://schemas.microsoft.com/office/drawing/2014/chart" uri="{C3380CC4-5D6E-409C-BE32-E72D297353CC}">
                <c16:uniqueId val="{00000003-21C2-48B8-836D-AFD6113B95B9}"/>
              </c:ext>
            </c:extLst>
          </c:dPt>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5-21C2-48B8-836D-AFD6113B95B9}"/>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21C2-48B8-836D-AFD6113B95B9}"/>
              </c:ext>
            </c:extLst>
          </c:dPt>
          <c:dLbls>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'[Balanços Mirna  RMA 06 - INDUSTRIA .xlsx]Passivo 2'!$B$19:$B$22</c:f>
              <c:strCache>
                <c:ptCount val="4"/>
                <c:pt idx="0">
                  <c:v>Outras obrigações CP</c:v>
                </c:pt>
                <c:pt idx="1">
                  <c:v>Fornecedores</c:v>
                </c:pt>
                <c:pt idx="2">
                  <c:v>Obrigações Tributárias e sociais</c:v>
                </c:pt>
                <c:pt idx="3">
                  <c:v>Empréstimos e Financiamentos CP</c:v>
                </c:pt>
              </c:strCache>
            </c:strRef>
          </c:cat>
          <c:val>
            <c:numRef>
              <c:f>'[Balanços Mirna  RMA 06 - INDUSTRIA .xlsx]Passivo 2'!$C$19:$C$22</c:f>
              <c:numCache>
                <c:formatCode>"R$"\ #,##0</c:formatCode>
                <c:ptCount val="4"/>
                <c:pt idx="0">
                  <c:v>3148762</c:v>
                </c:pt>
                <c:pt idx="1">
                  <c:v>2805562</c:v>
                </c:pt>
                <c:pt idx="2">
                  <c:v>2063651</c:v>
                </c:pt>
                <c:pt idx="3">
                  <c:v>1981121</c:v>
                </c:pt>
              </c:numCache>
            </c:numRef>
          </c:val>
          <c:extLst>
            <c:ext xmlns:c16="http://schemas.microsoft.com/office/drawing/2014/chart" uri="{C3380CC4-5D6E-409C-BE32-E72D297353CC}">
              <c16:uniqueId val="{00000008-21C2-48B8-836D-AFD6113B95B9}"/>
            </c:ext>
          </c:extLst>
        </c:ser>
        <c:dLbls>
          <c:showLegendKey val="0"/>
          <c:showVal val="0"/>
          <c:showCatName val="0"/>
          <c:showSerName val="0"/>
          <c:showPercent val="0"/>
          <c:showBubbleSize val="0"/>
        </c:dLbls>
        <c:gapWidth val="219"/>
        <c:overlap val="-27"/>
        <c:axId val="337961888"/>
        <c:axId val="337957312"/>
      </c:barChart>
      <c:catAx>
        <c:axId val="337961888"/>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337957312"/>
        <c:crosses val="autoZero"/>
        <c:auto val="1"/>
        <c:lblAlgn val="ctr"/>
        <c:lblOffset val="100"/>
        <c:noMultiLvlLbl val="0"/>
      </c:catAx>
      <c:valAx>
        <c:axId val="337957312"/>
        <c:scaling>
          <c:orientation val="minMax"/>
        </c:scaling>
        <c:delete val="1"/>
        <c:axPos val="l"/>
        <c:majorGridlines>
          <c:spPr>
            <a:ln w="9525" cap="flat" cmpd="sng" algn="ctr">
              <a:solidFill>
                <a:schemeClr val="tx1">
                  <a:lumMod val="15000"/>
                  <a:lumOff val="85000"/>
                </a:schemeClr>
              </a:solidFill>
              <a:round/>
            </a:ln>
            <a:effectLst/>
          </c:spPr>
        </c:majorGridlines>
        <c:numFmt formatCode="&quot;R$&quot;\ #,##0" sourceLinked="1"/>
        <c:majorTickMark val="none"/>
        <c:minorTickMark val="none"/>
        <c:tickLblPos val="nextTo"/>
        <c:crossAx val="33796188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2A880-980C-43E2-A170-C9E787DDE7FF}"/>
              </a:ext>
            </a:extLst>
          </p:cNvPr>
          <p:cNvSpPr>
            <a:spLocks noGrp="1"/>
          </p:cNvSpPr>
          <p:nvPr>
            <p:ph type="hdr" sz="quarter"/>
          </p:nvPr>
        </p:nvSpPr>
        <p:spPr>
          <a:xfrm>
            <a:off x="1" y="1"/>
            <a:ext cx="2971800" cy="499012"/>
          </a:xfrm>
          <a:prstGeom prst="rect">
            <a:avLst/>
          </a:prstGeom>
        </p:spPr>
        <p:txBody>
          <a:bodyPr vert="horz" lIns="95627" tIns="47814" rIns="95627" bIns="47814" rtlCol="0"/>
          <a:lstStyle>
            <a:lvl1pPr algn="l">
              <a:defRPr sz="1300"/>
            </a:lvl1pPr>
          </a:lstStyle>
          <a:p>
            <a:endParaRPr lang="pt-BR"/>
          </a:p>
        </p:txBody>
      </p:sp>
      <p:sp>
        <p:nvSpPr>
          <p:cNvPr id="3" name="Date Placeholder 2">
            <a:extLst>
              <a:ext uri="{FF2B5EF4-FFF2-40B4-BE49-F238E27FC236}">
                <a16:creationId xmlns:a16="http://schemas.microsoft.com/office/drawing/2014/main" id="{116DBDD0-65BB-4F9B-9D8F-30D5D5EF057A}"/>
              </a:ext>
            </a:extLst>
          </p:cNvPr>
          <p:cNvSpPr>
            <a:spLocks noGrp="1"/>
          </p:cNvSpPr>
          <p:nvPr>
            <p:ph type="dt" sz="quarter" idx="1"/>
          </p:nvPr>
        </p:nvSpPr>
        <p:spPr>
          <a:xfrm>
            <a:off x="3884615" y="1"/>
            <a:ext cx="2971800" cy="499012"/>
          </a:xfrm>
          <a:prstGeom prst="rect">
            <a:avLst/>
          </a:prstGeom>
        </p:spPr>
        <p:txBody>
          <a:bodyPr vert="horz" lIns="95627" tIns="47814" rIns="95627" bIns="47814" rtlCol="0"/>
          <a:lstStyle>
            <a:lvl1pPr algn="r">
              <a:defRPr sz="1300"/>
            </a:lvl1pPr>
          </a:lstStyle>
          <a:p>
            <a:fld id="{C1870C76-089F-48E0-85B8-6B46E8CDB542}" type="datetimeFigureOut">
              <a:rPr lang="pt-BR" smtClean="0"/>
              <a:t>23/07/2021</a:t>
            </a:fld>
            <a:endParaRPr lang="pt-BR"/>
          </a:p>
        </p:txBody>
      </p:sp>
      <p:sp>
        <p:nvSpPr>
          <p:cNvPr id="4" name="Footer Placeholder 3">
            <a:extLst>
              <a:ext uri="{FF2B5EF4-FFF2-40B4-BE49-F238E27FC236}">
                <a16:creationId xmlns:a16="http://schemas.microsoft.com/office/drawing/2014/main" id="{D007409A-87B1-4C30-9BF8-DFC9098030B1}"/>
              </a:ext>
            </a:extLst>
          </p:cNvPr>
          <p:cNvSpPr>
            <a:spLocks noGrp="1"/>
          </p:cNvSpPr>
          <p:nvPr>
            <p:ph type="ftr" sz="quarter" idx="2"/>
          </p:nvPr>
        </p:nvSpPr>
        <p:spPr>
          <a:xfrm>
            <a:off x="1" y="9446679"/>
            <a:ext cx="2971800" cy="499011"/>
          </a:xfrm>
          <a:prstGeom prst="rect">
            <a:avLst/>
          </a:prstGeom>
        </p:spPr>
        <p:txBody>
          <a:bodyPr vert="horz" lIns="95627" tIns="47814" rIns="95627" bIns="47814" rtlCol="0" anchor="b"/>
          <a:lstStyle>
            <a:lvl1pPr algn="l">
              <a:defRPr sz="1300"/>
            </a:lvl1pPr>
          </a:lstStyle>
          <a:p>
            <a:endParaRPr lang="pt-BR"/>
          </a:p>
        </p:txBody>
      </p:sp>
      <p:sp>
        <p:nvSpPr>
          <p:cNvPr id="5" name="Slide Number Placeholder 4">
            <a:extLst>
              <a:ext uri="{FF2B5EF4-FFF2-40B4-BE49-F238E27FC236}">
                <a16:creationId xmlns:a16="http://schemas.microsoft.com/office/drawing/2014/main" id="{E7CA78F5-8A44-434A-943F-4D281556A388}"/>
              </a:ext>
            </a:extLst>
          </p:cNvPr>
          <p:cNvSpPr>
            <a:spLocks noGrp="1"/>
          </p:cNvSpPr>
          <p:nvPr>
            <p:ph type="sldNum" sz="quarter" idx="3"/>
          </p:nvPr>
        </p:nvSpPr>
        <p:spPr>
          <a:xfrm>
            <a:off x="3884615" y="9446679"/>
            <a:ext cx="2971800" cy="499011"/>
          </a:xfrm>
          <a:prstGeom prst="rect">
            <a:avLst/>
          </a:prstGeom>
        </p:spPr>
        <p:txBody>
          <a:bodyPr vert="horz" lIns="95627" tIns="47814" rIns="95627" bIns="47814" rtlCol="0" anchor="b"/>
          <a:lstStyle>
            <a:lvl1pPr algn="r">
              <a:defRPr sz="1300"/>
            </a:lvl1pPr>
          </a:lstStyle>
          <a:p>
            <a:fld id="{B68C25E8-9DF8-42C0-B83D-5C01C2C72636}" type="slidenum">
              <a:rPr lang="pt-BR" smtClean="0"/>
              <a:t>‹nº›</a:t>
            </a:fld>
            <a:endParaRPr lang="pt-BR"/>
          </a:p>
        </p:txBody>
      </p:sp>
    </p:spTree>
    <p:extLst>
      <p:ext uri="{BB962C8B-B14F-4D97-AF65-F5344CB8AC3E}">
        <p14:creationId xmlns:p14="http://schemas.microsoft.com/office/powerpoint/2010/main" val="428053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99012"/>
          </a:xfrm>
          <a:prstGeom prst="rect">
            <a:avLst/>
          </a:prstGeom>
        </p:spPr>
        <p:txBody>
          <a:bodyPr vert="horz" lIns="95619" tIns="47809" rIns="95619" bIns="47809" rtlCol="0"/>
          <a:lstStyle>
            <a:lvl1pPr algn="l">
              <a:defRPr sz="1300"/>
            </a:lvl1pPr>
          </a:lstStyle>
          <a:p>
            <a:endParaRPr lang="en-US"/>
          </a:p>
        </p:txBody>
      </p:sp>
      <p:sp>
        <p:nvSpPr>
          <p:cNvPr id="3" name="Date Placeholder 2"/>
          <p:cNvSpPr>
            <a:spLocks noGrp="1"/>
          </p:cNvSpPr>
          <p:nvPr>
            <p:ph type="dt" idx="1"/>
          </p:nvPr>
        </p:nvSpPr>
        <p:spPr>
          <a:xfrm>
            <a:off x="3884615" y="2"/>
            <a:ext cx="2971800" cy="499012"/>
          </a:xfrm>
          <a:prstGeom prst="rect">
            <a:avLst/>
          </a:prstGeom>
        </p:spPr>
        <p:txBody>
          <a:bodyPr vert="horz" lIns="95619" tIns="47809" rIns="95619" bIns="47809" rtlCol="0"/>
          <a:lstStyle>
            <a:lvl1pPr algn="r">
              <a:defRPr sz="1300"/>
            </a:lvl1pPr>
          </a:lstStyle>
          <a:p>
            <a:fld id="{15ECCBA7-CF81-984E-ADF6-71210A185331}" type="datetimeFigureOut">
              <a:rPr lang="en-US" smtClean="0"/>
              <a:t>7/23/2021</a:t>
            </a:fld>
            <a:endParaRPr lang="en-US"/>
          </a:p>
        </p:txBody>
      </p:sp>
      <p:sp>
        <p:nvSpPr>
          <p:cNvPr id="4" name="Slide Image Placeholder 3"/>
          <p:cNvSpPr>
            <a:spLocks noGrp="1" noRot="1" noChangeAspect="1"/>
          </p:cNvSpPr>
          <p:nvPr>
            <p:ph type="sldImg" idx="2"/>
          </p:nvPr>
        </p:nvSpPr>
        <p:spPr>
          <a:xfrm>
            <a:off x="1006475" y="1244600"/>
            <a:ext cx="4845050" cy="3354388"/>
          </a:xfrm>
          <a:prstGeom prst="rect">
            <a:avLst/>
          </a:prstGeom>
          <a:noFill/>
          <a:ln w="12700">
            <a:solidFill>
              <a:prstClr val="black"/>
            </a:solidFill>
          </a:ln>
        </p:spPr>
        <p:txBody>
          <a:bodyPr vert="horz" lIns="95619" tIns="47809" rIns="95619" bIns="47809" rtlCol="0" anchor="ctr"/>
          <a:lstStyle/>
          <a:p>
            <a:endParaRPr lang="en-US"/>
          </a:p>
        </p:txBody>
      </p:sp>
      <p:sp>
        <p:nvSpPr>
          <p:cNvPr id="5" name="Notes Placeholder 4"/>
          <p:cNvSpPr>
            <a:spLocks noGrp="1"/>
          </p:cNvSpPr>
          <p:nvPr>
            <p:ph type="body" sz="quarter" idx="3"/>
          </p:nvPr>
        </p:nvSpPr>
        <p:spPr>
          <a:xfrm>
            <a:off x="685801" y="4786363"/>
            <a:ext cx="5486400" cy="3916114"/>
          </a:xfrm>
          <a:prstGeom prst="rect">
            <a:avLst/>
          </a:prstGeom>
        </p:spPr>
        <p:txBody>
          <a:bodyPr vert="horz" lIns="95619" tIns="47809" rIns="95619" bIns="478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679"/>
            <a:ext cx="2971800" cy="499011"/>
          </a:xfrm>
          <a:prstGeom prst="rect">
            <a:avLst/>
          </a:prstGeom>
        </p:spPr>
        <p:txBody>
          <a:bodyPr vert="horz" lIns="95619" tIns="47809" rIns="95619" bIns="47809" rtlCol="0" anchor="b"/>
          <a:lstStyle>
            <a:lvl1pPr algn="l">
              <a:defRPr sz="1300"/>
            </a:lvl1pPr>
          </a:lstStyle>
          <a:p>
            <a:endParaRPr lang="en-US"/>
          </a:p>
        </p:txBody>
      </p:sp>
      <p:sp>
        <p:nvSpPr>
          <p:cNvPr id="7" name="Slide Number Placeholder 6"/>
          <p:cNvSpPr>
            <a:spLocks noGrp="1"/>
          </p:cNvSpPr>
          <p:nvPr>
            <p:ph type="sldNum" sz="quarter" idx="5"/>
          </p:nvPr>
        </p:nvSpPr>
        <p:spPr>
          <a:xfrm>
            <a:off x="3884615" y="9446679"/>
            <a:ext cx="2971800" cy="499011"/>
          </a:xfrm>
          <a:prstGeom prst="rect">
            <a:avLst/>
          </a:prstGeom>
        </p:spPr>
        <p:txBody>
          <a:bodyPr vert="horz" lIns="95619" tIns="47809" rIns="95619" bIns="47809" rtlCol="0" anchor="b"/>
          <a:lstStyle>
            <a:lvl1pPr algn="r">
              <a:defRPr sz="1300"/>
            </a:lvl1pPr>
          </a:lstStyle>
          <a:p>
            <a:fld id="{60A1FCA4-2D25-6140-83D1-B86434166CDA}" type="slidenum">
              <a:rPr lang="en-US" smtClean="0"/>
              <a:t>‹nº›</a:t>
            </a:fld>
            <a:endParaRPr lang="en-US"/>
          </a:p>
        </p:txBody>
      </p:sp>
    </p:spTree>
    <p:extLst>
      <p:ext uri="{BB962C8B-B14F-4D97-AF65-F5344CB8AC3E}">
        <p14:creationId xmlns:p14="http://schemas.microsoft.com/office/powerpoint/2010/main" val="232795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98884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308030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60A1FCA4-2D25-6140-83D1-B86434166CDA}" type="slidenum">
              <a:rPr lang="en-US" smtClean="0"/>
              <a:t>5</a:t>
            </a:fld>
            <a:endParaRPr lang="en-US"/>
          </a:p>
        </p:txBody>
      </p:sp>
    </p:spTree>
    <p:extLst>
      <p:ext uri="{BB962C8B-B14F-4D97-AF65-F5344CB8AC3E}">
        <p14:creationId xmlns:p14="http://schemas.microsoft.com/office/powerpoint/2010/main" val="82632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17340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5792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3317" indent="-297430">
              <a:defRPr>
                <a:solidFill>
                  <a:schemeClr val="tx1"/>
                </a:solidFill>
                <a:latin typeface="Calibri" panose="020F0502020204030204" pitchFamily="34" charset="0"/>
              </a:defRPr>
            </a:lvl2pPr>
            <a:lvl3pPr marL="1189721" indent="-237944">
              <a:defRPr>
                <a:solidFill>
                  <a:schemeClr val="tx1"/>
                </a:solidFill>
                <a:latin typeface="Calibri" panose="020F0502020204030204" pitchFamily="34" charset="0"/>
              </a:defRPr>
            </a:lvl3pPr>
            <a:lvl4pPr marL="1665609" indent="-237944">
              <a:defRPr>
                <a:solidFill>
                  <a:schemeClr val="tx1"/>
                </a:solidFill>
                <a:latin typeface="Calibri" panose="020F0502020204030204" pitchFamily="34" charset="0"/>
              </a:defRPr>
            </a:lvl4pPr>
            <a:lvl5pPr marL="2141496" indent="-237944">
              <a:defRPr>
                <a:solidFill>
                  <a:schemeClr val="tx1"/>
                </a:solidFill>
                <a:latin typeface="Calibri" panose="020F0502020204030204" pitchFamily="34" charset="0"/>
              </a:defRPr>
            </a:lvl5pPr>
            <a:lvl6pPr marL="2617384" indent="-237944" fontAlgn="base">
              <a:spcBef>
                <a:spcPct val="0"/>
              </a:spcBef>
              <a:spcAft>
                <a:spcPct val="0"/>
              </a:spcAft>
              <a:defRPr>
                <a:solidFill>
                  <a:schemeClr val="tx1"/>
                </a:solidFill>
                <a:latin typeface="Calibri" panose="020F0502020204030204" pitchFamily="34" charset="0"/>
              </a:defRPr>
            </a:lvl6pPr>
            <a:lvl7pPr marL="3093273" indent="-237944" fontAlgn="base">
              <a:spcBef>
                <a:spcPct val="0"/>
              </a:spcBef>
              <a:spcAft>
                <a:spcPct val="0"/>
              </a:spcAft>
              <a:defRPr>
                <a:solidFill>
                  <a:schemeClr val="tx1"/>
                </a:solidFill>
                <a:latin typeface="Calibri" panose="020F0502020204030204" pitchFamily="34" charset="0"/>
              </a:defRPr>
            </a:lvl7pPr>
            <a:lvl8pPr marL="3569162" indent="-237944" fontAlgn="base">
              <a:spcBef>
                <a:spcPct val="0"/>
              </a:spcBef>
              <a:spcAft>
                <a:spcPct val="0"/>
              </a:spcAft>
              <a:defRPr>
                <a:solidFill>
                  <a:schemeClr val="tx1"/>
                </a:solidFill>
                <a:latin typeface="Calibri" panose="020F0502020204030204" pitchFamily="34" charset="0"/>
              </a:defRPr>
            </a:lvl8pPr>
            <a:lvl9pPr marL="4045049" indent="-237944"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329684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A1FCA4-2D25-6140-83D1-B86434166CDA}" type="slidenum">
              <a:rPr lang="en-US" smtClean="0"/>
              <a:t>21</a:t>
            </a:fld>
            <a:endParaRPr lang="en-US"/>
          </a:p>
        </p:txBody>
      </p:sp>
    </p:spTree>
    <p:extLst>
      <p:ext uri="{BB962C8B-B14F-4D97-AF65-F5344CB8AC3E}">
        <p14:creationId xmlns:p14="http://schemas.microsoft.com/office/powerpoint/2010/main" val="28668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125300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D1FC-1DF0-4B28-A5AC-950336DB263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318F2C98-3061-4807-AD04-0D7356C3A0A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679BC402-AE2A-4685-976C-5561FB6E1B2B}"/>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5" name="Footer Placeholder 4">
            <a:extLst>
              <a:ext uri="{FF2B5EF4-FFF2-40B4-BE49-F238E27FC236}">
                <a16:creationId xmlns:a16="http://schemas.microsoft.com/office/drawing/2014/main" id="{B1E2B6AE-F2AA-4821-9976-6BA59311E54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F09317D-5D8B-4AA6-BECA-D2327B2846D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40969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2B97-76F2-4DC8-A948-DC74C6A75F69}"/>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F750A0E-5CE4-48C4-B546-EA165F3CE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959FBF6-7480-4243-849C-954BFB816165}"/>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5" name="Footer Placeholder 4">
            <a:extLst>
              <a:ext uri="{FF2B5EF4-FFF2-40B4-BE49-F238E27FC236}">
                <a16:creationId xmlns:a16="http://schemas.microsoft.com/office/drawing/2014/main" id="{BAA8E62D-629D-4543-8DF9-4A0EAF6729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184E5723-48D7-466F-9F91-40A1DD61AE85}"/>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1829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A134C-AA2E-4288-9DA1-9719CF292869}"/>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A82DE072-2A6F-49CF-91C3-4089A8DB684C}"/>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98A4B1B-6022-4079-A6BD-1BBB0428EEA6}"/>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5" name="Footer Placeholder 4">
            <a:extLst>
              <a:ext uri="{FF2B5EF4-FFF2-40B4-BE49-F238E27FC236}">
                <a16:creationId xmlns:a16="http://schemas.microsoft.com/office/drawing/2014/main" id="{8B1EF46C-18D8-4151-811C-3B0B7CBC62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1A721BC-15B1-40B6-96CC-B572143E7D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5270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2347266375"/>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4413436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39373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6339985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517893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65424347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6751983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627544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A089-D4B0-473E-9E88-B229C92A8D0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3280F2E7-3DB3-4E02-9CE3-EE02BA7BC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A36B7F5-73C2-4097-BD7E-218376CF7567}"/>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5" name="Footer Placeholder 4">
            <a:extLst>
              <a:ext uri="{FF2B5EF4-FFF2-40B4-BE49-F238E27FC236}">
                <a16:creationId xmlns:a16="http://schemas.microsoft.com/office/drawing/2014/main" id="{257560B4-6BCE-447F-8FEC-93FF571CAA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D984B1A-E2C2-4EEE-9551-AFE96EF29E21}"/>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2010357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9658082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45176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3027685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139488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328497008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0076121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06724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560790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71995614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534548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0FF-EF75-4FD1-B68E-60B26B8152F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3DE9F113-9FDB-43B4-97A2-0820EA430A8C}"/>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F93D-5495-4408-9CD2-3DDD2F5BA494}"/>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5" name="Footer Placeholder 4">
            <a:extLst>
              <a:ext uri="{FF2B5EF4-FFF2-40B4-BE49-F238E27FC236}">
                <a16:creationId xmlns:a16="http://schemas.microsoft.com/office/drawing/2014/main" id="{7EC34173-0648-455F-BD23-91C16CDA637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7284E7B-0575-470C-A36B-19E91E19CC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65701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747007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872838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428426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98502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6158902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007031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245075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09371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42210348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4342290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E237-0FAD-4182-AA41-3D017B378BB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6007B48-BD50-4599-9225-A95A93AAA224}"/>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B3E30F75-FEF4-423F-B4CD-C5A09073290D}"/>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C838E789-FAEC-4EFC-8C1A-B4D6B0F56F20}"/>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6" name="Footer Placeholder 5">
            <a:extLst>
              <a:ext uri="{FF2B5EF4-FFF2-40B4-BE49-F238E27FC236}">
                <a16:creationId xmlns:a16="http://schemas.microsoft.com/office/drawing/2014/main" id="{4A65F370-02EB-4F01-8F95-32F2F8E17209}"/>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2EAD1B6-90D2-468D-B16B-384C11B0993B}"/>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908443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62559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8012437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7573305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679180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8001666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155792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0939828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60671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1474866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560302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835D-2AC3-4C89-9700-CE570E2610D5}"/>
              </a:ext>
            </a:extLst>
          </p:cNvPr>
          <p:cNvSpPr>
            <a:spLocks noGrp="1"/>
          </p:cNvSpPr>
          <p:nvPr>
            <p:ph type="title"/>
          </p:nvPr>
        </p:nvSpPr>
        <p:spPr>
          <a:xfrm>
            <a:off x="682625" y="365125"/>
            <a:ext cx="8543925"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A35DEE3B-2B8D-4FF3-BF67-B5F577DFF30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1F733-BF55-47CA-A0D7-E73C5047CC0E}"/>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D65E4E33-E5B9-4DCF-874B-5633877D9F1E}"/>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40D8B-C712-4E3A-B9EB-9DFDB7222833}"/>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44310E8-89D7-403F-A3B8-B248F86B8262}"/>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8" name="Footer Placeholder 7">
            <a:extLst>
              <a:ext uri="{FF2B5EF4-FFF2-40B4-BE49-F238E27FC236}">
                <a16:creationId xmlns:a16="http://schemas.microsoft.com/office/drawing/2014/main" id="{6E84A9BB-B773-4F0A-9674-0E6170EB22A8}"/>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E26A2670-2BF4-4E6E-B429-457049E99AB7}"/>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333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633396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901046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7934807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935125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6389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DBFA-744F-4F9E-80AB-DE9A80AE5638}"/>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4EA1503-38BE-4291-AC2E-B9911A686094}"/>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4" name="Footer Placeholder 3">
            <a:extLst>
              <a:ext uri="{FF2B5EF4-FFF2-40B4-BE49-F238E27FC236}">
                <a16:creationId xmlns:a16="http://schemas.microsoft.com/office/drawing/2014/main" id="{6BE18055-E9F3-46F9-8841-FCF1F369217D}"/>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C5708EF7-CBF6-4D90-B6CA-EA7EA1ECCDFE}"/>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4333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0E527-C43D-49D5-800B-351AFEA470E0}"/>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3" name="Footer Placeholder 2">
            <a:extLst>
              <a:ext uri="{FF2B5EF4-FFF2-40B4-BE49-F238E27FC236}">
                <a16:creationId xmlns:a16="http://schemas.microsoft.com/office/drawing/2014/main" id="{5D69AFC4-ADD9-4F3F-BBC7-B7C0B35ABE88}"/>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E4458E91-7A6F-44B0-9C22-830F8A07BE8F}"/>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260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1780-8849-4615-862E-9F72CA0CC2D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13B500-C31D-47CE-BF2C-1379D606A49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FFFDD43F-C94B-435E-93E7-135071A392A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1419B-ABFA-44D2-ACCB-D288A7A7F936}"/>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6" name="Footer Placeholder 5">
            <a:extLst>
              <a:ext uri="{FF2B5EF4-FFF2-40B4-BE49-F238E27FC236}">
                <a16:creationId xmlns:a16="http://schemas.microsoft.com/office/drawing/2014/main" id="{65419036-7D78-460E-94B4-8BF4F1AE50B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8F84C08-DECD-422E-9688-0F2F2DAC022A}"/>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7761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BF67-00F6-4DA5-8BA3-AAB84477300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83633C45-A1C3-4D6F-A902-46D6E883302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id="{8898B7D8-9554-4A7B-A0EF-7DF50A22BB2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4DE7B-363E-450E-9994-88501A21A3C2}"/>
              </a:ext>
            </a:extLst>
          </p:cNvPr>
          <p:cNvSpPr>
            <a:spLocks noGrp="1"/>
          </p:cNvSpPr>
          <p:nvPr>
            <p:ph type="dt" sz="half" idx="10"/>
          </p:nvPr>
        </p:nvSpPr>
        <p:spPr/>
        <p:txBody>
          <a:bodyPr/>
          <a:lstStyle/>
          <a:p>
            <a:fld id="{AF8A59C1-022B-4265-BA0A-AF99C9DB45B2}" type="datetimeFigureOut">
              <a:rPr lang="pt-BR" smtClean="0"/>
              <a:t>23/07/2021</a:t>
            </a:fld>
            <a:endParaRPr lang="pt-BR"/>
          </a:p>
        </p:txBody>
      </p:sp>
      <p:sp>
        <p:nvSpPr>
          <p:cNvPr id="6" name="Footer Placeholder 5">
            <a:extLst>
              <a:ext uri="{FF2B5EF4-FFF2-40B4-BE49-F238E27FC236}">
                <a16:creationId xmlns:a16="http://schemas.microsoft.com/office/drawing/2014/main" id="{99E33C12-DC82-4526-AAF2-641A943E546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33E6BA5-8D42-48A6-BE67-30C863571DD8}"/>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6362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0FE65-A8EB-44E5-B504-A53837E5763A}"/>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7B0FEB2-11FB-493E-A7BA-2DD5D4277DB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527AA5E-9865-4DCD-9B62-140AE5DC32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A59C1-022B-4265-BA0A-AF99C9DB45B2}" type="datetimeFigureOut">
              <a:rPr lang="pt-BR" smtClean="0"/>
              <a:t>23/07/2021</a:t>
            </a:fld>
            <a:endParaRPr lang="pt-BR"/>
          </a:p>
        </p:txBody>
      </p:sp>
      <p:sp>
        <p:nvSpPr>
          <p:cNvPr id="5" name="Footer Placeholder 4">
            <a:extLst>
              <a:ext uri="{FF2B5EF4-FFF2-40B4-BE49-F238E27FC236}">
                <a16:creationId xmlns:a16="http://schemas.microsoft.com/office/drawing/2014/main" id="{300B636D-70C8-47F6-8BFE-E73FB8D49BF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FBEFC3-2E58-4FEA-82E4-1999EAF1872F}"/>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16CC9-3F5A-41BA-9605-FC16017721CC}" type="slidenum">
              <a:rPr lang="pt-BR" smtClean="0"/>
              <a:t>‹nº›</a:t>
            </a:fld>
            <a:endParaRPr lang="pt-BR"/>
          </a:p>
        </p:txBody>
      </p:sp>
    </p:spTree>
    <p:extLst>
      <p:ext uri="{BB962C8B-B14F-4D97-AF65-F5344CB8AC3E}">
        <p14:creationId xmlns:p14="http://schemas.microsoft.com/office/powerpoint/2010/main" val="8447639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21739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9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spTree>
    <p:extLst>
      <p:ext uri="{BB962C8B-B14F-4D97-AF65-F5344CB8AC3E}">
        <p14:creationId xmlns:p14="http://schemas.microsoft.com/office/powerpoint/2010/main" val="910671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7/23/2021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1760952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199DFF-3C44-41C6-8AF0-94EBBFE725A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58000"/>
          </a:xfrm>
          <a:prstGeom prst="rect">
            <a:avLst/>
          </a:prstGeom>
          <a:noFill/>
          <a:ln>
            <a:noFill/>
          </a:ln>
        </p:spPr>
      </p:pic>
      <p:sp>
        <p:nvSpPr>
          <p:cNvPr id="15" name="Subtitle 1">
            <a:extLst>
              <a:ext uri="{FF2B5EF4-FFF2-40B4-BE49-F238E27FC236}">
                <a16:creationId xmlns:a16="http://schemas.microsoft.com/office/drawing/2014/main" id="{4789250A-B981-43AA-8C27-D9ADF6E32D6C}"/>
              </a:ext>
            </a:extLst>
          </p:cNvPr>
          <p:cNvSpPr>
            <a:spLocks noGrp="1"/>
          </p:cNvSpPr>
          <p:nvPr/>
        </p:nvSpPr>
        <p:spPr>
          <a:xfrm>
            <a:off x="-34430" y="3003371"/>
            <a:ext cx="9476105" cy="2619375"/>
          </a:xfrm>
          <a:prstGeom prst="rect">
            <a:avLst/>
          </a:prstGeom>
        </p:spPr>
        <p:txBody>
          <a:bodyPr vert="horz" lIns="91440" tIns="45720" rIns="91440" bIns="45720" rtlCol="0">
            <a:normAutofit/>
          </a:bodyPr>
          <a:lstStyle/>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Recuperação Judicial nº 5002430-84.2019.8.21.0009</a:t>
            </a: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2ª Vara Cível da Comarca de Carazinho/RS</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300" dirty="0" err="1">
                <a:solidFill>
                  <a:srgbClr val="17365D"/>
                </a:solidFill>
                <a:effectLst/>
                <a:latin typeface="Roboto" panose="02000000000000000000" pitchFamily="2" charset="0"/>
                <a:ea typeface="Roboto" panose="02000000000000000000" pitchFamily="2" charset="0"/>
                <a:cs typeface="Roboto" panose="02000000000000000000" pitchFamily="2" charset="0"/>
              </a:rPr>
              <a:t>Recuperandas</a:t>
            </a: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S.R. Orth &amp; Cia Ltda. e</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Indústria de Máquinas Agrícolas Carazinho Ltda.</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Julho de 2021</a:t>
            </a:r>
          </a:p>
        </p:txBody>
      </p:sp>
    </p:spTree>
    <p:extLst>
      <p:ext uri="{BB962C8B-B14F-4D97-AF65-F5344CB8AC3E}">
        <p14:creationId xmlns:p14="http://schemas.microsoft.com/office/powerpoint/2010/main" val="785397685"/>
      </p:ext>
    </p:extLst>
  </p:cSld>
  <p:clrMapOvr>
    <a:masterClrMapping/>
  </p:clrMapOvr>
  <p:transition spd="slow" advTm="1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2.3 </a:t>
            </a:r>
            <a:r>
              <a:rPr lang="en-US" dirty="0" err="1"/>
              <a:t>Reunião</a:t>
            </a:r>
            <a:r>
              <a:rPr lang="en-US" dirty="0"/>
              <a:t> com a </a:t>
            </a:r>
            <a:r>
              <a:rPr lang="en-US" dirty="0">
                <a:gradFill>
                  <a:gsLst>
                    <a:gs pos="0">
                      <a:schemeClr val="accent5">
                        <a:lumMod val="67000"/>
                      </a:schemeClr>
                    </a:gs>
                    <a:gs pos="48000">
                      <a:schemeClr val="accent3"/>
                    </a:gs>
                    <a:gs pos="100000">
                      <a:schemeClr val="accent6"/>
                    </a:gs>
                  </a:gsLst>
                  <a:path path="circle">
                    <a:fillToRect l="100000" t="100000"/>
                  </a:path>
                </a:gradFill>
              </a:rPr>
              <a:t>Administração</a:t>
            </a:r>
            <a:endParaRPr lang="en-US" dirty="0"/>
          </a:p>
        </p:txBody>
      </p:sp>
      <p:pic>
        <p:nvPicPr>
          <p:cNvPr id="8" name="Graphic 7" descr="Call center with solid fill">
            <a:extLst>
              <a:ext uri="{FF2B5EF4-FFF2-40B4-BE49-F238E27FC236}">
                <a16:creationId xmlns:a16="http://schemas.microsoft.com/office/drawing/2014/main" id="{5658B8F5-5DC1-44F5-891B-55DA211DAE8D}"/>
              </a:ext>
            </a:extLst>
          </p:cNvPr>
          <p:cNvPicPr>
            <a:picLocks noChangeAspect="1"/>
          </p:cNvPicPr>
          <p:nvPr/>
        </p:nvPicPr>
        <p:blipFill>
          <a:blip r:embed="rId2">
            <a:alphaModFix amt="13000"/>
            <a:extLst>
              <a:ext uri="{96DAC541-7B7A-43D3-8B79-37D633B846F1}">
                <asvg:svgBlip xmlns:asvg="http://schemas.microsoft.com/office/drawing/2016/SVG/main" r:embed="rId3"/>
              </a:ext>
            </a:extLst>
          </a:blip>
          <a:srcRect/>
          <a:stretch/>
        </p:blipFill>
        <p:spPr>
          <a:xfrm>
            <a:off x="3857364" y="2333364"/>
            <a:ext cx="2191272" cy="2191272"/>
          </a:xfrm>
          <a:prstGeom prst="rect">
            <a:avLst/>
          </a:prstGeom>
        </p:spPr>
      </p:pic>
      <p:sp>
        <p:nvSpPr>
          <p:cNvPr id="5" name="Rectangle 4">
            <a:extLst>
              <a:ext uri="{FF2B5EF4-FFF2-40B4-BE49-F238E27FC236}">
                <a16:creationId xmlns:a16="http://schemas.microsoft.com/office/drawing/2014/main" id="{7633D3B0-9F50-473C-B4D6-A48DC0FD3FF7}"/>
              </a:ext>
            </a:extLst>
          </p:cNvPr>
          <p:cNvSpPr/>
          <p:nvPr/>
        </p:nvSpPr>
        <p:spPr>
          <a:xfrm>
            <a:off x="404950" y="839676"/>
            <a:ext cx="8831464" cy="5932393"/>
          </a:xfrm>
          <a:prstGeom prst="rect">
            <a:avLst/>
          </a:prstGeom>
        </p:spPr>
        <p:txBody>
          <a:bodyPr wrap="square" numCol="2" spcCol="180000">
            <a:spAutoFit/>
          </a:bodyPr>
          <a:lstStyle/>
          <a:p>
            <a:pPr indent="457200"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No dia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12 de julho de 2021</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 Administração Judicial realizou reunião virtual com os representantes das Devedoras por meio de plataforma eletrônica, de modo a inteirar-se do andamento das atividades empresariais durante o perído entre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abril e maio de 2021</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 reunião foi realizada com os representantes das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Sr. Douglas Toso e com seu advogado, Dr. Roger Pacheco.</a:t>
            </a:r>
          </a:p>
          <a:p>
            <a:pPr indent="457200"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572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Inicialmente, questionou esta Auxiliar do Juízo sobre o </a:t>
            </a:r>
            <a:r>
              <a:rPr lang="pt-BR" sz="1100" b="1" dirty="0">
                <a:solidFill>
                  <a:schemeClr val="accent5"/>
                </a:solidFill>
                <a:latin typeface="Source Sans Pro Light" panose="020B0403030403020204" pitchFamily="34" charset="0"/>
                <a:ea typeface="Source Sans Pro Light" panose="020B0403030403020204" pitchFamily="34" charset="0"/>
              </a:rPr>
              <a:t>faturamento</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da Empresa neste segundo trimestre. Relatou-se que em Abril a receita girou em torno de R$ 750.000,000 e nos meses seguintes superou a marca de R$ 1.200.000,00, patamar este que espera ser mantido em Julho. </a:t>
            </a:r>
          </a:p>
          <a:p>
            <a:pPr indent="4572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indent="4572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Em relação à </a:t>
            </a:r>
            <a:r>
              <a:rPr lang="pt-BR" sz="1100" b="1" dirty="0">
                <a:solidFill>
                  <a:schemeClr val="accent5"/>
                </a:solidFill>
                <a:latin typeface="Source Sans Pro Light" panose="020B0403030403020204" pitchFamily="34" charset="0"/>
                <a:ea typeface="Source Sans Pro Light" panose="020B0403030403020204" pitchFamily="34" charset="0"/>
              </a:rPr>
              <a:t>matéria-prima</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informou o Sr. Douglas Toso que há escassez no mercado. Ainda que a Recuperanda venha realizando a antecipação de recebíveis e recebendo adiantamento de clientes, os fornecedores não têm sido capazes de suprir a demanda atual, fato que vem impedindo a Devedora de fechar um número maior de negócios. Ante a esta indisponibilidade, somado à volatilidade dos preços atualmente, informou o representante que os contratos de venda são celebrados apenas para entrega em prazos mais curtos, de maneira a proteger a margem de lucro.</a:t>
            </a:r>
          </a:p>
          <a:p>
            <a:pPr indent="4572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marL="0" lvl="1" indent="4572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Foi debatido o fato de a SR Orth ter fechado alguns meses do ano com </a:t>
            </a:r>
            <a:r>
              <a:rPr lang="pt-BR" sz="1100" b="1" dirty="0">
                <a:solidFill>
                  <a:schemeClr val="accent5"/>
                </a:solidFill>
                <a:latin typeface="Source Sans Pro Light" panose="020B0403030403020204" pitchFamily="34" charset="0"/>
                <a:ea typeface="Source Sans Pro Light" panose="020B0403030403020204" pitchFamily="34" charset="0"/>
              </a:rPr>
              <a:t>saldo negativo</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Ademais, ponderou-se as </a:t>
            </a:r>
            <a:r>
              <a:rPr lang="pt-BR" sz="1100" b="1" dirty="0">
                <a:solidFill>
                  <a:schemeClr val="accent5"/>
                </a:solidFill>
                <a:latin typeface="Source Sans Pro Light" panose="020B0403030403020204" pitchFamily="34" charset="0"/>
                <a:ea typeface="Source Sans Pro Light" panose="020B0403030403020204" pitchFamily="34" charset="0"/>
              </a:rPr>
              <a:t>incongruências contábeis</a:t>
            </a:r>
            <a:r>
              <a:rPr lang="pt-BR" sz="1100" dirty="0">
                <a:solidFill>
                  <a:schemeClr val="accent5"/>
                </a:solidFill>
                <a:latin typeface="Source Sans Pro Light" panose="020B0403030403020204" pitchFamily="34" charset="0"/>
                <a:ea typeface="Source Sans Pro Light" panose="020B0403030403020204" pitchFamily="34" charset="0"/>
              </a:rPr>
              <a:t> </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anteriores, especialmente no tocante ao estoque e ao aproveitamento de crédito tributário. Nesse diapasão, foi exposto que a Empresa alterou o escritório responsável pela contabilidade recentemente, e que a conferência dos dados da atividade empresarial será feita na medida em que ocorrer esta transição. </a:t>
            </a:r>
          </a:p>
          <a:p>
            <a:pPr marL="0" lvl="1" indent="4572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marL="0" lvl="1" indent="4572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Em relação aos</a:t>
            </a:r>
            <a:r>
              <a:rPr lang="pt-BR" sz="1100" b="1" dirty="0">
                <a:solidFill>
                  <a:schemeClr val="tx1">
                    <a:lumMod val="50000"/>
                  </a:schemeClr>
                </a:solidFill>
                <a:latin typeface="Source Sans Pro Light" panose="020B0403030403020204" pitchFamily="34" charset="0"/>
                <a:ea typeface="Source Sans Pro Light" panose="020B0403030403020204" pitchFamily="34" charset="0"/>
              </a:rPr>
              <a:t> </a:t>
            </a:r>
            <a:r>
              <a:rPr lang="pt-BR" sz="1100" b="1" dirty="0">
                <a:solidFill>
                  <a:schemeClr val="accent5"/>
                </a:solidFill>
                <a:latin typeface="Source Sans Pro Light" panose="020B0403030403020204" pitchFamily="34" charset="0"/>
                <a:ea typeface="Source Sans Pro Light" panose="020B0403030403020204" pitchFamily="34" charset="0"/>
              </a:rPr>
              <a:t>tributos</a:t>
            </a:r>
            <a:r>
              <a:rPr lang="pt-BR" sz="1100" dirty="0">
                <a:solidFill>
                  <a:schemeClr val="accent5"/>
                </a:solidFill>
                <a:latin typeface="Source Sans Pro Light" panose="020B0403030403020204" pitchFamily="34" charset="0"/>
                <a:ea typeface="Source Sans Pro Light" panose="020B0403030403020204" pitchFamily="34" charset="0"/>
              </a:rPr>
              <a:t>,</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as tratativas com a Receita Federal estão em ritmo lento. Pontuou o procurador, Sr. Roger Pacheco, que muito embora a Empresa tenha atrasado alguns parcelamentos nos meses anteriores, irá quitar suas obrigações correntes com o fisco ainda no mês de Julho. Continuando nesse tópico, estão sendo levantados os valores para posterior compensação tributária de PIS e COFINS, assim como de IPI. Outrossim, explicou que as obrigações frente ao Estado, como o ICMS, foram parceladas na modalidade específica prevista para empresas em Recuperação Judicial.</a:t>
            </a:r>
          </a:p>
        </p:txBody>
      </p:sp>
    </p:spTree>
    <p:extLst>
      <p:ext uri="{BB962C8B-B14F-4D97-AF65-F5344CB8AC3E}">
        <p14:creationId xmlns:p14="http://schemas.microsoft.com/office/powerpoint/2010/main" val="17141500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2.3 </a:t>
            </a:r>
            <a:r>
              <a:rPr lang="en-US" dirty="0" err="1"/>
              <a:t>Reunião</a:t>
            </a:r>
            <a:r>
              <a:rPr lang="en-US" dirty="0"/>
              <a:t> com a </a:t>
            </a:r>
            <a:r>
              <a:rPr lang="en-US" dirty="0">
                <a:gradFill>
                  <a:gsLst>
                    <a:gs pos="0">
                      <a:schemeClr val="accent5">
                        <a:lumMod val="67000"/>
                      </a:schemeClr>
                    </a:gs>
                    <a:gs pos="48000">
                      <a:schemeClr val="accent3"/>
                    </a:gs>
                    <a:gs pos="100000">
                      <a:schemeClr val="accent6"/>
                    </a:gs>
                  </a:gsLst>
                  <a:path path="circle">
                    <a:fillToRect l="100000" t="100000"/>
                  </a:path>
                </a:gradFill>
              </a:rPr>
              <a:t>Administração</a:t>
            </a:r>
            <a:endParaRPr lang="en-US" dirty="0"/>
          </a:p>
        </p:txBody>
      </p:sp>
      <p:pic>
        <p:nvPicPr>
          <p:cNvPr id="8" name="Graphic 7" descr="Call center with solid fill">
            <a:extLst>
              <a:ext uri="{FF2B5EF4-FFF2-40B4-BE49-F238E27FC236}">
                <a16:creationId xmlns:a16="http://schemas.microsoft.com/office/drawing/2014/main" id="{5658B8F5-5DC1-44F5-891B-55DA211DAE8D}"/>
              </a:ext>
            </a:extLst>
          </p:cNvPr>
          <p:cNvPicPr>
            <a:picLocks noChangeAspect="1"/>
          </p:cNvPicPr>
          <p:nvPr/>
        </p:nvPicPr>
        <p:blipFill>
          <a:blip r:embed="rId2">
            <a:alphaModFix amt="13000"/>
            <a:extLst>
              <a:ext uri="{96DAC541-7B7A-43D3-8B79-37D633B846F1}">
                <asvg:svgBlip xmlns:asvg="http://schemas.microsoft.com/office/drawing/2016/SVG/main" r:embed="rId3"/>
              </a:ext>
            </a:extLst>
          </a:blip>
          <a:srcRect/>
          <a:stretch/>
        </p:blipFill>
        <p:spPr>
          <a:xfrm>
            <a:off x="3857364" y="2333364"/>
            <a:ext cx="2191272" cy="2191272"/>
          </a:xfrm>
          <a:prstGeom prst="rect">
            <a:avLst/>
          </a:prstGeom>
        </p:spPr>
      </p:pic>
      <p:sp>
        <p:nvSpPr>
          <p:cNvPr id="6" name="CaixaDeTexto 3">
            <a:extLst>
              <a:ext uri="{FF2B5EF4-FFF2-40B4-BE49-F238E27FC236}">
                <a16:creationId xmlns:a16="http://schemas.microsoft.com/office/drawing/2014/main" id="{A7362944-2552-456C-B02E-AD695290BBC1}"/>
              </a:ext>
            </a:extLst>
          </p:cNvPr>
          <p:cNvSpPr txBox="1"/>
          <p:nvPr/>
        </p:nvSpPr>
        <p:spPr>
          <a:xfrm>
            <a:off x="326571" y="914010"/>
            <a:ext cx="8909841" cy="5651804"/>
          </a:xfrm>
          <a:prstGeom prst="rect">
            <a:avLst/>
          </a:prstGeom>
          <a:noFill/>
        </p:spPr>
        <p:txBody>
          <a:bodyPr wrap="square" numCol="2" spcCol="180000" rtlCol="0">
            <a:spAutoFit/>
          </a:bodyPr>
          <a:lstStyle/>
          <a:p>
            <a:pPr indent="4445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No que se refere a </a:t>
            </a:r>
            <a:r>
              <a:rPr lang="pt-BR" sz="1100" b="1" dirty="0">
                <a:solidFill>
                  <a:schemeClr val="accent5"/>
                </a:solidFill>
                <a:latin typeface="Source Sans Pro Light" panose="020B0403030403020204" pitchFamily="34" charset="0"/>
                <a:ea typeface="Source Sans Pro Light" panose="020B0403030403020204" pitchFamily="34" charset="0"/>
              </a:rPr>
              <a:t>empréstimos</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a Empresa adotou um perfil mais conservador. Constata-se não apenas uma maior dificuldade de acesso a crédito devido ao processo </a:t>
            </a:r>
            <a:r>
              <a:rPr lang="pt-BR" sz="1100" dirty="0" err="1">
                <a:solidFill>
                  <a:schemeClr val="tx1">
                    <a:lumMod val="50000"/>
                  </a:schemeClr>
                </a:solidFill>
                <a:latin typeface="Source Sans Pro Light" panose="020B0403030403020204" pitchFamily="34" charset="0"/>
                <a:ea typeface="Source Sans Pro Light" panose="020B0403030403020204" pitchFamily="34" charset="0"/>
              </a:rPr>
              <a:t>recuperacional</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como também os preços voláteis têm inspirado maior cautela no momento de assumir novas obrigações. Conforme relatado, ainda que não tenha fechado negócios com instituições financeiras, a Devedora tem adiantado o recebimento de pagamento de clientes e descontado duplicatas. </a:t>
            </a:r>
          </a:p>
          <a:p>
            <a:pPr indent="4445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indent="4445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Em relação as </a:t>
            </a:r>
            <a:r>
              <a:rPr lang="pt-BR" sz="1100" b="1" dirty="0">
                <a:solidFill>
                  <a:schemeClr val="accent5"/>
                </a:solidFill>
                <a:latin typeface="Source Sans Pro Light" panose="020B0403030403020204" pitchFamily="34" charset="0"/>
                <a:ea typeface="Source Sans Pro Light" panose="020B0403030403020204" pitchFamily="34" charset="0"/>
              </a:rPr>
              <a:t>expectativa é que o cenário</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melhore no ano que vem, momento em que se espera transformar esses adiantamentos em receita. Entretanto, afirmou o Sr. Douglas que essas antecipações são proporcionais ao faturamento, dado que em torno de 80% das compras de matéria prima são à vista. </a:t>
            </a:r>
          </a:p>
          <a:p>
            <a:pPr marL="0" lvl="1" indent="4445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a:t>
            </a:r>
          </a:p>
          <a:p>
            <a:pPr indent="4445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O quadro de funcionários cresceu, recentemente foram admitidos mais dois empregados, atingindo a marca de uma equipe de 23 pessoas, ou seja, houve um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acréscimo de 2 empregados em relação ao trimestre passado</a:t>
            </a:r>
            <a:r>
              <a:rPr lang="pt-BR" sz="1100" dirty="0">
                <a:solidFill>
                  <a:schemeClr val="tx1">
                    <a:lumMod val="50000"/>
                  </a:schemeClr>
                </a:solidFill>
                <a:latin typeface="Source Sans Pro Light" panose="020B0403030403020204" pitchFamily="34" charset="0"/>
                <a:ea typeface="Source Sans Pro Light" panose="020B0403030403020204" pitchFamily="34" charset="0"/>
              </a:rPr>
              <a:t> . Sobre a pandemia, foi trazido que não houve surtos e que todos os protocolos sanitários estão sendo cumpridos. Ademais, a situação em Carazinho está estável e os funcionários são submetidos a testes quando apresentam sintomas gripais.  </a:t>
            </a:r>
          </a:p>
          <a:p>
            <a:pPr marL="0" lvl="1" indent="4445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indent="444500" algn="just">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rPr>
              <a:t>Por fim, disse o representante que os honorários da Administradora Judicial estão em dia. Também relata que a</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folha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salarial</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despesas correntes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(água, luz) estão sendo pagas em dia.</a:t>
            </a:r>
          </a:p>
          <a:p>
            <a:pPr indent="4445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indent="444500" algn="just">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indent="444500"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p:txBody>
      </p:sp>
      <p:pic>
        <p:nvPicPr>
          <p:cNvPr id="5" name="Graphic 6" descr="Group of people with solid fill">
            <a:extLst>
              <a:ext uri="{FF2B5EF4-FFF2-40B4-BE49-F238E27FC236}">
                <a16:creationId xmlns:a16="http://schemas.microsoft.com/office/drawing/2014/main" id="{E2652AF2-EE5E-49BA-8DDA-A83AFFB0217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390606" y="2731911"/>
            <a:ext cx="3574308" cy="2460978"/>
          </a:xfrm>
          <a:prstGeom prst="rect">
            <a:avLst/>
          </a:prstGeom>
        </p:spPr>
      </p:pic>
    </p:spTree>
    <p:extLst>
      <p:ext uri="{BB962C8B-B14F-4D97-AF65-F5344CB8AC3E}">
        <p14:creationId xmlns:p14="http://schemas.microsoft.com/office/powerpoint/2010/main" val="30803512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3. CRÉDITOS</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96836" y="2883129"/>
            <a:ext cx="435433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0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3.1. Créditos por Classe</a:t>
            </a:r>
          </a:p>
          <a:p>
            <a:pPr>
              <a:lnSpc>
                <a:spcPct val="150000"/>
              </a:lnSpc>
            </a:pPr>
            <a:r>
              <a:rPr lang="pt-BR" sz="20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3.2. Perfil dos Credores</a:t>
            </a:r>
          </a:p>
          <a:p>
            <a:pPr>
              <a:lnSpc>
                <a:spcPct val="150000"/>
              </a:lnSpc>
            </a:pPr>
            <a:endParaRPr lang="pt-BR" sz="20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7214128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3.1 </a:t>
            </a:r>
            <a:r>
              <a:rPr lang="en-US" dirty="0" err="1"/>
              <a:t>Créditos</a:t>
            </a:r>
            <a:r>
              <a:rPr lang="en-US" dirty="0"/>
              <a:t> </a:t>
            </a:r>
            <a:r>
              <a:rPr lang="pt-BR" dirty="0">
                <a:gradFill>
                  <a:gsLst>
                    <a:gs pos="0">
                      <a:schemeClr val="accent5">
                        <a:lumMod val="67000"/>
                      </a:schemeClr>
                    </a:gs>
                    <a:gs pos="48000">
                      <a:schemeClr val="accent3"/>
                    </a:gs>
                    <a:gs pos="100000">
                      <a:schemeClr val="accent6"/>
                    </a:gs>
                  </a:gsLst>
                  <a:path path="circle">
                    <a:fillToRect l="100000" t="100000"/>
                  </a:path>
                </a:gradFill>
              </a:rPr>
              <a:t>por Classe</a:t>
            </a:r>
            <a:endParaRPr lang="en-US" dirty="0"/>
          </a:p>
        </p:txBody>
      </p:sp>
      <p:sp>
        <p:nvSpPr>
          <p:cNvPr id="138" name="Rectangle 137">
            <a:extLst>
              <a:ext uri="{FF2B5EF4-FFF2-40B4-BE49-F238E27FC236}">
                <a16:creationId xmlns:a16="http://schemas.microsoft.com/office/drawing/2014/main" id="{EE42AE11-4358-4CEA-8D6E-C776C92A2779}"/>
              </a:ext>
            </a:extLst>
          </p:cNvPr>
          <p:cNvSpPr/>
          <p:nvPr/>
        </p:nvSpPr>
        <p:spPr>
          <a:xfrm>
            <a:off x="5588776" y="2126592"/>
            <a:ext cx="3750014" cy="1335237"/>
          </a:xfrm>
          <a:prstGeom prst="rect">
            <a:avLst/>
          </a:prstGeom>
        </p:spPr>
        <p:txBody>
          <a:bodyPr wrap="square" numCol="1" spcCol="180000">
            <a:spAutoFit/>
          </a:bodyPr>
          <a:lstStyle/>
          <a:p>
            <a:pPr indent="237668"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total sujeito à Recuperação Judicial atinge a monta de </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R$ 2.773.443,13</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quantidade de credores sujeitos ao procedimento recuperatório está resumida nos quadros abaixo:</a:t>
            </a:r>
            <a:endPar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6" name="Gráfico 1">
            <a:extLst>
              <a:ext uri="{FF2B5EF4-FFF2-40B4-BE49-F238E27FC236}">
                <a16:creationId xmlns:a16="http://schemas.microsoft.com/office/drawing/2014/main" id="{351C22A3-3316-4D9E-9F2E-D12D25F0FBC2}"/>
              </a:ext>
            </a:extLst>
          </p:cNvPr>
          <p:cNvGraphicFramePr>
            <a:graphicFrameLocks/>
          </p:cNvGraphicFramePr>
          <p:nvPr>
            <p:extLst>
              <p:ext uri="{D42A27DB-BD31-4B8C-83A1-F6EECF244321}">
                <p14:modId xmlns:p14="http://schemas.microsoft.com/office/powerpoint/2010/main" val="364108190"/>
              </p:ext>
            </p:extLst>
          </p:nvPr>
        </p:nvGraphicFramePr>
        <p:xfrm>
          <a:off x="710079" y="1530827"/>
          <a:ext cx="4794794" cy="4860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95C94BE9-FEC5-4068-963E-8673607E0388}"/>
              </a:ext>
            </a:extLst>
          </p:cNvPr>
          <p:cNvGraphicFramePr>
            <a:graphicFrameLocks noGrp="1"/>
          </p:cNvGraphicFramePr>
          <p:nvPr>
            <p:extLst>
              <p:ext uri="{D42A27DB-BD31-4B8C-83A1-F6EECF244321}">
                <p14:modId xmlns:p14="http://schemas.microsoft.com/office/powerpoint/2010/main" val="1635943"/>
              </p:ext>
            </p:extLst>
          </p:nvPr>
        </p:nvGraphicFramePr>
        <p:xfrm>
          <a:off x="6532416" y="3834914"/>
          <a:ext cx="1862734" cy="952500"/>
        </p:xfrm>
        <a:graphic>
          <a:graphicData uri="http://schemas.openxmlformats.org/drawingml/2006/table">
            <a:tbl>
              <a:tblPr/>
              <a:tblGrid>
                <a:gridCol w="913500">
                  <a:extLst>
                    <a:ext uri="{9D8B030D-6E8A-4147-A177-3AD203B41FA5}">
                      <a16:colId xmlns:a16="http://schemas.microsoft.com/office/drawing/2014/main" val="1466931425"/>
                    </a:ext>
                  </a:extLst>
                </a:gridCol>
                <a:gridCol w="949234">
                  <a:extLst>
                    <a:ext uri="{9D8B030D-6E8A-4147-A177-3AD203B41FA5}">
                      <a16:colId xmlns:a16="http://schemas.microsoft.com/office/drawing/2014/main" val="3640674412"/>
                    </a:ext>
                  </a:extLst>
                </a:gridCol>
              </a:tblGrid>
              <a:tr h="190500">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Classe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Nº Credores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356852"/>
                  </a:ext>
                </a:extLst>
              </a:tr>
              <a:tr h="190500">
                <a:tc>
                  <a:txBody>
                    <a:bodyPr/>
                    <a:lstStyle/>
                    <a:p>
                      <a:pPr algn="l" fontAlgn="b"/>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Classe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196998"/>
                  </a:ext>
                </a:extLst>
              </a:tr>
              <a:tr h="190500">
                <a:tc>
                  <a:txBody>
                    <a:bodyPr/>
                    <a:lstStyle/>
                    <a:p>
                      <a:pPr algn="l" fontAlgn="b"/>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Classe 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ea typeface="Source Sans Pro Light" panose="020B0403030403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416669"/>
                  </a:ext>
                </a:extLst>
              </a:tr>
              <a:tr h="190500">
                <a:tc>
                  <a:txBody>
                    <a:bodyPr/>
                    <a:lstStyle/>
                    <a:p>
                      <a:pPr algn="l" fontAlgn="b"/>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Classe 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ea typeface="Source Sans Pro Light" panose="020B0403030403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991543"/>
                  </a:ext>
                </a:extLst>
              </a:tr>
              <a:tr h="190500">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551464"/>
                  </a:ext>
                </a:extLst>
              </a:tr>
            </a:tbl>
          </a:graphicData>
        </a:graphic>
      </p:graphicFrame>
    </p:spTree>
    <p:extLst>
      <p:ext uri="{BB962C8B-B14F-4D97-AF65-F5344CB8AC3E}">
        <p14:creationId xmlns:p14="http://schemas.microsoft.com/office/powerpoint/2010/main" val="16754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3.2 </a:t>
            </a:r>
            <a:r>
              <a:rPr lang="pt-BR" dirty="0"/>
              <a:t>Perfil dos Credores – </a:t>
            </a:r>
            <a:r>
              <a:rPr lang="pt-BR" dirty="0">
                <a:gradFill>
                  <a:gsLst>
                    <a:gs pos="0">
                      <a:schemeClr val="accent5">
                        <a:lumMod val="67000"/>
                      </a:schemeClr>
                    </a:gs>
                    <a:gs pos="48000">
                      <a:schemeClr val="accent3"/>
                    </a:gs>
                    <a:gs pos="100000">
                      <a:schemeClr val="accent6"/>
                    </a:gs>
                  </a:gsLst>
                  <a:path path="circle">
                    <a:fillToRect l="100000" t="100000"/>
                  </a:path>
                </a:gradFill>
              </a:rPr>
              <a:t>Consolidado</a:t>
            </a:r>
            <a:endParaRPr lang="en-US"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138" name="Rectangle 137">
            <a:extLst>
              <a:ext uri="{FF2B5EF4-FFF2-40B4-BE49-F238E27FC236}">
                <a16:creationId xmlns:a16="http://schemas.microsoft.com/office/drawing/2014/main" id="{EE42AE11-4358-4CEA-8D6E-C776C92A2779}"/>
              </a:ext>
            </a:extLst>
          </p:cNvPr>
          <p:cNvSpPr/>
          <p:nvPr/>
        </p:nvSpPr>
        <p:spPr>
          <a:xfrm>
            <a:off x="546448" y="5670130"/>
            <a:ext cx="8801737" cy="573490"/>
          </a:xfrm>
          <a:prstGeom prst="rect">
            <a:avLst/>
          </a:prstGeom>
        </p:spPr>
        <p:txBody>
          <a:bodyPr wrap="square" numCol="1" spcCol="180000">
            <a:spAutoFit/>
          </a:bodyPr>
          <a:lstStyle/>
          <a:p>
            <a:pPr indent="237668"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Acima estão representados 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cinco principais créditos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que compõem a lista de credores. Todos os créditos supracitados compõem 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Classe III – Quirografários</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 somados, representam aproximadamente 38,13% do saldo total da lista de credores.</a:t>
            </a:r>
          </a:p>
        </p:txBody>
      </p:sp>
      <p:graphicFrame>
        <p:nvGraphicFramePr>
          <p:cNvPr id="6" name="Chart 5">
            <a:extLst>
              <a:ext uri="{FF2B5EF4-FFF2-40B4-BE49-F238E27FC236}">
                <a16:creationId xmlns:a16="http://schemas.microsoft.com/office/drawing/2014/main" id="{59000569-EAE0-4248-966D-4342B4CEBFBD}"/>
              </a:ext>
            </a:extLst>
          </p:cNvPr>
          <p:cNvGraphicFramePr>
            <a:graphicFrameLocks/>
          </p:cNvGraphicFramePr>
          <p:nvPr>
            <p:extLst>
              <p:ext uri="{D42A27DB-BD31-4B8C-83A1-F6EECF244321}">
                <p14:modId xmlns:p14="http://schemas.microsoft.com/office/powerpoint/2010/main" val="3405718359"/>
              </p:ext>
            </p:extLst>
          </p:nvPr>
        </p:nvGraphicFramePr>
        <p:xfrm>
          <a:off x="511650" y="1392683"/>
          <a:ext cx="8882699" cy="4072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9802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1306303"/>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4. ANÁLISE FINANCEIRA</a:t>
            </a:r>
          </a:p>
          <a:p>
            <a:pPr marL="0" indent="0">
              <a:buNone/>
            </a:pPr>
            <a:r>
              <a:rPr lang="pt-BR" sz="2800" b="1" kern="0" dirty="0">
                <a:solidFill>
                  <a:schemeClr val="bg1"/>
                </a:solidFill>
                <a:latin typeface="Source Sans Pro" panose="020B0503030403020204" pitchFamily="34" charset="0"/>
              </a:rPr>
              <a:t>CONSOLIDADA</a:t>
            </a: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17525" y="2835799"/>
            <a:ext cx="4953000" cy="1884248"/>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4.1. Ativo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4.2. Passivo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4.3. Demonstração dos Resultados</a:t>
            </a: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5743507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endParaRPr lang="en-US"/>
          </a:p>
        </p:txBody>
      </p:sp>
      <p:sp>
        <p:nvSpPr>
          <p:cNvPr id="9" name="Rectangle 8">
            <a:extLst>
              <a:ext uri="{FF2B5EF4-FFF2-40B4-BE49-F238E27FC236}">
                <a16:creationId xmlns:a16="http://schemas.microsoft.com/office/drawing/2014/main" id="{D8C894B3-2561-4801-A3B8-79D53FCBFE68}"/>
              </a:ext>
            </a:extLst>
          </p:cNvPr>
          <p:cNvSpPr/>
          <p:nvPr/>
        </p:nvSpPr>
        <p:spPr>
          <a:xfrm>
            <a:off x="729535" y="1419825"/>
            <a:ext cx="7952018"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 evolução do saldo das contas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Ativo</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F6EB8B2E-CCE7-4EE0-B3FF-DB0219BC350B}"/>
              </a:ext>
            </a:extLst>
          </p:cNvPr>
          <p:cNvSpPr/>
          <p:nvPr/>
        </p:nvSpPr>
        <p:spPr>
          <a:xfrm>
            <a:off x="731012" y="6037707"/>
            <a:ext cx="7952018" cy="460767"/>
          </a:xfrm>
          <a:prstGeom prst="rect">
            <a:avLst/>
          </a:prstGeom>
        </p:spPr>
        <p:txBody>
          <a:bodyPr wrap="square" numCol="1" spcCol="180000" anchor="t">
            <a:spAutoFit/>
          </a:bodyPr>
          <a:lstStyle/>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ativo.</a:t>
            </a:r>
          </a:p>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entre dezembro/20 e maio/21 de cada rubrica.</a:t>
            </a:r>
          </a:p>
        </p:txBody>
      </p:sp>
      <p:graphicFrame>
        <p:nvGraphicFramePr>
          <p:cNvPr id="4" name="Tabela 3"/>
          <p:cNvGraphicFramePr>
            <a:graphicFrameLocks noGrp="1"/>
          </p:cNvGraphicFramePr>
          <p:nvPr>
            <p:extLst>
              <p:ext uri="{D42A27DB-BD31-4B8C-83A1-F6EECF244321}">
                <p14:modId xmlns:p14="http://schemas.microsoft.com/office/powerpoint/2010/main" val="1207005715"/>
              </p:ext>
            </p:extLst>
          </p:nvPr>
        </p:nvGraphicFramePr>
        <p:xfrm>
          <a:off x="1365250" y="2419370"/>
          <a:ext cx="7175500" cy="2705100"/>
        </p:xfrm>
        <a:graphic>
          <a:graphicData uri="http://schemas.openxmlformats.org/drawingml/2006/table">
            <a:tbl>
              <a:tblPr/>
              <a:tblGrid>
                <a:gridCol w="1521307">
                  <a:extLst>
                    <a:ext uri="{9D8B030D-6E8A-4147-A177-3AD203B41FA5}">
                      <a16:colId xmlns:a16="http://schemas.microsoft.com/office/drawing/2014/main" val="3300259524"/>
                    </a:ext>
                  </a:extLst>
                </a:gridCol>
                <a:gridCol w="862074">
                  <a:extLst>
                    <a:ext uri="{9D8B030D-6E8A-4147-A177-3AD203B41FA5}">
                      <a16:colId xmlns:a16="http://schemas.microsoft.com/office/drawing/2014/main" val="4049745493"/>
                    </a:ext>
                  </a:extLst>
                </a:gridCol>
                <a:gridCol w="560982">
                  <a:extLst>
                    <a:ext uri="{9D8B030D-6E8A-4147-A177-3AD203B41FA5}">
                      <a16:colId xmlns:a16="http://schemas.microsoft.com/office/drawing/2014/main" val="3379364943"/>
                    </a:ext>
                  </a:extLst>
                </a:gridCol>
                <a:gridCol w="469070">
                  <a:extLst>
                    <a:ext uri="{9D8B030D-6E8A-4147-A177-3AD203B41FA5}">
                      <a16:colId xmlns:a16="http://schemas.microsoft.com/office/drawing/2014/main" val="1477865750"/>
                    </a:ext>
                  </a:extLst>
                </a:gridCol>
                <a:gridCol w="836719">
                  <a:extLst>
                    <a:ext uri="{9D8B030D-6E8A-4147-A177-3AD203B41FA5}">
                      <a16:colId xmlns:a16="http://schemas.microsoft.com/office/drawing/2014/main" val="1863359789"/>
                    </a:ext>
                  </a:extLst>
                </a:gridCol>
                <a:gridCol w="713113">
                  <a:extLst>
                    <a:ext uri="{9D8B030D-6E8A-4147-A177-3AD203B41FA5}">
                      <a16:colId xmlns:a16="http://schemas.microsoft.com/office/drawing/2014/main" val="3549189113"/>
                    </a:ext>
                  </a:extLst>
                </a:gridCol>
                <a:gridCol w="751146">
                  <a:extLst>
                    <a:ext uri="{9D8B030D-6E8A-4147-A177-3AD203B41FA5}">
                      <a16:colId xmlns:a16="http://schemas.microsoft.com/office/drawing/2014/main" val="40657593"/>
                    </a:ext>
                  </a:extLst>
                </a:gridCol>
                <a:gridCol w="747976">
                  <a:extLst>
                    <a:ext uri="{9D8B030D-6E8A-4147-A177-3AD203B41FA5}">
                      <a16:colId xmlns:a16="http://schemas.microsoft.com/office/drawing/2014/main" val="3802854758"/>
                    </a:ext>
                  </a:extLst>
                </a:gridCol>
                <a:gridCol w="713113">
                  <a:extLst>
                    <a:ext uri="{9D8B030D-6E8A-4147-A177-3AD203B41FA5}">
                      <a16:colId xmlns:a16="http://schemas.microsoft.com/office/drawing/2014/main" val="455522433"/>
                    </a:ext>
                  </a:extLst>
                </a:gridCol>
              </a:tblGrid>
              <a:tr h="200025">
                <a:tc>
                  <a:txBody>
                    <a:bodyPr/>
                    <a:lstStyle/>
                    <a:p>
                      <a:pPr algn="l" fontAlgn="b"/>
                      <a:endParaRPr lang="pt-BR" sz="1000" b="0" i="0" u="none" strike="noStrike" dirty="0">
                        <a:solidFill>
                          <a:srgbClr val="000000"/>
                        </a:solidFill>
                        <a:effectLst/>
                        <a:latin typeface="Source Sans Pro Light" panose="020B0403030403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31/05/2021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000" b="1" i="1" u="none" strike="noStrike" dirty="0">
                          <a:solidFill>
                            <a:srgbClr val="000000"/>
                          </a:solidFill>
                          <a:effectLst/>
                          <a:latin typeface="Source Sans Pro Light" panose="020B0403030403020204" pitchFamily="34" charset="0"/>
                        </a:rPr>
                        <a:t>AH%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000" b="1" i="0" u="none" strike="noStrike" dirty="0">
                          <a:solidFill>
                            <a:srgbClr val="000000"/>
                          </a:solidFill>
                          <a:effectLst/>
                          <a:latin typeface="Source Sans Pro Light" panose="020B0403030403020204" pitchFamily="34" charset="0"/>
                        </a:rPr>
                        <a:t>30/04/2021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31/03/2021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28/02/2021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a:solidFill>
                            <a:srgbClr val="000000"/>
                          </a:solidFill>
                          <a:effectLst/>
                          <a:latin typeface="Source Sans Pro Light" panose="020B0403030403020204" pitchFamily="34" charset="0"/>
                        </a:rPr>
                        <a:t>31/01/2021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31/12/2020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162714"/>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Ativo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4.357.536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dirty="0">
                          <a:solidFill>
                            <a:srgbClr val="000000"/>
                          </a:solidFill>
                          <a:effectLst/>
                          <a:latin typeface="Source Sans Pro Light" panose="020B0403030403020204" pitchFamily="34" charset="0"/>
                        </a:rPr>
                        <a:t>94%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34%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dirty="0">
                          <a:solidFill>
                            <a:srgbClr val="000000"/>
                          </a:solidFill>
                          <a:effectLst/>
                          <a:latin typeface="Source Sans Pro Light" panose="020B0403030403020204" pitchFamily="34" charset="0"/>
                        </a:rPr>
                        <a:t>3.956.564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3.688.729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3.507.606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3.215.702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3.254.014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794131"/>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Caixas e equivalentes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88.651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6.958%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103.575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73.506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-12.836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-38.044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1.256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297518"/>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Clientes</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2.976.546</a:t>
                      </a:r>
                    </a:p>
                  </a:txBody>
                  <a:tcPr marL="9525" marR="9525" marT="9525" marB="0" anchor="b">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64%</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52%</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2.718.152</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2.478.229</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2.328.172</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2.188.106</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1.960.278</a:t>
                      </a:r>
                    </a:p>
                  </a:txBody>
                  <a:tcPr marL="9525" marR="9525" marT="9525" marB="0" anchor="b">
                    <a:lnL>
                      <a:noFill/>
                    </a:lnL>
                    <a:lnR>
                      <a:noFill/>
                    </a:lnR>
                    <a:lnT>
                      <a:noFill/>
                    </a:lnT>
                    <a:lnB>
                      <a:noFill/>
                    </a:lnB>
                  </a:tcPr>
                </a:tc>
                <a:extLst>
                  <a:ext uri="{0D108BD9-81ED-4DB2-BD59-A6C34878D82A}">
                    <a16:rowId xmlns:a16="http://schemas.microsoft.com/office/drawing/2014/main" val="857241852"/>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Impostos a recuperar</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731.374</a:t>
                      </a:r>
                    </a:p>
                  </a:txBody>
                  <a:tcPr marL="9525" marR="9525" marT="9525" marB="0" anchor="b">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16%</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31%</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dirty="0">
                          <a:solidFill>
                            <a:srgbClr val="000000"/>
                          </a:solidFill>
                          <a:effectLst/>
                          <a:latin typeface="Source Sans Pro Light" panose="020B0403030403020204" pitchFamily="34" charset="0"/>
                        </a:rPr>
                        <a:t>713.053</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761.106</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687.878</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619.074</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557.033</a:t>
                      </a:r>
                    </a:p>
                  </a:txBody>
                  <a:tcPr marL="9525" marR="9525" marT="9525" marB="0" anchor="b">
                    <a:lnL>
                      <a:noFill/>
                    </a:lnL>
                    <a:lnR>
                      <a:noFill/>
                    </a:lnR>
                    <a:lnT>
                      <a:noFill/>
                    </a:lnT>
                    <a:lnB>
                      <a:noFill/>
                    </a:lnB>
                  </a:tcPr>
                </a:tc>
                <a:extLst>
                  <a:ext uri="{0D108BD9-81ED-4DB2-BD59-A6C34878D82A}">
                    <a16:rowId xmlns:a16="http://schemas.microsoft.com/office/drawing/2014/main" val="2263607490"/>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Estoques</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295.207</a:t>
                      </a:r>
                    </a:p>
                  </a:txBody>
                  <a:tcPr marL="9525" marR="9525" marT="9525" marB="0" anchor="b">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6%</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2%</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253.129</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264.012</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131.546</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90.760</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289.573</a:t>
                      </a:r>
                    </a:p>
                  </a:txBody>
                  <a:tcPr marL="9525" marR="9525" marT="9525" marB="0" anchor="b">
                    <a:lnL>
                      <a:noFill/>
                    </a:lnL>
                    <a:lnR>
                      <a:noFill/>
                    </a:lnR>
                    <a:lnT>
                      <a:noFill/>
                    </a:lnT>
                    <a:lnB>
                      <a:noFill/>
                    </a:lnB>
                  </a:tcPr>
                </a:tc>
                <a:extLst>
                  <a:ext uri="{0D108BD9-81ED-4DB2-BD59-A6C34878D82A}">
                    <a16:rowId xmlns:a16="http://schemas.microsoft.com/office/drawing/2014/main" val="1706940286"/>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Despesas Exercícios Seguinte</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8.372</a:t>
                      </a:r>
                    </a:p>
                  </a:txBody>
                  <a:tcPr marL="9525" marR="9525" marT="9525" marB="0" anchor="b">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8.372</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8.372</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8.372</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8.372</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8.372</a:t>
                      </a:r>
                    </a:p>
                  </a:txBody>
                  <a:tcPr marL="9525" marR="9525" marT="9525" marB="0" anchor="b">
                    <a:lnL>
                      <a:noFill/>
                    </a:lnL>
                    <a:lnR>
                      <a:noFill/>
                    </a:lnR>
                    <a:lnT>
                      <a:noFill/>
                    </a:lnT>
                    <a:lnB>
                      <a:noFill/>
                    </a:lnB>
                  </a:tcPr>
                </a:tc>
                <a:extLst>
                  <a:ext uri="{0D108BD9-81ED-4DB2-BD59-A6C34878D82A}">
                    <a16:rowId xmlns:a16="http://schemas.microsoft.com/office/drawing/2014/main" val="3464655475"/>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Outros Ativos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257.387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a:solidFill>
                            <a:srgbClr val="000000"/>
                          </a:solidFill>
                          <a:effectLst/>
                          <a:latin typeface="Source Sans Pro Light" panose="020B0403030403020204" pitchFamily="34" charset="0"/>
                        </a:rPr>
                        <a:t>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-41%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160.282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103.504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364.474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347.434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437.502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722164"/>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Ativo Não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283.581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a:solidFill>
                            <a:srgbClr val="000000"/>
                          </a:solidFill>
                          <a:effectLst/>
                          <a:latin typeface="Source Sans Pro Light" panose="020B0403030403020204" pitchFamily="34" charset="0"/>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a:solidFill>
                            <a:srgbClr val="000000"/>
                          </a:solidFill>
                          <a:effectLst/>
                          <a:latin typeface="Source Sans Pro Light" panose="020B0403030403020204" pitchFamily="34" charset="0"/>
                        </a:rPr>
                        <a:t>276.520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367.614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401.174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381.860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381.332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524437"/>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Realizável a longo prazo</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37.166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37.166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43.466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43.467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43.467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43.468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5742048"/>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Ativo Imobilizado</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6.301</a:t>
                      </a:r>
                    </a:p>
                  </a:txBody>
                  <a:tcPr marL="9525" marR="9525" marT="9525" marB="0" anchor="ctr">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-97%</a:t>
                      </a:r>
                    </a:p>
                  </a:txBody>
                  <a:tcPr marL="9525" marR="9525" marT="9525" marB="0" anchor="ctr">
                    <a:lnL>
                      <a:noFill/>
                    </a:lnL>
                    <a:lnR>
                      <a:noFill/>
                    </a:lnR>
                    <a:lnT>
                      <a:noFill/>
                    </a:lnT>
                    <a:lnB>
                      <a:noFill/>
                    </a:lnB>
                    <a:solidFill>
                      <a:srgbClr val="DCE6F1"/>
                    </a:solidFill>
                  </a:tcPr>
                </a:tc>
                <a:tc>
                  <a:txBody>
                    <a:bodyPr/>
                    <a:lstStyle/>
                    <a:p>
                      <a:pPr algn="r" fontAlgn="ctr"/>
                      <a:r>
                        <a:rPr lang="pt-BR" sz="1000" b="0" i="0" u="none" strike="noStrike">
                          <a:solidFill>
                            <a:srgbClr val="000000"/>
                          </a:solidFill>
                          <a:effectLst/>
                          <a:latin typeface="Source Sans Pro Light" panose="020B0403030403020204" pitchFamily="34" charset="0"/>
                        </a:rPr>
                        <a:t>6.301</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236.973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235.735</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209.436</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209.436</a:t>
                      </a:r>
                    </a:p>
                  </a:txBody>
                  <a:tcPr marL="9525" marR="9525" marT="9525" marB="0" anchor="ctr">
                    <a:lnL>
                      <a:noFill/>
                    </a:lnL>
                    <a:lnR>
                      <a:noFill/>
                    </a:lnR>
                    <a:lnT>
                      <a:noFill/>
                    </a:lnT>
                    <a:lnB>
                      <a:noFill/>
                    </a:lnB>
                  </a:tcPr>
                </a:tc>
                <a:extLst>
                  <a:ext uri="{0D108BD9-81ED-4DB2-BD59-A6C34878D82A}">
                    <a16:rowId xmlns:a16="http://schemas.microsoft.com/office/drawing/2014/main" val="1012214023"/>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Ativo Intangível</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227.681</a:t>
                      </a:r>
                    </a:p>
                  </a:txBody>
                  <a:tcPr marL="9525" marR="9525" marT="9525" marB="0" anchor="ctr">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5%</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2.575%</a:t>
                      </a:r>
                    </a:p>
                  </a:txBody>
                  <a:tcPr marL="9525" marR="9525" marT="9525" marB="0" anchor="ctr">
                    <a:lnL>
                      <a:noFill/>
                    </a:lnL>
                    <a:lnR>
                      <a:noFill/>
                    </a:lnR>
                    <a:lnT>
                      <a:noFill/>
                    </a:lnT>
                    <a:lnB>
                      <a:noFill/>
                    </a:lnB>
                    <a:solidFill>
                      <a:srgbClr val="DCE6F1"/>
                    </a:solidFill>
                  </a:tcPr>
                </a:tc>
                <a:tc>
                  <a:txBody>
                    <a:bodyPr/>
                    <a:lstStyle/>
                    <a:p>
                      <a:pPr algn="r" fontAlgn="ctr"/>
                      <a:r>
                        <a:rPr lang="pt-BR" sz="1000" b="0" i="0" u="none" strike="noStrike">
                          <a:solidFill>
                            <a:srgbClr val="000000"/>
                          </a:solidFill>
                          <a:effectLst/>
                          <a:latin typeface="Source Sans Pro Light" panose="020B0403030403020204" pitchFamily="34" charset="0"/>
                        </a:rPr>
                        <a:t>221.120</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11.433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10.933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10.433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8.513</a:t>
                      </a:r>
                    </a:p>
                  </a:txBody>
                  <a:tcPr marL="9525" marR="9525" marT="9525" marB="0" anchor="ctr">
                    <a:lnL>
                      <a:noFill/>
                    </a:lnL>
                    <a:lnR>
                      <a:noFill/>
                    </a:lnR>
                    <a:lnT>
                      <a:noFill/>
                    </a:lnT>
                    <a:lnB>
                      <a:noFill/>
                    </a:lnB>
                  </a:tcPr>
                </a:tc>
                <a:extLst>
                  <a:ext uri="{0D108BD9-81ED-4DB2-BD59-A6C34878D82A}">
                    <a16:rowId xmlns:a16="http://schemas.microsoft.com/office/drawing/2014/main" val="3957521766"/>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Ativo Compensável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12.433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0" i="1" u="none" strike="noStrike">
                          <a:solidFill>
                            <a:srgbClr val="000000"/>
                          </a:solidFill>
                          <a:effectLst/>
                          <a:latin typeface="Source Sans Pro Light" panose="020B0403030403020204" pitchFamily="34" charset="0"/>
                        </a:rPr>
                        <a:t>-90%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11.933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75.742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111.039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118.524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119.915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783308"/>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Total do Ativo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4.641.118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a:solidFill>
                            <a:srgbClr val="000000"/>
                          </a:solidFill>
                          <a:effectLst/>
                          <a:latin typeface="Source Sans Pro Light" panose="020B0403030403020204" pitchFamily="34" charset="0"/>
                        </a:rPr>
                        <a:t>28%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a:solidFill>
                            <a:srgbClr val="000000"/>
                          </a:solidFill>
                          <a:effectLst/>
                          <a:latin typeface="Source Sans Pro Light" panose="020B0403030403020204" pitchFamily="34" charset="0"/>
                        </a:rPr>
                        <a:t>4.233.084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4.056.343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3.908.780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3.597.562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3.635.346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585509"/>
                  </a:ext>
                </a:extLst>
              </a:tr>
            </a:tbl>
          </a:graphicData>
        </a:graphic>
      </p:graphicFrame>
    </p:spTree>
    <p:extLst>
      <p:ext uri="{BB962C8B-B14F-4D97-AF65-F5344CB8AC3E}">
        <p14:creationId xmlns:p14="http://schemas.microsoft.com/office/powerpoint/2010/main" val="15467544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483153" cy="486355"/>
          </a:xfrm>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endParaRPr lang="en-US"/>
          </a:p>
        </p:txBody>
      </p:sp>
      <p:sp>
        <p:nvSpPr>
          <p:cNvPr id="6" name="Rectangle 5">
            <a:extLst>
              <a:ext uri="{FF2B5EF4-FFF2-40B4-BE49-F238E27FC236}">
                <a16:creationId xmlns:a16="http://schemas.microsoft.com/office/drawing/2014/main" id="{BD32CA9D-0C66-4FF6-BCA4-0A7A14CAF6CE}"/>
              </a:ext>
            </a:extLst>
          </p:cNvPr>
          <p:cNvSpPr/>
          <p:nvPr/>
        </p:nvSpPr>
        <p:spPr>
          <a:xfrm>
            <a:off x="640804" y="4179846"/>
            <a:ext cx="8582151" cy="2377574"/>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Clientes</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representam 64% do ativo total das Recuperandas, o que corresponde a R$ 2.976.546. Entretanto, a conta demanda conciliação pois a Recuperanda não possui este montante para receber, sendo que o novo contador ainda não teve tempo para realizar os ajustes necessários;</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conta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Tributos a Recuperar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saldo de R$ 761.106 tem representatividade de 16% do ativo; seguidas pelas contas de </a:t>
            </a:r>
            <a:r>
              <a:rPr lang="pt-BR" sz="1100" b="1" dirty="0">
                <a:solidFill>
                  <a:schemeClr val="accent4">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pt-BR" sz="1100" b="1" dirty="0">
                <a:solidFill>
                  <a:schemeClr val="accent5">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outros ativos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que representam 6% cada,  a conta de outros ativos é composta principalmente por adiantamentos a fornecedores;</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Pela análise horizontal, é possível verificar que os ativos circulantes em maio/2021, quando comparados com os de dezembro/20, cresceram 28%, registrando incremento nas seguintes rubricas: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Clientes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Tributos a Recuperar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Caixa e Equivalentes de Caixa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ocasionados pelo aumento do faturamento da Recuperanda.</a:t>
            </a:r>
          </a:p>
        </p:txBody>
      </p:sp>
      <p:graphicFrame>
        <p:nvGraphicFramePr>
          <p:cNvPr id="7" name="Gráfico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590471567"/>
              </p:ext>
            </p:extLst>
          </p:nvPr>
        </p:nvGraphicFramePr>
        <p:xfrm>
          <a:off x="1580444" y="2152650"/>
          <a:ext cx="6208889" cy="1854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7003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4.2 </a:t>
            </a:r>
            <a:r>
              <a:rPr lang="en-US" dirty="0" err="1"/>
              <a:t>Análise</a:t>
            </a:r>
            <a:r>
              <a:rPr lang="en-US" dirty="0"/>
              <a:t> </a:t>
            </a:r>
            <a:r>
              <a:rPr lang="en-US" dirty="0" err="1"/>
              <a:t>Financeira</a:t>
            </a:r>
            <a:r>
              <a:rPr lang="en-US" dirty="0"/>
              <a:t> – </a:t>
            </a:r>
            <a:r>
              <a:rPr lang="en-US" dirty="0" err="1">
                <a:gradFill>
                  <a:gsLst>
                    <a:gs pos="0">
                      <a:schemeClr val="accent5">
                        <a:lumMod val="67000"/>
                      </a:schemeClr>
                    </a:gs>
                    <a:gs pos="48000">
                      <a:schemeClr val="accent3"/>
                    </a:gs>
                    <a:gs pos="100000">
                      <a:schemeClr val="accent6"/>
                    </a:gs>
                  </a:gsLst>
                  <a:path path="circle">
                    <a:fillToRect l="100000" t="100000"/>
                  </a:path>
                </a:gradFill>
              </a:rPr>
              <a:t>Passivo</a:t>
            </a:r>
            <a:endParaRPr lang="en-US" dirty="0"/>
          </a:p>
        </p:txBody>
      </p:sp>
      <p:sp>
        <p:nvSpPr>
          <p:cNvPr id="9" name="Rectangle 8">
            <a:extLst>
              <a:ext uri="{FF2B5EF4-FFF2-40B4-BE49-F238E27FC236}">
                <a16:creationId xmlns:a16="http://schemas.microsoft.com/office/drawing/2014/main" id="{D8C894B3-2561-4801-A3B8-79D53FCBFE68}"/>
              </a:ext>
            </a:extLst>
          </p:cNvPr>
          <p:cNvSpPr/>
          <p:nvPr/>
        </p:nvSpPr>
        <p:spPr>
          <a:xfrm>
            <a:off x="729535" y="1419825"/>
            <a:ext cx="7952018"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o a evolução do saldo das contas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Passivo</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AF8A94DE-7006-4FB2-8C06-C66400550462}"/>
              </a:ext>
            </a:extLst>
          </p:cNvPr>
          <p:cNvSpPr/>
          <p:nvPr/>
        </p:nvSpPr>
        <p:spPr>
          <a:xfrm>
            <a:off x="731012" y="6037707"/>
            <a:ext cx="7952018" cy="460767"/>
          </a:xfrm>
          <a:prstGeom prst="rect">
            <a:avLst/>
          </a:prstGeom>
        </p:spPr>
        <p:txBody>
          <a:bodyPr wrap="square" numCol="1" spcCol="180000" anchor="t">
            <a:spAutoFit/>
          </a:bodyPr>
          <a:lstStyle/>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passivo.</a:t>
            </a:r>
          </a:p>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entre maio/21 e dezembro/20 de cada rubrica.</a:t>
            </a:r>
          </a:p>
        </p:txBody>
      </p:sp>
      <p:graphicFrame>
        <p:nvGraphicFramePr>
          <p:cNvPr id="7" name="Tabela 6"/>
          <p:cNvGraphicFramePr>
            <a:graphicFrameLocks noGrp="1"/>
          </p:cNvGraphicFramePr>
          <p:nvPr>
            <p:extLst>
              <p:ext uri="{D42A27DB-BD31-4B8C-83A1-F6EECF244321}">
                <p14:modId xmlns:p14="http://schemas.microsoft.com/office/powerpoint/2010/main" val="3734141998"/>
              </p:ext>
            </p:extLst>
          </p:nvPr>
        </p:nvGraphicFramePr>
        <p:xfrm>
          <a:off x="774700" y="2351351"/>
          <a:ext cx="8356601" cy="2905125"/>
        </p:xfrm>
        <a:graphic>
          <a:graphicData uri="http://schemas.openxmlformats.org/drawingml/2006/table">
            <a:tbl>
              <a:tblPr/>
              <a:tblGrid>
                <a:gridCol w="1787878">
                  <a:extLst>
                    <a:ext uri="{9D8B030D-6E8A-4147-A177-3AD203B41FA5}">
                      <a16:colId xmlns:a16="http://schemas.microsoft.com/office/drawing/2014/main" val="3014521659"/>
                    </a:ext>
                  </a:extLst>
                </a:gridCol>
                <a:gridCol w="1080049">
                  <a:extLst>
                    <a:ext uri="{9D8B030D-6E8A-4147-A177-3AD203B41FA5}">
                      <a16:colId xmlns:a16="http://schemas.microsoft.com/office/drawing/2014/main" val="3696984715"/>
                    </a:ext>
                  </a:extLst>
                </a:gridCol>
                <a:gridCol w="446826">
                  <a:extLst>
                    <a:ext uri="{9D8B030D-6E8A-4147-A177-3AD203B41FA5}">
                      <a16:colId xmlns:a16="http://schemas.microsoft.com/office/drawing/2014/main" val="2785947637"/>
                    </a:ext>
                  </a:extLst>
                </a:gridCol>
                <a:gridCol w="507037">
                  <a:extLst>
                    <a:ext uri="{9D8B030D-6E8A-4147-A177-3AD203B41FA5}">
                      <a16:colId xmlns:a16="http://schemas.microsoft.com/office/drawing/2014/main" val="572393071"/>
                    </a:ext>
                  </a:extLst>
                </a:gridCol>
                <a:gridCol w="827104">
                  <a:extLst>
                    <a:ext uri="{9D8B030D-6E8A-4147-A177-3AD203B41FA5}">
                      <a16:colId xmlns:a16="http://schemas.microsoft.com/office/drawing/2014/main" val="906935883"/>
                    </a:ext>
                  </a:extLst>
                </a:gridCol>
                <a:gridCol w="785907">
                  <a:extLst>
                    <a:ext uri="{9D8B030D-6E8A-4147-A177-3AD203B41FA5}">
                      <a16:colId xmlns:a16="http://schemas.microsoft.com/office/drawing/2014/main" val="3133368171"/>
                    </a:ext>
                  </a:extLst>
                </a:gridCol>
                <a:gridCol w="1017243">
                  <a:extLst>
                    <a:ext uri="{9D8B030D-6E8A-4147-A177-3AD203B41FA5}">
                      <a16:colId xmlns:a16="http://schemas.microsoft.com/office/drawing/2014/main" val="3929449529"/>
                    </a:ext>
                  </a:extLst>
                </a:gridCol>
                <a:gridCol w="963370">
                  <a:extLst>
                    <a:ext uri="{9D8B030D-6E8A-4147-A177-3AD203B41FA5}">
                      <a16:colId xmlns:a16="http://schemas.microsoft.com/office/drawing/2014/main" val="3214252234"/>
                    </a:ext>
                  </a:extLst>
                </a:gridCol>
                <a:gridCol w="941187">
                  <a:extLst>
                    <a:ext uri="{9D8B030D-6E8A-4147-A177-3AD203B41FA5}">
                      <a16:colId xmlns:a16="http://schemas.microsoft.com/office/drawing/2014/main" val="4037331960"/>
                    </a:ext>
                  </a:extLst>
                </a:gridCol>
              </a:tblGrid>
              <a:tr h="200025">
                <a:tc>
                  <a:txBody>
                    <a:bodyPr/>
                    <a:lstStyle/>
                    <a:p>
                      <a:pPr algn="l" fontAlgn="ctr"/>
                      <a:endParaRPr lang="pt-BR" sz="1000" b="1"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31/05/2021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000" b="1" i="0" u="none" strike="noStrike">
                          <a:solidFill>
                            <a:srgbClr val="000000"/>
                          </a:solidFill>
                          <a:effectLst/>
                          <a:latin typeface="Source Sans Pro Light" panose="020B0403030403020204" pitchFamily="34" charset="0"/>
                        </a:rPr>
                        <a:t>AH%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000" b="1" i="0" u="none" strike="noStrike" dirty="0">
                          <a:solidFill>
                            <a:srgbClr val="000000"/>
                          </a:solidFill>
                          <a:effectLst/>
                          <a:latin typeface="Source Sans Pro Light" panose="020B0403030403020204" pitchFamily="34" charset="0"/>
                        </a:rPr>
                        <a:t>30/04/2021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31/03/2021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28/02/2021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31/01/2021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31/12/2020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93234"/>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Passivo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9.047.955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dirty="0">
                          <a:solidFill>
                            <a:srgbClr val="000000"/>
                          </a:solidFill>
                          <a:effectLst/>
                          <a:latin typeface="Source Sans Pro Light" panose="020B0403030403020204" pitchFamily="34" charset="0"/>
                        </a:rPr>
                        <a:t>195%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11%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a:solidFill>
                            <a:srgbClr val="000000"/>
                          </a:solidFill>
                          <a:effectLst/>
                          <a:latin typeface="Source Sans Pro Light" panose="020B0403030403020204" pitchFamily="34" charset="0"/>
                        </a:rPr>
                        <a:t>8.664.894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8.791.405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8.471.110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8.326.529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8.116.650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931848"/>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Fornecedores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000" b="0" i="0" u="none" strike="noStrike" dirty="0">
                          <a:solidFill>
                            <a:srgbClr val="000000"/>
                          </a:solidFill>
                          <a:effectLst/>
                          <a:latin typeface="Source Sans Pro Light" panose="020B0403030403020204" pitchFamily="34" charset="0"/>
                        </a:rPr>
                        <a:t>                   2.805.562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1" u="none" strike="noStrike">
                          <a:solidFill>
                            <a:srgbClr val="000000"/>
                          </a:solidFill>
                          <a:effectLst/>
                          <a:latin typeface="Source Sans Pro Light" panose="020B0403030403020204" pitchFamily="34" charset="0"/>
                        </a:rPr>
                        <a:t>60%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16%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2.771.638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2.710.544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2.564.569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2.469.902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2.416.029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7977880"/>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Obrigações trabalhistas e Sociais</a:t>
                      </a:r>
                    </a:p>
                  </a:txBody>
                  <a:tcPr marL="9525" marR="9525" marT="9525" marB="0" anchor="ctr">
                    <a:lnL>
                      <a:noFill/>
                    </a:lnL>
                    <a:lnR>
                      <a:noFill/>
                    </a:lnR>
                    <a:lnT>
                      <a:noFill/>
                    </a:lnT>
                    <a:lnB>
                      <a:noFill/>
                    </a:lnB>
                  </a:tcPr>
                </a:tc>
                <a:tc>
                  <a:txBody>
                    <a:bodyPr/>
                    <a:lstStyle/>
                    <a:p>
                      <a:pPr algn="ctr" fontAlgn="ctr"/>
                      <a:r>
                        <a:rPr lang="pt-BR" sz="1000" b="0" i="0" u="none" strike="noStrike">
                          <a:solidFill>
                            <a:srgbClr val="000000"/>
                          </a:solidFill>
                          <a:effectLst/>
                          <a:latin typeface="Source Sans Pro Light" panose="020B0403030403020204" pitchFamily="34" charset="0"/>
                        </a:rPr>
                        <a:t>                      682.409 </a:t>
                      </a:r>
                    </a:p>
                  </a:txBody>
                  <a:tcPr marL="9525" marR="9525" marT="9525" marB="0" anchor="ctr">
                    <a:lnL>
                      <a:noFill/>
                    </a:lnL>
                    <a:lnR>
                      <a:noFill/>
                    </a:lnR>
                    <a:lnT>
                      <a:noFill/>
                    </a:lnT>
                    <a:lnB>
                      <a:noFill/>
                    </a:lnB>
                    <a:solidFill>
                      <a:srgbClr val="FFFFFF"/>
                    </a:solidFill>
                  </a:tcPr>
                </a:tc>
                <a:tc>
                  <a:txBody>
                    <a:bodyPr/>
                    <a:lstStyle/>
                    <a:p>
                      <a:pPr algn="r" fontAlgn="ctr"/>
                      <a:r>
                        <a:rPr lang="pt-BR" sz="1000" b="0" i="1" u="none" strike="noStrike">
                          <a:solidFill>
                            <a:srgbClr val="000000"/>
                          </a:solidFill>
                          <a:effectLst/>
                          <a:latin typeface="Source Sans Pro Light" panose="020B0403030403020204" pitchFamily="34" charset="0"/>
                        </a:rPr>
                        <a:t>15%</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30%</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575.487</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537.726</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539.391</a:t>
                      </a:r>
                    </a:p>
                  </a:txBody>
                  <a:tcPr marL="9525" marR="9525" marT="9525"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537.383</a:t>
                      </a:r>
                    </a:p>
                  </a:txBody>
                  <a:tcPr marL="9525" marR="9525" marT="9525" marB="0" anchor="ctr">
                    <a:lnL>
                      <a:noFill/>
                    </a:lnL>
                    <a:lnR>
                      <a:noFill/>
                    </a:lnR>
                    <a:lnT>
                      <a:noFill/>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525.244</a:t>
                      </a:r>
                    </a:p>
                  </a:txBody>
                  <a:tcPr marL="9525" marR="9525" marT="9525" marB="0" anchor="b">
                    <a:lnL>
                      <a:noFill/>
                    </a:lnL>
                    <a:lnR>
                      <a:noFill/>
                    </a:lnR>
                    <a:lnT>
                      <a:noFill/>
                    </a:lnT>
                    <a:lnB>
                      <a:noFill/>
                    </a:lnB>
                  </a:tcPr>
                </a:tc>
                <a:extLst>
                  <a:ext uri="{0D108BD9-81ED-4DB2-BD59-A6C34878D82A}">
                    <a16:rowId xmlns:a16="http://schemas.microsoft.com/office/drawing/2014/main" val="1928499037"/>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Obrigações Tributárias</a:t>
                      </a:r>
                    </a:p>
                  </a:txBody>
                  <a:tcPr marL="9525" marR="9525" marT="9525" marB="0" anchor="ctr">
                    <a:lnL>
                      <a:noFill/>
                    </a:lnL>
                    <a:lnR>
                      <a:noFill/>
                    </a:lnR>
                    <a:lnT>
                      <a:noFill/>
                    </a:lnT>
                    <a:lnB>
                      <a:noFill/>
                    </a:lnB>
                  </a:tcPr>
                </a:tc>
                <a:tc>
                  <a:txBody>
                    <a:bodyPr/>
                    <a:lstStyle/>
                    <a:p>
                      <a:pPr algn="ctr" fontAlgn="ctr"/>
                      <a:r>
                        <a:rPr lang="pt-BR" sz="1000" b="0" i="0" u="none" strike="noStrike">
                          <a:solidFill>
                            <a:srgbClr val="000000"/>
                          </a:solidFill>
                          <a:effectLst/>
                          <a:latin typeface="Source Sans Pro Light" panose="020B0403030403020204" pitchFamily="34" charset="0"/>
                        </a:rPr>
                        <a:t>                      430.101 </a:t>
                      </a:r>
                    </a:p>
                  </a:txBody>
                  <a:tcPr marL="9525" marR="9525" marT="9525" marB="0" anchor="ctr">
                    <a:lnL>
                      <a:noFill/>
                    </a:lnL>
                    <a:lnR>
                      <a:noFill/>
                    </a:lnR>
                    <a:lnT>
                      <a:noFill/>
                    </a:lnT>
                    <a:lnB>
                      <a:noFill/>
                    </a:lnB>
                    <a:solidFill>
                      <a:srgbClr val="FFFFFF"/>
                    </a:solidFill>
                  </a:tcPr>
                </a:tc>
                <a:tc>
                  <a:txBody>
                    <a:bodyPr/>
                    <a:lstStyle/>
                    <a:p>
                      <a:pPr algn="r" fontAlgn="ctr"/>
                      <a:r>
                        <a:rPr lang="pt-BR" sz="1000" b="0" i="1" u="none" strike="noStrike">
                          <a:solidFill>
                            <a:srgbClr val="000000"/>
                          </a:solidFill>
                          <a:effectLst/>
                          <a:latin typeface="Source Sans Pro Light" panose="020B0403030403020204" pitchFamily="34" charset="0"/>
                        </a:rPr>
                        <a:t>9%</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-60%</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123.636</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673.967</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646.351</a:t>
                      </a:r>
                    </a:p>
                  </a:txBody>
                  <a:tcPr marL="9525" marR="9525" marT="9525"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645.627</a:t>
                      </a:r>
                    </a:p>
                  </a:txBody>
                  <a:tcPr marL="9525" marR="9525" marT="9525" marB="0" anchor="ctr">
                    <a:lnL>
                      <a:noFill/>
                    </a:lnL>
                    <a:lnR>
                      <a:noFill/>
                    </a:lnR>
                    <a:lnT>
                      <a:noFill/>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1.065.761</a:t>
                      </a:r>
                    </a:p>
                  </a:txBody>
                  <a:tcPr marL="9525" marR="9525" marT="9525" marB="0" anchor="b">
                    <a:lnL>
                      <a:noFill/>
                    </a:lnL>
                    <a:lnR>
                      <a:noFill/>
                    </a:lnR>
                    <a:lnT>
                      <a:noFill/>
                    </a:lnT>
                    <a:lnB>
                      <a:noFill/>
                    </a:lnB>
                  </a:tcPr>
                </a:tc>
                <a:extLst>
                  <a:ext uri="{0D108BD9-81ED-4DB2-BD59-A6C34878D82A}">
                    <a16:rowId xmlns:a16="http://schemas.microsoft.com/office/drawing/2014/main" val="3195139222"/>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Empréstimos e financiamentos CP</a:t>
                      </a:r>
                    </a:p>
                  </a:txBody>
                  <a:tcPr marL="9525" marR="9525" marT="9525" marB="0" anchor="ctr">
                    <a:lnL>
                      <a:noFill/>
                    </a:lnL>
                    <a:lnR>
                      <a:noFill/>
                    </a:lnR>
                    <a:lnT>
                      <a:noFill/>
                    </a:lnT>
                    <a:lnB>
                      <a:noFill/>
                    </a:lnB>
                  </a:tcPr>
                </a:tc>
                <a:tc>
                  <a:txBody>
                    <a:bodyPr/>
                    <a:lstStyle/>
                    <a:p>
                      <a:pPr algn="ctr" fontAlgn="ctr"/>
                      <a:r>
                        <a:rPr lang="pt-BR" sz="1000" b="0" i="0" u="none" strike="noStrike">
                          <a:solidFill>
                            <a:srgbClr val="000000"/>
                          </a:solidFill>
                          <a:effectLst/>
                          <a:latin typeface="Source Sans Pro Light" panose="020B0403030403020204" pitchFamily="34" charset="0"/>
                        </a:rPr>
                        <a:t>                   1.981.121 </a:t>
                      </a:r>
                    </a:p>
                  </a:txBody>
                  <a:tcPr marL="9525" marR="9525" marT="9525" marB="0" anchor="ctr">
                    <a:lnL>
                      <a:noFill/>
                    </a:lnL>
                    <a:lnR>
                      <a:noFill/>
                    </a:lnR>
                    <a:lnT>
                      <a:noFill/>
                    </a:lnT>
                    <a:lnB>
                      <a:noFill/>
                    </a:lnB>
                    <a:solidFill>
                      <a:srgbClr val="FFFFFF"/>
                    </a:solidFill>
                  </a:tcPr>
                </a:tc>
                <a:tc>
                  <a:txBody>
                    <a:bodyPr/>
                    <a:lstStyle/>
                    <a:p>
                      <a:pPr algn="r" fontAlgn="ctr"/>
                      <a:r>
                        <a:rPr lang="pt-BR" sz="1000" b="0" i="1" u="none" strike="noStrike">
                          <a:solidFill>
                            <a:srgbClr val="000000"/>
                          </a:solidFill>
                          <a:effectLst/>
                          <a:latin typeface="Source Sans Pro Light" panose="020B0403030403020204" pitchFamily="34" charset="0"/>
                        </a:rPr>
                        <a:t>43%</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-20%</a:t>
                      </a:r>
                    </a:p>
                  </a:txBody>
                  <a:tcPr marL="9525" marR="9525" marT="9525" marB="0" anchor="ctr">
                    <a:lnL>
                      <a:noFill/>
                    </a:lnL>
                    <a:lnR>
                      <a:noFill/>
                    </a:lnR>
                    <a:lnT>
                      <a:noFill/>
                    </a:lnT>
                    <a:lnB>
                      <a:noFill/>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2.500.537</a:t>
                      </a:r>
                    </a:p>
                  </a:txBody>
                  <a:tcPr marL="9525" marR="9525" marT="9525" marB="0" anchor="b">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2.180.900</a:t>
                      </a:r>
                    </a:p>
                  </a:txBody>
                  <a:tcPr marL="9525" marR="9525" marT="9525" marB="0" anchor="b">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2.427.881</a:t>
                      </a:r>
                    </a:p>
                  </a:txBody>
                  <a:tcPr marL="9525" marR="9525" marT="9525"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2.429.671</a:t>
                      </a:r>
                    </a:p>
                  </a:txBody>
                  <a:tcPr marL="9525" marR="9525" marT="9525" marB="0" anchor="ctr">
                    <a:lnL>
                      <a:noFill/>
                    </a:lnL>
                    <a:lnR>
                      <a:noFill/>
                    </a:lnR>
                    <a:lnT>
                      <a:noFill/>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2.475.676</a:t>
                      </a:r>
                    </a:p>
                  </a:txBody>
                  <a:tcPr marL="9525" marR="9525" marT="9525" marB="0" anchor="b">
                    <a:lnL>
                      <a:noFill/>
                    </a:lnL>
                    <a:lnR>
                      <a:noFill/>
                    </a:lnR>
                    <a:lnT>
                      <a:noFill/>
                    </a:lnT>
                    <a:lnB>
                      <a:noFill/>
                    </a:lnB>
                  </a:tcPr>
                </a:tc>
                <a:extLst>
                  <a:ext uri="{0D108BD9-81ED-4DB2-BD59-A6C34878D82A}">
                    <a16:rowId xmlns:a16="http://schemas.microsoft.com/office/drawing/2014/main" val="3233285411"/>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Outras obrigações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00000"/>
                          </a:solidFill>
                          <a:effectLst/>
                          <a:latin typeface="Source Sans Pro Light" panose="020B0403030403020204" pitchFamily="34" charset="0"/>
                        </a:rPr>
                        <a:t>                   3.148.762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000" b="0" i="1" u="none" strike="noStrike">
                          <a:solidFill>
                            <a:srgbClr val="000000"/>
                          </a:solidFill>
                          <a:effectLst/>
                          <a:latin typeface="Source Sans Pro Light" panose="020B0403030403020204" pitchFamily="34" charset="0"/>
                        </a:rPr>
                        <a:t>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93%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2.693.596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a:solidFill>
                            <a:srgbClr val="000000"/>
                          </a:solidFill>
                          <a:effectLst/>
                          <a:latin typeface="Source Sans Pro Light" panose="020B0403030403020204" pitchFamily="34" charset="0"/>
                        </a:rPr>
                        <a:t>2.688.268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2.292.918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2.243.946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1.633.940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484519"/>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Passivo não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2.132.758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46%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35%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a:solidFill>
                            <a:srgbClr val="000000"/>
                          </a:solidFill>
                          <a:effectLst/>
                          <a:latin typeface="Source Sans Pro Light" panose="020B0403030403020204" pitchFamily="34" charset="0"/>
                        </a:rPr>
                        <a:t>2.137.585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1.532.031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1.567.328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1.574.813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1.576.204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899102"/>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Empréstimos e financiamentos LP</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1.181.617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885%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0" u="none" strike="noStrike">
                          <a:solidFill>
                            <a:srgbClr val="000000"/>
                          </a:solidFill>
                          <a:effectLst/>
                          <a:latin typeface="Source Sans Pro Light" panose="020B0403030403020204" pitchFamily="34" charset="0"/>
                        </a:rPr>
                        <a:t>1.181.617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75.742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111.039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118.524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119.915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3936261"/>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Parcelamentos longo prazo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951.141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a:solidFill>
                            <a:srgbClr val="000000"/>
                          </a:solidFill>
                          <a:effectLst/>
                          <a:latin typeface="Source Sans Pro Light" panose="020B0403030403020204" pitchFamily="34" charset="0"/>
                        </a:rPr>
                        <a:t>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pt-BR" sz="1000" b="0" i="0" u="none" strike="noStrike">
                          <a:solidFill>
                            <a:srgbClr val="000000"/>
                          </a:solidFill>
                          <a:effectLst/>
                          <a:latin typeface="Source Sans Pro Light" panose="020B0403030403020204" pitchFamily="34" charset="0"/>
                        </a:rPr>
                        <a:t>955.968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493352"/>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Patrimônio Líquido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-6.539.595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-141%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a:solidFill>
                            <a:srgbClr val="000000"/>
                          </a:solidFill>
                          <a:effectLst/>
                          <a:latin typeface="Source Sans Pro Light" panose="020B0403030403020204" pitchFamily="34" charset="0"/>
                        </a:rPr>
                        <a:t>-6.569.395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-6.267.093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-6.129.658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-6.303.780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-6.057.509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468140"/>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Capital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5214300"/>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Lucros (Prejuízos) acumulados</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-6.230.807</a:t>
                      </a:r>
                    </a:p>
                  </a:txBody>
                  <a:tcPr marL="9525" marR="9525" marT="9525" marB="0" anchor="ctr">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-134%</a:t>
                      </a:r>
                    </a:p>
                  </a:txBody>
                  <a:tcPr marL="9525" marR="9525" marT="9525" marB="0" anchor="ctr">
                    <a:lnL>
                      <a:noFill/>
                    </a:lnL>
                    <a:lnR>
                      <a:noFill/>
                    </a:lnR>
                    <a:lnT>
                      <a:noFill/>
                    </a:lnT>
                    <a:lnB>
                      <a:noFill/>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2%</a:t>
                      </a:r>
                    </a:p>
                  </a:txBody>
                  <a:tcPr marL="9525" marR="9525" marT="9525" marB="0" anchor="ctr">
                    <a:lnL>
                      <a:noFill/>
                    </a:lnL>
                    <a:lnR>
                      <a:noFill/>
                    </a:lnR>
                    <a:lnT>
                      <a:noFill/>
                    </a:lnT>
                    <a:lnB>
                      <a:noFill/>
                    </a:lnB>
                    <a:solidFill>
                      <a:srgbClr val="DCE6F1"/>
                    </a:solidFill>
                  </a:tcPr>
                </a:tc>
                <a:tc>
                  <a:txBody>
                    <a:bodyPr/>
                    <a:lstStyle/>
                    <a:p>
                      <a:pPr algn="r" fontAlgn="ctr"/>
                      <a:r>
                        <a:rPr lang="pt-BR" sz="1000" b="0" i="0" u="none" strike="noStrike">
                          <a:solidFill>
                            <a:srgbClr val="000000"/>
                          </a:solidFill>
                          <a:effectLst/>
                          <a:latin typeface="Source Sans Pro Light" panose="020B0403030403020204" pitchFamily="34" charset="0"/>
                        </a:rPr>
                        <a:t>-6.230.807</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-6.370.358</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-6.107.453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-6.107.453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-6.107.509</a:t>
                      </a:r>
                    </a:p>
                  </a:txBody>
                  <a:tcPr marL="9525" marR="9525" marT="9525" marB="0" anchor="ctr">
                    <a:lnL>
                      <a:noFill/>
                    </a:lnL>
                    <a:lnR>
                      <a:noFill/>
                    </a:lnR>
                    <a:lnT>
                      <a:noFill/>
                    </a:lnT>
                    <a:lnB>
                      <a:noFill/>
                    </a:lnB>
                  </a:tcPr>
                </a:tc>
                <a:extLst>
                  <a:ext uri="{0D108BD9-81ED-4DB2-BD59-A6C34878D82A}">
                    <a16:rowId xmlns:a16="http://schemas.microsoft.com/office/drawing/2014/main" val="2240819661"/>
                  </a:ext>
                </a:extLst>
              </a:tr>
              <a:tr h="190500">
                <a:tc>
                  <a:txBody>
                    <a:bodyPr/>
                    <a:lstStyle/>
                    <a:p>
                      <a:pPr algn="l" fontAlgn="ctr"/>
                      <a:r>
                        <a:rPr lang="pt-BR" sz="1000" b="0" i="0" u="none" strike="noStrike">
                          <a:solidFill>
                            <a:srgbClr val="000000"/>
                          </a:solidFill>
                          <a:effectLst/>
                          <a:latin typeface="Source Sans Pro Light" panose="020B0403030403020204" pitchFamily="34" charset="0"/>
                        </a:rPr>
                        <a:t>Resultado do período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-358.788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a:solidFill>
                            <a:srgbClr val="000000"/>
                          </a:solidFill>
                          <a:effectLst/>
                          <a:latin typeface="Source Sans Pro Light" panose="020B0403030403020204" pitchFamily="34" charset="0"/>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0" i="0" u="none" strike="noStrike">
                          <a:solidFill>
                            <a:srgbClr val="000000"/>
                          </a:solidFill>
                          <a:effectLst/>
                          <a:latin typeface="Source Sans Pro Light" panose="020B0403030403020204" pitchFamily="34" charset="0"/>
                        </a:rPr>
                        <a:t>-388.588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53.265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-72.205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-246.327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008277"/>
                  </a:ext>
                </a:extLst>
              </a:tr>
              <a:tr h="200025">
                <a:tc>
                  <a:txBody>
                    <a:bodyPr/>
                    <a:lstStyle/>
                    <a:p>
                      <a:pPr algn="l" fontAlgn="ctr"/>
                      <a:r>
                        <a:rPr lang="pt-BR" sz="1000" b="1" i="0" u="none" strike="noStrike">
                          <a:solidFill>
                            <a:srgbClr val="000000"/>
                          </a:solidFill>
                          <a:effectLst/>
                          <a:latin typeface="Source Sans Pro Light" panose="020B0403030403020204" pitchFamily="34" charset="0"/>
                        </a:rPr>
                        <a:t>Total do Passivo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4.641.118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28%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000" b="1" i="0" u="none" strike="noStrike">
                          <a:solidFill>
                            <a:srgbClr val="000000"/>
                          </a:solidFill>
                          <a:effectLst/>
                          <a:latin typeface="Source Sans Pro Light" panose="020B0403030403020204" pitchFamily="34" charset="0"/>
                        </a:rPr>
                        <a:t>4.233.084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4.056.343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3.908.780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3.597.562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3.635.345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387909"/>
                  </a:ext>
                </a:extLst>
              </a:tr>
            </a:tbl>
          </a:graphicData>
        </a:graphic>
      </p:graphicFrame>
    </p:spTree>
    <p:extLst>
      <p:ext uri="{BB962C8B-B14F-4D97-AF65-F5344CB8AC3E}">
        <p14:creationId xmlns:p14="http://schemas.microsoft.com/office/powerpoint/2010/main" val="17993204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483153" cy="486355"/>
          </a:xfrm>
        </p:spPr>
        <p:txBody>
          <a:bodyPr/>
          <a:lstStyle/>
          <a:p>
            <a:r>
              <a:rPr lang="en-US"/>
              <a:t>4.2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Passivo</a:t>
            </a:r>
            <a:endParaRPr lang="en-US"/>
          </a:p>
        </p:txBody>
      </p:sp>
      <p:sp>
        <p:nvSpPr>
          <p:cNvPr id="6" name="Rectangle 5">
            <a:extLst>
              <a:ext uri="{FF2B5EF4-FFF2-40B4-BE49-F238E27FC236}">
                <a16:creationId xmlns:a16="http://schemas.microsoft.com/office/drawing/2014/main" id="{F8992120-D949-4EB5-9671-F6D7A05C1B43}"/>
              </a:ext>
            </a:extLst>
          </p:cNvPr>
          <p:cNvSpPr/>
          <p:nvPr/>
        </p:nvSpPr>
        <p:spPr>
          <a:xfrm>
            <a:off x="415636" y="3974445"/>
            <a:ext cx="8680739" cy="2377574"/>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rPr>
              <a:t>O passivo total das </a:t>
            </a:r>
            <a:r>
              <a:rPr lang="pt-BR" sz="1100" dirty="0" err="1">
                <a:solidFill>
                  <a:schemeClr val="bg2">
                    <a:lumMod val="10000"/>
                  </a:schemeClr>
                </a:solidFill>
                <a:latin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rPr>
              <a:t> é de R$ 11.180.713. Deste valor, verifica-se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que a maior obrigação está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concentrada</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em outras obrigações (28%)  e Fornecedores (25%)</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Somados, representam 53% do passivo total. Destaca-se que em outras obrigações está composta pelos saldos de duplicatas descontadas e adiantamento de clientes;</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Já 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obrigações tributárias e fiscais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registradas no passivo circulante e não circulante representam 18%, e estão sendo compensadas e parceladas pela Recuperanda.</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total das Recuperandaa aumentou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15%</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quando comparado com 31/12/2020, o que pode ser justificado, essencialmente, pelo aumento das rubricas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Fornecedores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Adiantamento de Clientes e duplicatas descontadas.</a:t>
            </a:r>
          </a:p>
        </p:txBody>
      </p:sp>
      <p:graphicFrame>
        <p:nvGraphicFramePr>
          <p:cNvPr id="9" name="Gráfico 8">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754347987"/>
              </p:ext>
            </p:extLst>
          </p:nvPr>
        </p:nvGraphicFramePr>
        <p:xfrm>
          <a:off x="415636" y="1546578"/>
          <a:ext cx="8680739" cy="2167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472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2" name="TextBox 21"/>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8" name="Text Placeholder 4">
            <a:extLst>
              <a:ext uri="{FF2B5EF4-FFF2-40B4-BE49-F238E27FC236}">
                <a16:creationId xmlns:a16="http://schemas.microsoft.com/office/drawing/2014/main" id="{6D812F22-0ACA-4EDB-B56A-6C977C65B0D1}"/>
              </a:ext>
            </a:extLst>
          </p:cNvPr>
          <p:cNvSpPr txBox="1">
            <a:spLocks/>
          </p:cNvSpPr>
          <p:nvPr/>
        </p:nvSpPr>
        <p:spPr>
          <a:xfrm>
            <a:off x="1312018" y="3225958"/>
            <a:ext cx="1553994"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ÍNDICE</a:t>
            </a:r>
            <a:endParaRPr lang="pt-BR"/>
          </a:p>
        </p:txBody>
      </p:sp>
      <p:sp>
        <p:nvSpPr>
          <p:cNvPr id="7" name="Content Placeholder 3">
            <a:extLst>
              <a:ext uri="{FF2B5EF4-FFF2-40B4-BE49-F238E27FC236}">
                <a16:creationId xmlns:a16="http://schemas.microsoft.com/office/drawing/2014/main" id="{5786B810-17FA-463F-8C1F-06C454E07794}"/>
              </a:ext>
            </a:extLst>
          </p:cNvPr>
          <p:cNvSpPr txBox="1">
            <a:spLocks/>
          </p:cNvSpPr>
          <p:nvPr/>
        </p:nvSpPr>
        <p:spPr>
          <a:xfrm>
            <a:off x="4278085" y="1062763"/>
            <a:ext cx="4202083" cy="5066874"/>
          </a:xfrm>
          <a:prstGeom prst="rect">
            <a:avLst/>
          </a:prstGeom>
        </p:spPr>
        <p:txBody>
          <a:bodyPr vert="horz" lIns="74295" tIns="37148" rIns="74295" bIns="37148" rtlCol="0" anchor="t">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1. Introdução................................................................................. 3</a:t>
            </a:r>
            <a:endParaRPr lang="en-US"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225992" indent="128474" algn="just" defTabSz="237668">
              <a:lnSpc>
                <a:spcPct val="114000"/>
              </a:lnSpc>
            </a:pPr>
            <a:r>
              <a:rPr lang="pt-BR"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1.1. Considerações Preliminares............................................ 4</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1.2. Cronograma Processual................................................... 5</a:t>
            </a:r>
          </a:p>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2. Informações sobre as Recuperandas....................................</a:t>
            </a:r>
            <a:r>
              <a:rPr lang="en-US"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 7</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2.1. Histórico..............................................................................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8</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2.2. Informações Gerais ...........................................................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9</a:t>
            </a:r>
            <a:endPar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2.3. Videoconferência.............................................................. 10</a:t>
            </a:r>
          </a:p>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3. Créditos...................................................................................... 12</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3.1. Créditos por Classe...........................................................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13</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3.2. Perfil dos Credores............................................................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14</a:t>
            </a:r>
            <a:endPar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4. Análise Econômico-Financeira. Ind....................................... 15</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4.1. Ativo..................................................................................... </a:t>
            </a:r>
            <a:r>
              <a:rPr lang="en-US"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16</a:t>
            </a:r>
            <a:endPar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4.2. Passivo.................................................................................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18</a:t>
            </a:r>
            <a:endPar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4.3. Demonstração dos Resultados........................................ 20</a:t>
            </a:r>
          </a:p>
          <a:p>
            <a:pPr marL="225425" indent="-138113"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5. Informações Adicionais............................................................ 22</a:t>
            </a:r>
          </a:p>
          <a:p>
            <a:pPr marL="225425" indent="-138113"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6. Cumprimento do Plano............................................................ 24 </a:t>
            </a:r>
          </a:p>
          <a:p>
            <a:pPr marL="225425" indent="-138113"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7. Registro Fotográfico.................................................................. 26</a:t>
            </a:r>
            <a:endParaRPr lang="pt-BR" sz="10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8" y="790902"/>
            <a:ext cx="7740415" cy="486355"/>
          </a:xfrm>
        </p:spPr>
        <p:txBody>
          <a:bodyPr/>
          <a:lstStyle/>
          <a:p>
            <a:r>
              <a:rPr lang="en-US" dirty="0"/>
              <a:t>4.3 </a:t>
            </a:r>
            <a:r>
              <a:rPr lang="en-US" dirty="0" err="1"/>
              <a:t>Análise</a:t>
            </a:r>
            <a:r>
              <a:rPr lang="en-US" dirty="0"/>
              <a:t> </a:t>
            </a:r>
            <a:r>
              <a:rPr lang="en-US" dirty="0" err="1"/>
              <a:t>Financeira</a:t>
            </a:r>
            <a:r>
              <a:rPr lang="en-US" dirty="0"/>
              <a:t> – </a:t>
            </a:r>
            <a:r>
              <a:rPr lang="en-US" sz="2300" dirty="0" err="1">
                <a:gradFill>
                  <a:gsLst>
                    <a:gs pos="0">
                      <a:schemeClr val="accent5">
                        <a:lumMod val="67000"/>
                      </a:schemeClr>
                    </a:gs>
                    <a:gs pos="48000">
                      <a:schemeClr val="accent3"/>
                    </a:gs>
                    <a:gs pos="100000">
                      <a:schemeClr val="accent6"/>
                    </a:gs>
                  </a:gsLst>
                  <a:path path="circle">
                    <a:fillToRect l="100000" t="100000"/>
                  </a:path>
                </a:gradFill>
              </a:rPr>
              <a:t>Demonstração</a:t>
            </a:r>
            <a:r>
              <a:rPr lang="en-US" sz="2300" dirty="0">
                <a:gradFill>
                  <a:gsLst>
                    <a:gs pos="0">
                      <a:schemeClr val="accent5">
                        <a:lumMod val="67000"/>
                      </a:schemeClr>
                    </a:gs>
                    <a:gs pos="48000">
                      <a:schemeClr val="accent3"/>
                    </a:gs>
                    <a:gs pos="100000">
                      <a:schemeClr val="accent6"/>
                    </a:gs>
                  </a:gsLst>
                  <a:path path="circle">
                    <a:fillToRect l="100000" t="100000"/>
                  </a:path>
                </a:gradFill>
              </a:rPr>
              <a:t> de </a:t>
            </a:r>
            <a:r>
              <a:rPr lang="en-US" sz="2300" dirty="0" err="1">
                <a:gradFill>
                  <a:gsLst>
                    <a:gs pos="0">
                      <a:schemeClr val="accent5">
                        <a:lumMod val="67000"/>
                      </a:schemeClr>
                    </a:gs>
                    <a:gs pos="48000">
                      <a:schemeClr val="accent3"/>
                    </a:gs>
                    <a:gs pos="100000">
                      <a:schemeClr val="accent6"/>
                    </a:gs>
                  </a:gsLst>
                  <a:path path="circle">
                    <a:fillToRect l="100000" t="100000"/>
                  </a:path>
                </a:gradFill>
              </a:rPr>
              <a:t>Resultado</a:t>
            </a:r>
            <a:endParaRPr lang="en-US" sz="2300"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9" name="Rectangle 8">
            <a:extLst>
              <a:ext uri="{FF2B5EF4-FFF2-40B4-BE49-F238E27FC236}">
                <a16:creationId xmlns:a16="http://schemas.microsoft.com/office/drawing/2014/main" id="{0AD157DA-93B4-4B70-9FD6-8E17B9ADDE5D}"/>
              </a:ext>
            </a:extLst>
          </p:cNvPr>
          <p:cNvSpPr/>
          <p:nvPr/>
        </p:nvSpPr>
        <p:spPr>
          <a:xfrm>
            <a:off x="729662" y="1250928"/>
            <a:ext cx="8122919"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Demonstração de Resultado do Exercício  do Grupo </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 janeiro a maio de 2021: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valores em R$ mil</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4" name="Retângulo 3"/>
          <p:cNvSpPr/>
          <p:nvPr/>
        </p:nvSpPr>
        <p:spPr>
          <a:xfrm>
            <a:off x="729662" y="5790108"/>
            <a:ext cx="8609428" cy="253916"/>
          </a:xfrm>
          <a:prstGeom prst="rect">
            <a:avLst/>
          </a:prstGeom>
        </p:spPr>
        <p:txBody>
          <a:bodyPr wrap="square">
            <a:spAutoFit/>
          </a:bodyPr>
          <a:lstStyle/>
          <a:p>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a Receita Líquida de Vendas.</a:t>
            </a:r>
            <a:endParaRPr lang="pt-BR" sz="1050" dirty="0"/>
          </a:p>
        </p:txBody>
      </p:sp>
      <p:graphicFrame>
        <p:nvGraphicFramePr>
          <p:cNvPr id="5" name="Tabela 4"/>
          <p:cNvGraphicFramePr>
            <a:graphicFrameLocks noGrp="1"/>
          </p:cNvGraphicFramePr>
          <p:nvPr>
            <p:extLst>
              <p:ext uri="{D42A27DB-BD31-4B8C-83A1-F6EECF244321}">
                <p14:modId xmlns:p14="http://schemas.microsoft.com/office/powerpoint/2010/main" val="1676909559"/>
              </p:ext>
            </p:extLst>
          </p:nvPr>
        </p:nvGraphicFramePr>
        <p:xfrm>
          <a:off x="616769" y="2301537"/>
          <a:ext cx="8348703" cy="2752725"/>
        </p:xfrm>
        <a:graphic>
          <a:graphicData uri="http://schemas.openxmlformats.org/drawingml/2006/table">
            <a:tbl>
              <a:tblPr/>
              <a:tblGrid>
                <a:gridCol w="2238375">
                  <a:extLst>
                    <a:ext uri="{9D8B030D-6E8A-4147-A177-3AD203B41FA5}">
                      <a16:colId xmlns:a16="http://schemas.microsoft.com/office/drawing/2014/main" val="2568923918"/>
                    </a:ext>
                  </a:extLst>
                </a:gridCol>
                <a:gridCol w="789965">
                  <a:extLst>
                    <a:ext uri="{9D8B030D-6E8A-4147-A177-3AD203B41FA5}">
                      <a16:colId xmlns:a16="http://schemas.microsoft.com/office/drawing/2014/main" val="2378625107"/>
                    </a:ext>
                  </a:extLst>
                </a:gridCol>
                <a:gridCol w="431467">
                  <a:extLst>
                    <a:ext uri="{9D8B030D-6E8A-4147-A177-3AD203B41FA5}">
                      <a16:colId xmlns:a16="http://schemas.microsoft.com/office/drawing/2014/main" val="2053879104"/>
                    </a:ext>
                  </a:extLst>
                </a:gridCol>
                <a:gridCol w="812172">
                  <a:extLst>
                    <a:ext uri="{9D8B030D-6E8A-4147-A177-3AD203B41FA5}">
                      <a16:colId xmlns:a16="http://schemas.microsoft.com/office/drawing/2014/main" val="2082319614"/>
                    </a:ext>
                  </a:extLst>
                </a:gridCol>
                <a:gridCol w="431467">
                  <a:extLst>
                    <a:ext uri="{9D8B030D-6E8A-4147-A177-3AD203B41FA5}">
                      <a16:colId xmlns:a16="http://schemas.microsoft.com/office/drawing/2014/main" val="177000375"/>
                    </a:ext>
                  </a:extLst>
                </a:gridCol>
                <a:gridCol w="736031">
                  <a:extLst>
                    <a:ext uri="{9D8B030D-6E8A-4147-A177-3AD203B41FA5}">
                      <a16:colId xmlns:a16="http://schemas.microsoft.com/office/drawing/2014/main" val="432313783"/>
                    </a:ext>
                  </a:extLst>
                </a:gridCol>
                <a:gridCol w="371188">
                  <a:extLst>
                    <a:ext uri="{9D8B030D-6E8A-4147-A177-3AD203B41FA5}">
                      <a16:colId xmlns:a16="http://schemas.microsoft.com/office/drawing/2014/main" val="1842923135"/>
                    </a:ext>
                  </a:extLst>
                </a:gridCol>
                <a:gridCol w="812172">
                  <a:extLst>
                    <a:ext uri="{9D8B030D-6E8A-4147-A177-3AD203B41FA5}">
                      <a16:colId xmlns:a16="http://schemas.microsoft.com/office/drawing/2014/main" val="3292222011"/>
                    </a:ext>
                  </a:extLst>
                </a:gridCol>
                <a:gridCol w="431467">
                  <a:extLst>
                    <a:ext uri="{9D8B030D-6E8A-4147-A177-3AD203B41FA5}">
                      <a16:colId xmlns:a16="http://schemas.microsoft.com/office/drawing/2014/main" val="4180670876"/>
                    </a:ext>
                  </a:extLst>
                </a:gridCol>
                <a:gridCol w="748721">
                  <a:extLst>
                    <a:ext uri="{9D8B030D-6E8A-4147-A177-3AD203B41FA5}">
                      <a16:colId xmlns:a16="http://schemas.microsoft.com/office/drawing/2014/main" val="3644080806"/>
                    </a:ext>
                  </a:extLst>
                </a:gridCol>
                <a:gridCol w="545678">
                  <a:extLst>
                    <a:ext uri="{9D8B030D-6E8A-4147-A177-3AD203B41FA5}">
                      <a16:colId xmlns:a16="http://schemas.microsoft.com/office/drawing/2014/main" val="1424488799"/>
                    </a:ext>
                  </a:extLst>
                </a:gridCol>
              </a:tblGrid>
              <a:tr h="200025">
                <a:tc>
                  <a:txBody>
                    <a:bodyPr/>
                    <a:lstStyle/>
                    <a:p>
                      <a:pPr algn="l" fontAlgn="b"/>
                      <a:endParaRPr lang="pt-BR" sz="1100" b="0" i="0" u="none" strike="noStrike" dirty="0">
                        <a:solidFill>
                          <a:srgbClr val="000000"/>
                        </a:solidFill>
                        <a:effectLst/>
                        <a:latin typeface="Source Sans Pro Light" panose="020B0403030403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rgbClr val="000000"/>
                          </a:solidFill>
                          <a:effectLst/>
                          <a:latin typeface="Source Sans Pro Light" panose="020B0403030403020204" pitchFamily="34" charset="0"/>
                        </a:rPr>
                        <a:t>31/05/2021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30/04/2021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31/03/2021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28/02/2021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31/01/2021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452178803"/>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RECEITA BRUTA DE VENDAS</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1.060.803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112%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832.294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1.129.524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892.783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618.876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646057237"/>
                  </a:ext>
                </a:extLst>
              </a:tr>
              <a:tr h="190500">
                <a:tc>
                  <a:txBody>
                    <a:bodyPr/>
                    <a:lstStyle/>
                    <a:p>
                      <a:pPr algn="l" fontAlgn="ctr"/>
                      <a:r>
                        <a:rPr lang="pt-BR" sz="1100" b="0" i="0" u="none" strike="noStrike">
                          <a:solidFill>
                            <a:srgbClr val="000000"/>
                          </a:solidFill>
                          <a:effectLst/>
                          <a:latin typeface="Source Sans Pro Light" panose="020B0403030403020204" pitchFamily="34" charset="0"/>
                        </a:rPr>
                        <a:t>Deduções da receita bruta das vendas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-111.510</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-94.753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-13%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-54.266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-64.981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-48.699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41182674"/>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RECEITA LÍQUIDA DE VENDAS</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949.293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737.541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1.075.258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827.802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570.177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06004447"/>
                  </a:ext>
                </a:extLst>
              </a:tr>
              <a:tr h="190500">
                <a:tc>
                  <a:txBody>
                    <a:bodyPr/>
                    <a:lstStyle/>
                    <a:p>
                      <a:pPr algn="l" fontAlgn="ctr"/>
                      <a:r>
                        <a:rPr lang="pt-BR" sz="1100" b="0" i="0" u="none" strike="noStrike">
                          <a:solidFill>
                            <a:srgbClr val="000000"/>
                          </a:solidFill>
                          <a:effectLst/>
                          <a:latin typeface="Source Sans Pro Light" panose="020B0403030403020204" pitchFamily="34" charset="0"/>
                        </a:rPr>
                        <a:t>Custo dos produtos vendidos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-626.712</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-66%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-596.463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-81%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-589.656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-55%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-394.473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-48%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-480.639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-84%</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0252649"/>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LUCRO BRUTO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322.581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141.078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485.602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45%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433.329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52%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89.538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39655862"/>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RECEITAS (DESPESAS)</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-292.782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-268.902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-331.060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-259.205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-335.868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-59%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80670212"/>
                  </a:ext>
                </a:extLst>
              </a:tr>
              <a:tr h="190500">
                <a:tc>
                  <a:txBody>
                    <a:bodyPr/>
                    <a:lstStyle/>
                    <a:p>
                      <a:pPr algn="l" fontAlgn="ctr"/>
                      <a:r>
                        <a:rPr lang="pt-BR" sz="1100" b="0" i="0" u="none" strike="noStrike">
                          <a:solidFill>
                            <a:srgbClr val="000000"/>
                          </a:solidFill>
                          <a:effectLst/>
                          <a:latin typeface="Source Sans Pro Light" panose="020B0403030403020204" pitchFamily="34" charset="0"/>
                        </a:rPr>
                        <a:t>Gerais e administrativas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Source Sans Pro Light" panose="020B0403030403020204" pitchFamily="34" charset="0"/>
                        </a:rPr>
                        <a:t>-232.314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-386.014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-52%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-190.041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-158.484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-19%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-213.073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-37%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3374098799"/>
                  </a:ext>
                </a:extLst>
              </a:tr>
              <a:tr h="190500">
                <a:tc>
                  <a:txBody>
                    <a:bodyPr/>
                    <a:lstStyle/>
                    <a:p>
                      <a:pPr algn="l" fontAlgn="ctr"/>
                      <a:r>
                        <a:rPr lang="pt-BR" sz="1100" b="0" i="0" u="none" strike="noStrike" dirty="0">
                          <a:solidFill>
                            <a:srgbClr val="000000"/>
                          </a:solidFill>
                          <a:effectLst/>
                          <a:latin typeface="Source Sans Pro Light" panose="020B0403030403020204" pitchFamily="34" charset="0"/>
                        </a:rPr>
                        <a:t>Outras receitas/despesas operacionais</a:t>
                      </a:r>
                    </a:p>
                  </a:txBody>
                  <a:tcPr marL="9525" marR="9525" marT="9525" marB="0" anchor="ctr">
                    <a:lnL>
                      <a:noFill/>
                    </a:lnL>
                    <a:lnR>
                      <a:noFill/>
                    </a:lnR>
                    <a:lnT>
                      <a:noFill/>
                    </a:lnT>
                    <a:lnB>
                      <a:noFill/>
                    </a:lnB>
                  </a:tcPr>
                </a:tc>
                <a:tc>
                  <a:txBody>
                    <a:bodyPr/>
                    <a:lstStyle/>
                    <a:p>
                      <a:pPr algn="r" fontAlgn="ctr"/>
                      <a:r>
                        <a:rPr lang="pt-BR" sz="1100" b="0" i="0"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147.364</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20%</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CE6F1"/>
                    </a:solidFill>
                  </a:tcPr>
                </a:tc>
                <a:extLst>
                  <a:ext uri="{0D108BD9-81ED-4DB2-BD59-A6C34878D82A}">
                    <a16:rowId xmlns:a16="http://schemas.microsoft.com/office/drawing/2014/main" val="3944779952"/>
                  </a:ext>
                </a:extLst>
              </a:tr>
              <a:tr h="190500">
                <a:tc>
                  <a:txBody>
                    <a:bodyPr/>
                    <a:lstStyle/>
                    <a:p>
                      <a:pPr algn="l" fontAlgn="ctr"/>
                      <a:r>
                        <a:rPr lang="pt-BR" sz="1100" b="0" i="0" u="none" strike="noStrike" dirty="0">
                          <a:solidFill>
                            <a:srgbClr val="000000"/>
                          </a:solidFill>
                          <a:effectLst/>
                          <a:latin typeface="Source Sans Pro Light" panose="020B0403030403020204" pitchFamily="34" charset="0"/>
                        </a:rPr>
                        <a:t>Despesas financeiras</a:t>
                      </a:r>
                    </a:p>
                  </a:txBody>
                  <a:tcPr marL="9525" marR="9525" marT="9525" marB="0" anchor="ctr">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-60.694</a:t>
                      </a:r>
                    </a:p>
                  </a:txBody>
                  <a:tcPr marL="9525" marR="9525" marT="9525" marB="0" anchor="b">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-6%</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-30.251</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-4%</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-141.553</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-13%</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-100.849</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-12%</a:t>
                      </a:r>
                    </a:p>
                  </a:txBody>
                  <a:tcPr marL="9525" marR="9525" marT="9525" marB="0" anchor="ctr">
                    <a:lnL>
                      <a:noFill/>
                    </a:lnL>
                    <a:lnR>
                      <a:noFill/>
                    </a:lnR>
                    <a:lnT>
                      <a:noFill/>
                    </a:lnT>
                    <a:lnB>
                      <a:noFill/>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-122.795</a:t>
                      </a:r>
                    </a:p>
                  </a:txBody>
                  <a:tcPr marL="9525" marR="9525" marT="9525" marB="0" anchor="ctr">
                    <a:lnL>
                      <a:noFill/>
                    </a:lnL>
                    <a:lnR>
                      <a:noFill/>
                    </a:lnR>
                    <a:lnT>
                      <a:noFill/>
                    </a:lnT>
                    <a:lnB>
                      <a:noFill/>
                    </a:lnB>
                  </a:tcPr>
                </a:tc>
                <a:tc>
                  <a:txBody>
                    <a:bodyPr/>
                    <a:lstStyle/>
                    <a:p>
                      <a:pPr algn="r" fontAlgn="ctr"/>
                      <a:r>
                        <a:rPr lang="pt-BR" sz="1100" b="0" i="1" u="none" strike="noStrike" dirty="0">
                          <a:solidFill>
                            <a:srgbClr val="000000"/>
                          </a:solidFill>
                          <a:effectLst/>
                          <a:latin typeface="Source Sans Pro Light" panose="020B0403030403020204" pitchFamily="34" charset="0"/>
                        </a:rPr>
                        <a:t>-22%</a:t>
                      </a:r>
                    </a:p>
                  </a:txBody>
                  <a:tcPr marL="9525" marR="9525" marT="9525" marB="0" anchor="ctr">
                    <a:lnL>
                      <a:noFill/>
                    </a:lnL>
                    <a:lnR>
                      <a:noFill/>
                    </a:lnR>
                    <a:lnT>
                      <a:noFill/>
                    </a:lnT>
                    <a:lnB>
                      <a:noFill/>
                    </a:lnB>
                    <a:solidFill>
                      <a:srgbClr val="DCE6F1"/>
                    </a:solidFill>
                  </a:tcPr>
                </a:tc>
                <a:extLst>
                  <a:ext uri="{0D108BD9-81ED-4DB2-BD59-A6C34878D82A}">
                    <a16:rowId xmlns:a16="http://schemas.microsoft.com/office/drawing/2014/main" val="819065043"/>
                  </a:ext>
                </a:extLst>
              </a:tr>
              <a:tr h="200025">
                <a:tc>
                  <a:txBody>
                    <a:bodyPr/>
                    <a:lstStyle/>
                    <a:p>
                      <a:pPr algn="l" fontAlgn="ctr"/>
                      <a:r>
                        <a:rPr lang="pt-BR" sz="1100" b="0" i="0" u="none" strike="noStrike" dirty="0">
                          <a:solidFill>
                            <a:srgbClr val="000000"/>
                          </a:solidFill>
                          <a:effectLst/>
                          <a:latin typeface="Source Sans Pro Light" panose="020B0403030403020204" pitchFamily="34" charset="0"/>
                        </a:rPr>
                        <a:t>Receitas financeiras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0" u="none" strike="noStrike" dirty="0">
                          <a:solidFill>
                            <a:srgbClr val="000000"/>
                          </a:solidFill>
                          <a:effectLst/>
                          <a:latin typeface="Source Sans Pro Light" panose="020B0403030403020204" pitchFamily="34" charset="0"/>
                        </a:rPr>
                        <a:t>226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534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128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38902323"/>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RESULTADO ANTES DO IR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29.800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-127.824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154.542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27%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174.124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-246.330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-43%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06233322"/>
                  </a:ext>
                </a:extLst>
              </a:tr>
              <a:tr h="200025">
                <a:tc>
                  <a:txBody>
                    <a:bodyPr/>
                    <a:lstStyle/>
                    <a:p>
                      <a:pPr algn="l" fontAlgn="ctr"/>
                      <a:r>
                        <a:rPr lang="pt-BR" sz="1100" b="0" i="0" u="none" strike="noStrike">
                          <a:solidFill>
                            <a:srgbClr val="000000"/>
                          </a:solidFill>
                          <a:effectLst/>
                          <a:latin typeface="Source Sans Pro Light" panose="020B0403030403020204" pitchFamily="34" charset="0"/>
                        </a:rPr>
                        <a:t>Provisões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-29.073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383359429"/>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LUCRO OU PREJUÍZO DO EXERCÍCIO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29.800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-127.824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154.542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14%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174.124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ctr"/>
                      <a:r>
                        <a:rPr lang="pt-BR" sz="1100" b="1" i="0" u="none" strike="noStrike">
                          <a:solidFill>
                            <a:srgbClr val="000000"/>
                          </a:solidFill>
                          <a:effectLst/>
                          <a:latin typeface="Source Sans Pro Light" panose="020B0403030403020204" pitchFamily="34" charset="0"/>
                        </a:rPr>
                        <a:t>-246.330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1" u="none" strike="noStrike" dirty="0">
                          <a:solidFill>
                            <a:srgbClr val="000000"/>
                          </a:solidFill>
                          <a:effectLst/>
                          <a:latin typeface="Source Sans Pro Light" panose="020B0403030403020204" pitchFamily="34" charset="0"/>
                        </a:rPr>
                        <a:t>-43%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28299349"/>
                  </a:ext>
                </a:extLst>
              </a:tr>
            </a:tbl>
          </a:graphicData>
        </a:graphic>
      </p:graphicFrame>
    </p:spTree>
    <p:extLst>
      <p:ext uri="{BB962C8B-B14F-4D97-AF65-F5344CB8AC3E}">
        <p14:creationId xmlns:p14="http://schemas.microsoft.com/office/powerpoint/2010/main" val="3488325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990038" cy="486355"/>
          </a:xfrm>
        </p:spPr>
        <p:txBody>
          <a:bodyPr/>
          <a:lstStyle/>
          <a:p>
            <a:r>
              <a:rPr lang="en-US" dirty="0"/>
              <a:t>4.3 </a:t>
            </a:r>
            <a:r>
              <a:rPr lang="en-US" dirty="0" err="1"/>
              <a:t>Análise</a:t>
            </a:r>
            <a:r>
              <a:rPr lang="en-US" dirty="0"/>
              <a:t> </a:t>
            </a:r>
            <a:r>
              <a:rPr lang="en-US" dirty="0" err="1"/>
              <a:t>Financeira</a:t>
            </a:r>
            <a:r>
              <a:rPr lang="en-US" dirty="0"/>
              <a:t> – </a:t>
            </a:r>
            <a:r>
              <a:rPr lang="en-US" sz="2300" dirty="0" err="1">
                <a:gradFill>
                  <a:gsLst>
                    <a:gs pos="0">
                      <a:schemeClr val="accent5">
                        <a:lumMod val="67000"/>
                      </a:schemeClr>
                    </a:gs>
                    <a:gs pos="48000">
                      <a:schemeClr val="accent3"/>
                    </a:gs>
                    <a:gs pos="100000">
                      <a:schemeClr val="accent6"/>
                    </a:gs>
                  </a:gsLst>
                  <a:path path="circle">
                    <a:fillToRect l="100000" t="100000"/>
                  </a:path>
                </a:gradFill>
              </a:rPr>
              <a:t>Demonstração</a:t>
            </a:r>
            <a:r>
              <a:rPr lang="en-US" sz="2300" dirty="0">
                <a:gradFill>
                  <a:gsLst>
                    <a:gs pos="0">
                      <a:schemeClr val="accent5">
                        <a:lumMod val="67000"/>
                      </a:schemeClr>
                    </a:gs>
                    <a:gs pos="48000">
                      <a:schemeClr val="accent3"/>
                    </a:gs>
                    <a:gs pos="100000">
                      <a:schemeClr val="accent6"/>
                    </a:gs>
                  </a:gsLst>
                  <a:path path="circle">
                    <a:fillToRect l="100000" t="100000"/>
                  </a:path>
                </a:gradFill>
              </a:rPr>
              <a:t> de </a:t>
            </a:r>
            <a:r>
              <a:rPr lang="en-US" sz="2300" dirty="0" err="1">
                <a:gradFill>
                  <a:gsLst>
                    <a:gs pos="0">
                      <a:schemeClr val="accent5">
                        <a:lumMod val="67000"/>
                      </a:schemeClr>
                    </a:gs>
                    <a:gs pos="48000">
                      <a:schemeClr val="accent3"/>
                    </a:gs>
                    <a:gs pos="100000">
                      <a:schemeClr val="accent6"/>
                    </a:gs>
                  </a:gsLst>
                  <a:path path="circle">
                    <a:fillToRect l="100000" t="100000"/>
                  </a:path>
                </a:gradFill>
              </a:rPr>
              <a:t>Resultado</a:t>
            </a:r>
            <a:endParaRPr lang="en-US" sz="2300" dirty="0"/>
          </a:p>
        </p:txBody>
      </p:sp>
      <p:sp>
        <p:nvSpPr>
          <p:cNvPr id="8" name="Rectangle 7">
            <a:extLst>
              <a:ext uri="{FF2B5EF4-FFF2-40B4-BE49-F238E27FC236}">
                <a16:creationId xmlns:a16="http://schemas.microsoft.com/office/drawing/2014/main" id="{22613F70-1F95-463F-BFDB-8B15297559E4}"/>
              </a:ext>
            </a:extLst>
          </p:cNvPr>
          <p:cNvSpPr/>
          <p:nvPr/>
        </p:nvSpPr>
        <p:spPr>
          <a:xfrm>
            <a:off x="710079" y="1912147"/>
            <a:ext cx="4785030" cy="3620478"/>
          </a:xfrm>
          <a:prstGeom prst="rect">
            <a:avLst/>
          </a:prstGeom>
        </p:spPr>
        <p:txBody>
          <a:bodyPr wrap="square" numCol="1" spcCol="180000" anchor="t">
            <a:spAutoFit/>
          </a:bodyPr>
          <a:lstStyle/>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Receita Bruta de Vendas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das Recuperandas no primeiro trimestre de 2021 foi de R$ 4.534.280, sendo a média de R$ 906.856. Em 2020 a média mensal foi de R$ 405.309, o que representa uma diferença de 220%;</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Embora o aumento das receitas, representa fato positivo, a Recuperada ainda não consegue apurar lucro, no período de janeiro a maio de  2021, verifica-se ainda um pequeno prejuízo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R$ 15.688,00;</a:t>
            </a:r>
            <a:endPar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Custo da Mercadoria Vendida</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 em média 67% do preço total, gerando uma margem bruta de vendas de 33%. As despesas administrativas e operacionais, equivalem a 34%;</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Destaque-se também que 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Despesas Financeiras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importaram em 11%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Receita Líquida</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p:txBody>
      </p:sp>
      <p:pic>
        <p:nvPicPr>
          <p:cNvPr id="5" name="Graphic 4" descr="Hockey Stick Curve Graph with solid fill">
            <a:extLst>
              <a:ext uri="{FF2B5EF4-FFF2-40B4-BE49-F238E27FC236}">
                <a16:creationId xmlns:a16="http://schemas.microsoft.com/office/drawing/2014/main" id="{30FCBEED-D3BE-46CE-BACF-3D271862099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21613" y="2304646"/>
            <a:ext cx="3574308" cy="3574308"/>
          </a:xfrm>
          <a:prstGeom prst="rect">
            <a:avLst/>
          </a:prstGeom>
        </p:spPr>
      </p:pic>
    </p:spTree>
    <p:extLst>
      <p:ext uri="{BB962C8B-B14F-4D97-AF65-F5344CB8AC3E}">
        <p14:creationId xmlns:p14="http://schemas.microsoft.com/office/powerpoint/2010/main" val="25343507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dirty="0"/>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5. INFORMAÇÕES ADICIONAIS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62667" y="2890952"/>
            <a:ext cx="428321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Cumprimento das Obrigações</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5.1 </a:t>
            </a:r>
            <a:r>
              <a:rPr lang="en-US" dirty="0" err="1"/>
              <a:t>Cumprimento</a:t>
            </a:r>
            <a:r>
              <a:rPr lang="en-US" dirty="0"/>
              <a:t> das </a:t>
            </a:r>
            <a:r>
              <a:rPr lang="en-US" dirty="0" err="1">
                <a:gradFill>
                  <a:gsLst>
                    <a:gs pos="0">
                      <a:schemeClr val="accent5">
                        <a:lumMod val="67000"/>
                      </a:schemeClr>
                    </a:gs>
                    <a:gs pos="48000">
                      <a:schemeClr val="accent3"/>
                    </a:gs>
                    <a:gs pos="100000">
                      <a:schemeClr val="accent6"/>
                    </a:gs>
                  </a:gsLst>
                  <a:path path="circle">
                    <a:fillToRect l="100000" t="100000"/>
                  </a:path>
                </a:gradFill>
              </a:rPr>
              <a:t>Obrigações</a:t>
            </a:r>
            <a:endParaRPr lang="en-US" dirty="0"/>
          </a:p>
        </p:txBody>
      </p:sp>
      <p:sp>
        <p:nvSpPr>
          <p:cNvPr id="7" name="Rectangle 6">
            <a:extLst>
              <a:ext uri="{FF2B5EF4-FFF2-40B4-BE49-F238E27FC236}">
                <a16:creationId xmlns:a16="http://schemas.microsoft.com/office/drawing/2014/main" id="{B5F23FB8-A076-4C30-838D-1E703B5A22E6}"/>
              </a:ext>
            </a:extLst>
          </p:cNvPr>
          <p:cNvSpPr/>
          <p:nvPr/>
        </p:nvSpPr>
        <p:spPr>
          <a:xfrm>
            <a:off x="4893524" y="1796111"/>
            <a:ext cx="4224784" cy="340158"/>
          </a:xfrm>
          <a:prstGeom prst="rect">
            <a:avLst/>
          </a:prstGeom>
        </p:spPr>
        <p:txBody>
          <a:bodyPr wrap="square" numCol="1" spcCol="180000" anchor="t">
            <a:spAutoFit/>
          </a:bodyPr>
          <a:lstStyle/>
          <a:p>
            <a:pPr algn="just" defTabSz="237668">
              <a:lnSpc>
                <a:spcPct val="150000"/>
              </a:lnSpc>
            </a:pP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5" name="Oval 7">
            <a:extLst>
              <a:ext uri="{FF2B5EF4-FFF2-40B4-BE49-F238E27FC236}">
                <a16:creationId xmlns:a16="http://schemas.microsoft.com/office/drawing/2014/main" id="{45A7CB3E-6400-4B14-8F7F-706C343EC101}"/>
              </a:ext>
            </a:extLst>
          </p:cNvPr>
          <p:cNvSpPr/>
          <p:nvPr/>
        </p:nvSpPr>
        <p:spPr>
          <a:xfrm>
            <a:off x="1009650" y="2453548"/>
            <a:ext cx="2390775" cy="2390775"/>
          </a:xfrm>
          <a:prstGeom prst="ellipse">
            <a:avLst/>
          </a:prstGeom>
          <a:noFill/>
          <a:ln w="190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Light" panose="020B0403030403020204" pitchFamily="34" charset="0"/>
              <a:ea typeface="Source Sans Pro Light" panose="020B0403030403020204" pitchFamily="34" charset="0"/>
            </a:endParaRPr>
          </a:p>
        </p:txBody>
      </p:sp>
      <p:sp>
        <p:nvSpPr>
          <p:cNvPr id="9" name="Rectangle 6">
            <a:extLst>
              <a:ext uri="{FF2B5EF4-FFF2-40B4-BE49-F238E27FC236}">
                <a16:creationId xmlns:a16="http://schemas.microsoft.com/office/drawing/2014/main" id="{B5F23FB8-A076-4C30-838D-1E703B5A22E6}"/>
              </a:ext>
            </a:extLst>
          </p:cNvPr>
          <p:cNvSpPr/>
          <p:nvPr/>
        </p:nvSpPr>
        <p:spPr>
          <a:xfrm>
            <a:off x="4011708" y="1849179"/>
            <a:ext cx="4987737" cy="4128310"/>
          </a:xfrm>
          <a:prstGeom prst="rect">
            <a:avLst/>
          </a:prstGeom>
        </p:spPr>
        <p:txBody>
          <a:bodyPr wrap="square" numCol="1" spcCol="180000" anchor="t">
            <a:spAutoFit/>
          </a:bodyPr>
          <a:lstStyle/>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Na qualidade de auxiliar do Juízo, além de manter os credores informados acerca do andamento das atividades das </a:t>
            </a:r>
            <a:r>
              <a:rPr lang="pt-BR" sz="110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 dos trâmites processuais, um dos papeis da equipe de Administração Judicial é o de fiscalizar as atividades das Devedoras, especialmente no que tange ao cumprimento das obrigações que lhe são impostas pela Lei nº 11.101/05.</a:t>
            </a:r>
          </a:p>
          <a:p>
            <a:pPr algn="just" defTabSz="237668">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virtude do atual contexto pandêmico, esta Equipe Técnica não realizou inspeção </a:t>
            </a: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in loco</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nas dependências das </a:t>
            </a:r>
            <a:r>
              <a:rPr lang="pt-BR" sz="110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Contudo, realizou conferências virtuais no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dia 12 de julho de 2021</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momento em que a administração informou que as atividades estavam ocorrendo normalmente e de acordo com os decretos municipais.</a:t>
            </a:r>
          </a:p>
          <a:p>
            <a:pPr algn="just" defTabSz="237668">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No período em análise, não foram constatadas condutas passíveis de enquadramento nas hipóteses descritas nos incisos do art. 64, da LRF, nem foi apurada a distribuição de lucros ou dividendos a sócios ou acionistas, vedada por força do art. 6-A, da LRF.</a:t>
            </a: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4" name="Gráfico 3" descr="Checkmark with solid fill">
            <a:extLst>
              <a:ext uri="{FF2B5EF4-FFF2-40B4-BE49-F238E27FC236}">
                <a16:creationId xmlns:a16="http://schemas.microsoft.com/office/drawing/2014/main" id="{72582488-9FEE-4342-8902-2E273023771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73199" y="2899634"/>
            <a:ext cx="1456465" cy="1456465"/>
          </a:xfrm>
          <a:prstGeom prst="rect">
            <a:avLst/>
          </a:prstGeom>
        </p:spPr>
      </p:pic>
    </p:spTree>
    <p:extLst>
      <p:ext uri="{BB962C8B-B14F-4D97-AF65-F5344CB8AC3E}">
        <p14:creationId xmlns:p14="http://schemas.microsoft.com/office/powerpoint/2010/main" val="3285528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6. CUMPRIMENTO DO PLANO</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23208" y="3126956"/>
            <a:ext cx="3287533" cy="604088"/>
          </a:xfrm>
          <a:prstGeom prst="rect">
            <a:avLst/>
          </a:prstGeom>
        </p:spPr>
        <p:txBody>
          <a:bodyPr vert="horz" lIns="91440" tIns="45720" rIns="91440" bIns="45720" rtlCol="0">
            <a:normAutofit fontScale="92500"/>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Cumprimento do Plano</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8275058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6.1 </a:t>
            </a:r>
            <a:r>
              <a:rPr lang="en-US" dirty="0" err="1"/>
              <a:t>Cumprimento</a:t>
            </a:r>
            <a:r>
              <a:rPr lang="en-US" dirty="0"/>
              <a:t> do </a:t>
            </a:r>
            <a:r>
              <a:rPr lang="en-US" dirty="0">
                <a:gradFill>
                  <a:gsLst>
                    <a:gs pos="0">
                      <a:schemeClr val="accent5">
                        <a:lumMod val="67000"/>
                      </a:schemeClr>
                    </a:gs>
                    <a:gs pos="48000">
                      <a:schemeClr val="accent3"/>
                    </a:gs>
                    <a:gs pos="100000">
                      <a:schemeClr val="accent6"/>
                    </a:gs>
                  </a:gsLst>
                  <a:path path="circle">
                    <a:fillToRect l="100000" t="100000"/>
                  </a:path>
                </a:gradFill>
              </a:rPr>
              <a:t>Plano</a:t>
            </a:r>
            <a:endParaRPr lang="en-US" dirty="0"/>
          </a:p>
        </p:txBody>
      </p:sp>
      <p:sp>
        <p:nvSpPr>
          <p:cNvPr id="7" name="Rectangle 6">
            <a:extLst>
              <a:ext uri="{FF2B5EF4-FFF2-40B4-BE49-F238E27FC236}">
                <a16:creationId xmlns:a16="http://schemas.microsoft.com/office/drawing/2014/main" id="{B5F23FB8-A076-4C30-838D-1E703B5A22E6}"/>
              </a:ext>
            </a:extLst>
          </p:cNvPr>
          <p:cNvSpPr/>
          <p:nvPr/>
        </p:nvSpPr>
        <p:spPr>
          <a:xfrm>
            <a:off x="4893524" y="1796111"/>
            <a:ext cx="4224784" cy="340158"/>
          </a:xfrm>
          <a:prstGeom prst="rect">
            <a:avLst/>
          </a:prstGeom>
        </p:spPr>
        <p:txBody>
          <a:bodyPr wrap="square" numCol="1" spcCol="180000" anchor="t">
            <a:spAutoFit/>
          </a:bodyPr>
          <a:lstStyle/>
          <a:p>
            <a:pPr algn="just" defTabSz="237668">
              <a:lnSpc>
                <a:spcPct val="150000"/>
              </a:lnSpc>
            </a:pP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00EB5697-4E6A-4F6A-96AD-3E4634335C6D}"/>
              </a:ext>
            </a:extLst>
          </p:cNvPr>
          <p:cNvGraphicFramePr>
            <a:graphicFrameLocks noGrp="1"/>
          </p:cNvGraphicFramePr>
          <p:nvPr>
            <p:extLst>
              <p:ext uri="{D42A27DB-BD31-4B8C-83A1-F6EECF244321}">
                <p14:modId xmlns:p14="http://schemas.microsoft.com/office/powerpoint/2010/main" val="4185524528"/>
              </p:ext>
            </p:extLst>
          </p:nvPr>
        </p:nvGraphicFramePr>
        <p:xfrm>
          <a:off x="991255" y="2622369"/>
          <a:ext cx="7690298" cy="1613262"/>
        </p:xfrm>
        <a:graphic>
          <a:graphicData uri="http://schemas.openxmlformats.org/drawingml/2006/table">
            <a:tbl>
              <a:tblPr firstRow="1" firstCol="1" bandRow="1"/>
              <a:tblGrid>
                <a:gridCol w="637157">
                  <a:extLst>
                    <a:ext uri="{9D8B030D-6E8A-4147-A177-3AD203B41FA5}">
                      <a16:colId xmlns:a16="http://schemas.microsoft.com/office/drawing/2014/main" val="512559869"/>
                    </a:ext>
                  </a:extLst>
                </a:gridCol>
                <a:gridCol w="675323">
                  <a:extLst>
                    <a:ext uri="{9D8B030D-6E8A-4147-A177-3AD203B41FA5}">
                      <a16:colId xmlns:a16="http://schemas.microsoft.com/office/drawing/2014/main" val="1258303634"/>
                    </a:ext>
                  </a:extLst>
                </a:gridCol>
                <a:gridCol w="2180287">
                  <a:extLst>
                    <a:ext uri="{9D8B030D-6E8A-4147-A177-3AD203B41FA5}">
                      <a16:colId xmlns:a16="http://schemas.microsoft.com/office/drawing/2014/main" val="2329128827"/>
                    </a:ext>
                  </a:extLst>
                </a:gridCol>
                <a:gridCol w="2090057">
                  <a:extLst>
                    <a:ext uri="{9D8B030D-6E8A-4147-A177-3AD203B41FA5}">
                      <a16:colId xmlns:a16="http://schemas.microsoft.com/office/drawing/2014/main" val="3032092106"/>
                    </a:ext>
                  </a:extLst>
                </a:gridCol>
                <a:gridCol w="2107474">
                  <a:extLst>
                    <a:ext uri="{9D8B030D-6E8A-4147-A177-3AD203B41FA5}">
                      <a16:colId xmlns:a16="http://schemas.microsoft.com/office/drawing/2014/main" val="2447698590"/>
                    </a:ext>
                  </a:extLst>
                </a:gridCol>
              </a:tblGrid>
              <a:tr h="230466">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CLASSE</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DESÁGIO</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CARÊNCIA</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FORMA DE PAGAMENTO</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a:solidFill>
                            <a:schemeClr val="bg1"/>
                          </a:solidFill>
                          <a:effectLst/>
                          <a:latin typeface="Source Sans Pro Light" panose="020B0403030403020204" pitchFamily="34" charset="0"/>
                          <a:ea typeface="Source Sans Pro Light" panose="020B0403030403020204" pitchFamily="34" charset="0"/>
                        </a:rPr>
                        <a:t>CORREÇÃO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85152104"/>
                  </a:ext>
                </a:extLst>
              </a:tr>
              <a:tr h="691398">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12 meses contados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a:solidFill>
                            <a:schemeClr val="bg2">
                              <a:lumMod val="10000"/>
                            </a:schemeClr>
                          </a:solidFill>
                          <a:effectLst/>
                          <a:latin typeface="Source Sans Pro Light" panose="020B0403030403020204" pitchFamily="34" charset="0"/>
                          <a:ea typeface="Source Sans Pro Light" panose="020B0403030403020204" pitchFamily="34" charset="0"/>
                        </a:rPr>
                        <a:t>Parcela única até o final do período de carência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TR a partir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040457"/>
                  </a:ext>
                </a:extLst>
              </a:tr>
              <a:tr h="691398">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 </a:t>
                      </a:r>
                    </a:p>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III e IV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 </a:t>
                      </a:r>
                    </a:p>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24 meses contados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15 parcelas anuais após a finalização do período de carência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 </a:t>
                      </a:r>
                    </a:p>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TR a partir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892151"/>
                  </a:ext>
                </a:extLst>
              </a:tr>
            </a:tbl>
          </a:graphicData>
        </a:graphic>
      </p:graphicFrame>
      <p:sp>
        <p:nvSpPr>
          <p:cNvPr id="11" name="Rectangle 10">
            <a:extLst>
              <a:ext uri="{FF2B5EF4-FFF2-40B4-BE49-F238E27FC236}">
                <a16:creationId xmlns:a16="http://schemas.microsoft.com/office/drawing/2014/main" id="{D22C4797-9F8D-4458-92DE-1561E8A9E694}"/>
              </a:ext>
            </a:extLst>
          </p:cNvPr>
          <p:cNvSpPr/>
          <p:nvPr/>
        </p:nvSpPr>
        <p:spPr>
          <a:xfrm>
            <a:off x="729535" y="1419825"/>
            <a:ext cx="7952018" cy="573490"/>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o plano de recuperação aprovado em março/2021, a Administração Judicial passa a discriminar as condições que fiscalizará a partir da concessão da Recuperação Judicial:</a:t>
            </a:r>
          </a:p>
        </p:txBody>
      </p:sp>
    </p:spTree>
    <p:extLst>
      <p:ext uri="{BB962C8B-B14F-4D97-AF65-F5344CB8AC3E}">
        <p14:creationId xmlns:p14="http://schemas.microsoft.com/office/powerpoint/2010/main" val="11644550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7. REGISTRO FOTOGRÁFICO</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23208" y="3126956"/>
            <a:ext cx="3287533" cy="604088"/>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7.1. Registro Fotográfico</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38067126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27</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endPar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5" name="Espaço Reservado para Imagem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p:pic>
      <p:pic>
        <p:nvPicPr>
          <p:cNvPr id="6" name="Espaço Reservado para Imagem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p:pic>
    </p:spTree>
    <p:extLst>
      <p:ext uri="{BB962C8B-B14F-4D97-AF65-F5344CB8AC3E}">
        <p14:creationId xmlns:p14="http://schemas.microsoft.com/office/powerpoint/2010/main" val="2438299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28</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endPar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4" name="Espaço Reservado para Imagem 3"/>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p:pic>
      <p:pic>
        <p:nvPicPr>
          <p:cNvPr id="8" name="Espaço Reservado para Imagem 7"/>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p:pic>
    </p:spTree>
    <p:extLst>
      <p:ext uri="{BB962C8B-B14F-4D97-AF65-F5344CB8AC3E}">
        <p14:creationId xmlns:p14="http://schemas.microsoft.com/office/powerpoint/2010/main" val="279623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29</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endPar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6" name="Espaço Reservado para Imagem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p:pic>
      <p:pic>
        <p:nvPicPr>
          <p:cNvPr id="7" name="Espaço Reservado para Imagem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p:pic>
    </p:spTree>
    <p:extLst>
      <p:ext uri="{BB962C8B-B14F-4D97-AF65-F5344CB8AC3E}">
        <p14:creationId xmlns:p14="http://schemas.microsoft.com/office/powerpoint/2010/main" val="319157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1. INTRODUÇÃO</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420015" y="2511813"/>
            <a:ext cx="4953000" cy="1454630"/>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Cronograma Processual</a:t>
            </a:r>
            <a:endParaRPr lang="en-US"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4953000" y="1405511"/>
            <a:ext cx="4329663"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82657" y="140551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30</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pic>
        <p:nvPicPr>
          <p:cNvPr id="5" name="Espaço Reservado para Imagem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p:pic>
      <p:pic>
        <p:nvPicPr>
          <p:cNvPr id="4" name="Espaço Reservado para Imagem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p:pic>
    </p:spTree>
    <p:extLst>
      <p:ext uri="{BB962C8B-B14F-4D97-AF65-F5344CB8AC3E}">
        <p14:creationId xmlns:p14="http://schemas.microsoft.com/office/powerpoint/2010/main" val="102016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31</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a:t>
            </a:r>
          </a:p>
        </p:txBody>
      </p:sp>
      <p:pic>
        <p:nvPicPr>
          <p:cNvPr id="7" name="Espaço Reservado para Imagem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p:pic>
      <p:pic>
        <p:nvPicPr>
          <p:cNvPr id="8" name="Espaço Reservado para Imagem 7"/>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p:pic>
    </p:spTree>
    <p:extLst>
      <p:ext uri="{BB962C8B-B14F-4D97-AF65-F5344CB8AC3E}">
        <p14:creationId xmlns:p14="http://schemas.microsoft.com/office/powerpoint/2010/main" val="281019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32</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PARA ENTREGA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a:t>
            </a:r>
          </a:p>
        </p:txBody>
      </p:sp>
      <p:pic>
        <p:nvPicPr>
          <p:cNvPr id="5" name="Espaço Reservado para Imagem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p:pic>
      <p:pic>
        <p:nvPicPr>
          <p:cNvPr id="6" name="Espaço Reservado para Imagem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p:pic>
    </p:spTree>
    <p:extLst>
      <p:ext uri="{BB962C8B-B14F-4D97-AF65-F5344CB8AC3E}">
        <p14:creationId xmlns:p14="http://schemas.microsoft.com/office/powerpoint/2010/main" val="2040345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6">
            <a:extLst>
              <a:ext uri="{FF2B5EF4-FFF2-40B4-BE49-F238E27FC236}">
                <a16:creationId xmlns:a16="http://schemas.microsoft.com/office/drawing/2014/main" id="{5E32D751-5B3E-4FF2-807F-D082B5D9A348}"/>
              </a:ext>
            </a:extLst>
          </p:cNvPr>
          <p:cNvSpPr/>
          <p:nvPr/>
        </p:nvSpPr>
        <p:spPr>
          <a:xfrm>
            <a:off x="457201" y="359299"/>
            <a:ext cx="8520544" cy="900246"/>
          </a:xfrm>
          <a:prstGeom prst="rect">
            <a:avLst/>
          </a:prstGeom>
        </p:spPr>
        <p:txBody>
          <a:bodyPr wrap="square" numCol="1" spcCol="180000">
            <a:spAutoFit/>
          </a:bodyPr>
          <a:lstStyle/>
          <a:p>
            <a:pPr indent="237668" algn="ctr" defTabSz="237668">
              <a:lnSpc>
                <a:spcPct val="150000"/>
              </a:lnSpc>
            </a:pPr>
            <a:r>
              <a:rPr lang="pt-BR" sz="1200" dirty="0">
                <a:solidFill>
                  <a:schemeClr val="bg2">
                    <a:lumMod val="10000"/>
                  </a:schemeClr>
                </a:solidFill>
                <a:latin typeface="Source Sans Pro Light" panose="020B0403030403020204" pitchFamily="34" charset="0"/>
              </a:rPr>
              <a:t>Diante das informações prestadas, a Administração Judicial requer a juntada deste relatório mensal de atividades,</a:t>
            </a:r>
          </a:p>
          <a:p>
            <a:pPr indent="237668" algn="ctr" defTabSz="237668">
              <a:lnSpc>
                <a:spcPct val="150000"/>
              </a:lnSpc>
            </a:pPr>
            <a:r>
              <a:rPr lang="pt-BR" sz="1200" dirty="0">
                <a:solidFill>
                  <a:schemeClr val="bg2">
                    <a:lumMod val="10000"/>
                  </a:schemeClr>
                </a:solidFill>
                <a:latin typeface="Source Sans Pro Light" panose="020B0403030403020204" pitchFamily="34" charset="0"/>
              </a:rPr>
              <a:t> formulado </a:t>
            </a:r>
            <a:r>
              <a:rPr lang="pt-BR" sz="1200" b="1" dirty="0">
                <a:solidFill>
                  <a:schemeClr val="bg2">
                    <a:lumMod val="10000"/>
                  </a:schemeClr>
                </a:solidFill>
                <a:latin typeface="Source Sans Pro Light" panose="020B0403030403020204" pitchFamily="34" charset="0"/>
              </a:rPr>
              <a:t>precipuamente</a:t>
            </a:r>
            <a:r>
              <a:rPr lang="pt-BR" sz="1200" dirty="0">
                <a:solidFill>
                  <a:schemeClr val="bg2">
                    <a:lumMod val="10000"/>
                  </a:schemeClr>
                </a:solidFill>
                <a:latin typeface="Source Sans Pro Light" panose="020B0403030403020204" pitchFamily="34" charset="0"/>
              </a:rPr>
              <a:t> pelos seguintes profissionais, todos da </a:t>
            </a:r>
            <a:r>
              <a:rPr lang="pt-BR" sz="1200" b="1" dirty="0">
                <a:solidFill>
                  <a:schemeClr val="bg2">
                    <a:lumMod val="10000"/>
                  </a:schemeClr>
                </a:solidFill>
                <a:latin typeface="Source Sans Pro Light" panose="020B0403030403020204" pitchFamily="34" charset="0"/>
              </a:rPr>
              <a:t>equipe permanente </a:t>
            </a:r>
            <a:r>
              <a:rPr lang="pt-BR" sz="1200" dirty="0">
                <a:solidFill>
                  <a:schemeClr val="bg2">
                    <a:lumMod val="10000"/>
                  </a:schemeClr>
                </a:solidFill>
                <a:latin typeface="Source Sans Pro Light" panose="020B0403030403020204" pitchFamily="34" charset="0"/>
              </a:rPr>
              <a:t>desta auxiliar do Juízo: </a:t>
            </a:r>
          </a:p>
          <a:p>
            <a:pPr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p:txBody>
      </p:sp>
      <p:sp>
        <p:nvSpPr>
          <p:cNvPr id="5" name="Rectangle 6">
            <a:extLst>
              <a:ext uri="{FF2B5EF4-FFF2-40B4-BE49-F238E27FC236}">
                <a16:creationId xmlns:a16="http://schemas.microsoft.com/office/drawing/2014/main" id="{2EE28179-6754-4FA1-BF3A-9A1693C411D5}"/>
              </a:ext>
            </a:extLst>
          </p:cNvPr>
          <p:cNvSpPr/>
          <p:nvPr/>
        </p:nvSpPr>
        <p:spPr>
          <a:xfrm>
            <a:off x="2598157" y="3004007"/>
            <a:ext cx="2061526" cy="646331"/>
          </a:xfrm>
          <a:prstGeom prst="rect">
            <a:avLst/>
          </a:prstGeom>
        </p:spPr>
        <p:txBody>
          <a:bodyPr wrap="square" numCol="1" spcCol="180000">
            <a:spAutoFit/>
          </a:bodyPr>
          <a:lstStyle/>
          <a:p>
            <a:pPr algn="ctr" defTabSz="237668"/>
            <a:r>
              <a:rPr lang="pt-BR" sz="1200" b="1" dirty="0">
                <a:solidFill>
                  <a:schemeClr val="bg2">
                    <a:lumMod val="10000"/>
                  </a:schemeClr>
                </a:solidFill>
                <a:latin typeface="Source Sans Pro Light" panose="020B0403030403020204" pitchFamily="34" charset="0"/>
              </a:rPr>
              <a:t>Rafael Brizola Marques</a:t>
            </a:r>
          </a:p>
          <a:p>
            <a:pPr algn="ctr" defTabSz="237668"/>
            <a:r>
              <a:rPr lang="pt-BR" sz="1200" dirty="0">
                <a:solidFill>
                  <a:schemeClr val="bg2">
                    <a:lumMod val="10000"/>
                  </a:schemeClr>
                </a:solidFill>
                <a:latin typeface="Source Sans Pro Light" panose="020B0403030403020204" pitchFamily="34" charset="0"/>
              </a:rPr>
              <a:t>Coordenador Geral</a:t>
            </a:r>
          </a:p>
          <a:p>
            <a:pPr algn="ctr" defTabSz="237668"/>
            <a:r>
              <a:rPr lang="pt-BR" sz="1200" dirty="0">
                <a:solidFill>
                  <a:schemeClr val="bg2">
                    <a:lumMod val="10000"/>
                  </a:schemeClr>
                </a:solidFill>
                <a:latin typeface="Source Sans Pro Light" panose="020B0403030403020204" pitchFamily="34" charset="0"/>
              </a:rPr>
              <a:t>OAB/RS 76787</a:t>
            </a:r>
          </a:p>
        </p:txBody>
      </p:sp>
      <p:sp>
        <p:nvSpPr>
          <p:cNvPr id="10" name="Rectangle 6">
            <a:extLst>
              <a:ext uri="{FF2B5EF4-FFF2-40B4-BE49-F238E27FC236}">
                <a16:creationId xmlns:a16="http://schemas.microsoft.com/office/drawing/2014/main" id="{999A5E06-D040-452B-B16F-641D04330750}"/>
              </a:ext>
            </a:extLst>
          </p:cNvPr>
          <p:cNvSpPr/>
          <p:nvPr/>
        </p:nvSpPr>
        <p:spPr>
          <a:xfrm>
            <a:off x="1449706" y="5251083"/>
            <a:ext cx="1744153" cy="646331"/>
          </a:xfrm>
          <a:prstGeom prst="rect">
            <a:avLst/>
          </a:prstGeom>
        </p:spPr>
        <p:txBody>
          <a:bodyPr wrap="square" numCol="1" spcCol="180000">
            <a:spAutoFit/>
          </a:bodyPr>
          <a:lstStyle/>
          <a:p>
            <a:pPr algn="ctr" defTabSz="237668"/>
            <a:r>
              <a:rPr lang="pt-BR" sz="1200" b="1" dirty="0">
                <a:solidFill>
                  <a:schemeClr val="bg2">
                    <a:lumMod val="10000"/>
                  </a:schemeClr>
                </a:solidFill>
                <a:latin typeface="Source Sans Pro Light" panose="020B0403030403020204" pitchFamily="34" charset="0"/>
              </a:rPr>
              <a:t>Daniel Kops</a:t>
            </a:r>
          </a:p>
          <a:p>
            <a:pPr algn="ctr" defTabSz="237668"/>
            <a:r>
              <a:rPr lang="pt-BR" sz="1200" dirty="0">
                <a:solidFill>
                  <a:schemeClr val="bg2">
                    <a:lumMod val="10000"/>
                  </a:schemeClr>
                </a:solidFill>
                <a:latin typeface="Source Sans Pro Light" panose="020B0403030403020204" pitchFamily="34" charset="0"/>
              </a:rPr>
              <a:t>Equipe Contábil</a:t>
            </a:r>
          </a:p>
          <a:p>
            <a:pPr algn="ctr" defTabSz="237668"/>
            <a:r>
              <a:rPr lang="pt-BR" sz="1200" dirty="0">
                <a:solidFill>
                  <a:schemeClr val="bg2">
                    <a:lumMod val="10000"/>
                  </a:schemeClr>
                </a:solidFill>
                <a:latin typeface="Source Sans Pro Light" panose="020B0403030403020204" pitchFamily="34" charset="0"/>
              </a:rPr>
              <a:t>CRC/RS 096647/O-9</a:t>
            </a:r>
          </a:p>
        </p:txBody>
      </p:sp>
      <p:sp>
        <p:nvSpPr>
          <p:cNvPr id="12" name="Rectangle 6">
            <a:extLst>
              <a:ext uri="{FF2B5EF4-FFF2-40B4-BE49-F238E27FC236}">
                <a16:creationId xmlns:a16="http://schemas.microsoft.com/office/drawing/2014/main" id="{2EB6BB41-962D-435E-B7B8-F057041DE934}"/>
              </a:ext>
            </a:extLst>
          </p:cNvPr>
          <p:cNvSpPr/>
          <p:nvPr/>
        </p:nvSpPr>
        <p:spPr>
          <a:xfrm>
            <a:off x="6487565" y="5262755"/>
            <a:ext cx="1512815" cy="646331"/>
          </a:xfrm>
          <a:prstGeom prst="rect">
            <a:avLst/>
          </a:prstGeom>
        </p:spPr>
        <p:txBody>
          <a:bodyPr wrap="square" numCol="1" spcCol="180000">
            <a:spAutoFit/>
          </a:bodyPr>
          <a:lstStyle/>
          <a:p>
            <a:pPr algn="ctr" defTabSz="237668"/>
            <a:r>
              <a:rPr lang="pt-BR" sz="1200" b="1" dirty="0">
                <a:solidFill>
                  <a:schemeClr val="bg2">
                    <a:lumMod val="10000"/>
                  </a:schemeClr>
                </a:solidFill>
                <a:latin typeface="Source Sans Pro Light" panose="020B0403030403020204" pitchFamily="34" charset="0"/>
              </a:rPr>
              <a:t>Mirna Murraro</a:t>
            </a:r>
          </a:p>
          <a:p>
            <a:pPr algn="ctr" defTabSz="237668"/>
            <a:r>
              <a:rPr lang="pt-BR" sz="1200" dirty="0">
                <a:solidFill>
                  <a:schemeClr val="bg2">
                    <a:lumMod val="10000"/>
                  </a:schemeClr>
                </a:solidFill>
                <a:latin typeface="Source Sans Pro Light" panose="020B0403030403020204" pitchFamily="34" charset="0"/>
              </a:rPr>
              <a:t>Equipe Contábil</a:t>
            </a:r>
          </a:p>
          <a:p>
            <a:pPr algn="ctr" defTabSz="237668"/>
            <a:r>
              <a:rPr lang="pt-BR" sz="1200" dirty="0">
                <a:solidFill>
                  <a:schemeClr val="bg2">
                    <a:lumMod val="10000"/>
                  </a:schemeClr>
                </a:solidFill>
                <a:latin typeface="Source Sans Pro Light" panose="020B0403030403020204" pitchFamily="34" charset="0"/>
              </a:rPr>
              <a:t>CRC/RS 64137</a:t>
            </a:r>
          </a:p>
        </p:txBody>
      </p:sp>
      <p:sp>
        <p:nvSpPr>
          <p:cNvPr id="34" name="Rectangle 6">
            <a:extLst>
              <a:ext uri="{FF2B5EF4-FFF2-40B4-BE49-F238E27FC236}">
                <a16:creationId xmlns:a16="http://schemas.microsoft.com/office/drawing/2014/main" id="{3CEBF8F4-905D-4DAB-A40A-967E6F4C8C7F}"/>
              </a:ext>
            </a:extLst>
          </p:cNvPr>
          <p:cNvSpPr/>
          <p:nvPr/>
        </p:nvSpPr>
        <p:spPr>
          <a:xfrm>
            <a:off x="3902143" y="5262755"/>
            <a:ext cx="1630660" cy="646331"/>
          </a:xfrm>
          <a:prstGeom prst="rect">
            <a:avLst/>
          </a:prstGeom>
        </p:spPr>
        <p:txBody>
          <a:bodyPr wrap="square" numCol="1" spcCol="180000">
            <a:spAutoFit/>
          </a:bodyPr>
          <a:lstStyle/>
          <a:p>
            <a:pPr algn="ctr" defTabSz="237668"/>
            <a:r>
              <a:rPr lang="pt-BR" sz="1200" b="1" dirty="0">
                <a:solidFill>
                  <a:schemeClr val="bg2">
                    <a:lumMod val="10000"/>
                  </a:schemeClr>
                </a:solidFill>
                <a:latin typeface="Source Sans Pro Light" panose="020B0403030403020204" pitchFamily="34" charset="0"/>
              </a:rPr>
              <a:t>Felipe Camardelli</a:t>
            </a:r>
          </a:p>
          <a:p>
            <a:pPr algn="ctr" defTabSz="237668"/>
            <a:r>
              <a:rPr lang="pt-BR" sz="1200" dirty="0">
                <a:solidFill>
                  <a:schemeClr val="bg2">
                    <a:lumMod val="10000"/>
                  </a:schemeClr>
                </a:solidFill>
                <a:latin typeface="Source Sans Pro Light" panose="020B0403030403020204" pitchFamily="34" charset="0"/>
              </a:rPr>
              <a:t>Equipe Contábil</a:t>
            </a:r>
          </a:p>
          <a:p>
            <a:pPr algn="ctr" defTabSz="237668"/>
            <a:r>
              <a:rPr lang="pt-BR" sz="1200" dirty="0">
                <a:solidFill>
                  <a:schemeClr val="bg2">
                    <a:lumMod val="10000"/>
                  </a:schemeClr>
                </a:solidFill>
                <a:latin typeface="Source Sans Pro Light" panose="020B0403030403020204" pitchFamily="34" charset="0"/>
              </a:rPr>
              <a:t>CRA/RS 31349/O</a:t>
            </a:r>
          </a:p>
        </p:txBody>
      </p:sp>
      <p:sp>
        <p:nvSpPr>
          <p:cNvPr id="15" name="Rectangle 6">
            <a:extLst>
              <a:ext uri="{FF2B5EF4-FFF2-40B4-BE49-F238E27FC236}">
                <a16:creationId xmlns:a16="http://schemas.microsoft.com/office/drawing/2014/main" id="{9D35D8C8-B043-465B-BC89-06A7BCD6A7B8}"/>
              </a:ext>
            </a:extLst>
          </p:cNvPr>
          <p:cNvSpPr/>
          <p:nvPr/>
        </p:nvSpPr>
        <p:spPr>
          <a:xfrm>
            <a:off x="5087840" y="3020037"/>
            <a:ext cx="2124949" cy="646331"/>
          </a:xfrm>
          <a:prstGeom prst="rect">
            <a:avLst/>
          </a:prstGeom>
        </p:spPr>
        <p:txBody>
          <a:bodyPr wrap="square" numCol="1" spcCol="180000">
            <a:spAutoFit/>
          </a:bodyPr>
          <a:lstStyle/>
          <a:p>
            <a:pPr algn="ctr" defTabSz="237668"/>
            <a:r>
              <a:rPr lang="pt-BR" sz="1200" b="1" dirty="0">
                <a:solidFill>
                  <a:schemeClr val="bg2">
                    <a:lumMod val="10000"/>
                  </a:schemeClr>
                </a:solidFill>
                <a:latin typeface="Source Sans Pro Light" panose="020B0403030403020204" pitchFamily="34" charset="0"/>
              </a:rPr>
              <a:t>Guilherme Falceta</a:t>
            </a:r>
          </a:p>
          <a:p>
            <a:pPr algn="ctr" defTabSz="237668"/>
            <a:r>
              <a:rPr lang="pt-BR" sz="1200" dirty="0">
                <a:solidFill>
                  <a:schemeClr val="bg2">
                    <a:lumMod val="10000"/>
                  </a:schemeClr>
                </a:solidFill>
                <a:latin typeface="Source Sans Pro Light" panose="020B0403030403020204" pitchFamily="34" charset="0"/>
              </a:rPr>
              <a:t>Advogado responsável</a:t>
            </a:r>
          </a:p>
          <a:p>
            <a:pPr algn="ctr" defTabSz="237668"/>
            <a:r>
              <a:rPr lang="pt-BR" sz="1200" dirty="0">
                <a:solidFill>
                  <a:schemeClr val="bg2">
                    <a:lumMod val="10000"/>
                  </a:schemeClr>
                </a:solidFill>
                <a:latin typeface="Source Sans Pro Light" panose="020B0403030403020204" pitchFamily="34" charset="0"/>
              </a:rPr>
              <a:t>OAB/RS 97.137</a:t>
            </a:r>
          </a:p>
        </p:txBody>
      </p:sp>
      <p:pic>
        <p:nvPicPr>
          <p:cNvPr id="16" name="Imagem 20" descr="Homem de terno e gravata e posando para foto&#10;&#10;Descrição gerada automaticamente">
            <a:extLst>
              <a:ext uri="{FF2B5EF4-FFF2-40B4-BE49-F238E27FC236}">
                <a16:creationId xmlns:a16="http://schemas.microsoft.com/office/drawing/2014/main" id="{DCAD2AD1-CC13-4C05-B7AE-638558F59359}"/>
              </a:ext>
            </a:extLst>
          </p:cNvPr>
          <p:cNvPicPr>
            <a:picLocks noChangeAspect="1"/>
          </p:cNvPicPr>
          <p:nvPr/>
        </p:nvPicPr>
        <p:blipFill>
          <a:blip r:embed="rId2"/>
          <a:stretch>
            <a:fillRect/>
          </a:stretch>
        </p:blipFill>
        <p:spPr>
          <a:xfrm>
            <a:off x="1698962" y="3918813"/>
            <a:ext cx="1245641" cy="1245641"/>
          </a:xfrm>
          <a:prstGeom prst="ellipse">
            <a:avLst/>
          </a:prstGeom>
        </p:spPr>
      </p:pic>
      <p:pic>
        <p:nvPicPr>
          <p:cNvPr id="17" name="Imagem 30" descr="Foto preta e branca de homem de terno e gravata e posando para foto&#10;&#10;Descrição gerada automaticamente">
            <a:extLst>
              <a:ext uri="{FF2B5EF4-FFF2-40B4-BE49-F238E27FC236}">
                <a16:creationId xmlns:a16="http://schemas.microsoft.com/office/drawing/2014/main" id="{10AE6F28-D064-4A6B-B955-6795FC175C0A}"/>
              </a:ext>
            </a:extLst>
          </p:cNvPr>
          <p:cNvPicPr>
            <a:picLocks noChangeAspect="1"/>
          </p:cNvPicPr>
          <p:nvPr/>
        </p:nvPicPr>
        <p:blipFill>
          <a:blip r:embed="rId3"/>
          <a:stretch>
            <a:fillRect/>
          </a:stretch>
        </p:blipFill>
        <p:spPr>
          <a:xfrm>
            <a:off x="3006100" y="1704958"/>
            <a:ext cx="1245641" cy="1245084"/>
          </a:xfrm>
          <a:prstGeom prst="ellipse">
            <a:avLst/>
          </a:prstGeom>
        </p:spPr>
      </p:pic>
      <p:pic>
        <p:nvPicPr>
          <p:cNvPr id="18" name="Imagem 32" descr="Foto preta e branca de homem de terno e gravata&#10;&#10;Descrição gerada automaticamente">
            <a:extLst>
              <a:ext uri="{FF2B5EF4-FFF2-40B4-BE49-F238E27FC236}">
                <a16:creationId xmlns:a16="http://schemas.microsoft.com/office/drawing/2014/main" id="{09C6090E-CBE3-4030-8722-164693C3E5A4}"/>
              </a:ext>
            </a:extLst>
          </p:cNvPr>
          <p:cNvPicPr>
            <a:picLocks noChangeAspect="1"/>
          </p:cNvPicPr>
          <p:nvPr/>
        </p:nvPicPr>
        <p:blipFill>
          <a:blip r:embed="rId4"/>
          <a:stretch>
            <a:fillRect/>
          </a:stretch>
        </p:blipFill>
        <p:spPr>
          <a:xfrm>
            <a:off x="4074118" y="3893713"/>
            <a:ext cx="1286711" cy="1286711"/>
          </a:xfrm>
          <a:prstGeom prst="ellipse">
            <a:avLst/>
          </a:prstGeom>
        </p:spPr>
      </p:pic>
      <p:pic>
        <p:nvPicPr>
          <p:cNvPr id="19" name="Imagem 32">
            <a:extLst>
              <a:ext uri="{FF2B5EF4-FFF2-40B4-BE49-F238E27FC236}">
                <a16:creationId xmlns:a16="http://schemas.microsoft.com/office/drawing/2014/main" id="{AC7545D3-1D7A-41B4-96C2-BA50BDF39633}"/>
              </a:ext>
            </a:extLst>
          </p:cNvPr>
          <p:cNvPicPr>
            <a:picLocks noChangeAspect="1"/>
          </p:cNvPicPr>
          <p:nvPr/>
        </p:nvPicPr>
        <p:blipFill>
          <a:blip r:embed="rId5"/>
          <a:srcRect/>
          <a:stretch/>
        </p:blipFill>
        <p:spPr>
          <a:xfrm>
            <a:off x="6601321" y="3943992"/>
            <a:ext cx="1285302" cy="1286711"/>
          </a:xfrm>
          <a:prstGeom prst="ellipse">
            <a:avLst/>
          </a:prstGeom>
        </p:spPr>
      </p:pic>
      <p:pic>
        <p:nvPicPr>
          <p:cNvPr id="20" name="Imagem 26" descr="Foto preta e branca de homem de terno e gravata&#10;&#10;Descrição gerada automaticamente">
            <a:extLst>
              <a:ext uri="{FF2B5EF4-FFF2-40B4-BE49-F238E27FC236}">
                <a16:creationId xmlns:a16="http://schemas.microsoft.com/office/drawing/2014/main" id="{D15C48FC-6BCA-4E43-A765-233D760B1249}"/>
              </a:ext>
            </a:extLst>
          </p:cNvPr>
          <p:cNvPicPr>
            <a:picLocks noChangeAspect="1"/>
          </p:cNvPicPr>
          <p:nvPr/>
        </p:nvPicPr>
        <p:blipFill>
          <a:blip r:embed="rId6"/>
          <a:stretch>
            <a:fillRect/>
          </a:stretch>
        </p:blipFill>
        <p:spPr>
          <a:xfrm>
            <a:off x="5527493" y="1703449"/>
            <a:ext cx="1245643" cy="1245087"/>
          </a:xfrm>
          <a:prstGeom prst="ellipse">
            <a:avLst/>
          </a:prstGeom>
        </p:spPr>
      </p:pic>
    </p:spTree>
    <p:extLst>
      <p:ext uri="{BB962C8B-B14F-4D97-AF65-F5344CB8AC3E}">
        <p14:creationId xmlns:p14="http://schemas.microsoft.com/office/powerpoint/2010/main" val="91535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3CA9B-9786-4F1A-BB1F-48BDBC45C4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578" y="2480707"/>
            <a:ext cx="5028843" cy="1896586"/>
          </a:xfrm>
          <a:prstGeom prst="rect">
            <a:avLst/>
          </a:prstGeom>
          <a:noFill/>
          <a:ln>
            <a:noFill/>
          </a:ln>
        </p:spPr>
      </p:pic>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5000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1.1 </a:t>
            </a:r>
            <a:r>
              <a:rPr lang="en-US" dirty="0" err="1"/>
              <a:t>Considerações</a:t>
            </a:r>
            <a:r>
              <a:rPr lang="en-US" dirty="0"/>
              <a:t> </a:t>
            </a:r>
            <a:r>
              <a:rPr lang="en-US" dirty="0" err="1">
                <a:gradFill>
                  <a:gsLst>
                    <a:gs pos="0">
                      <a:schemeClr val="accent5">
                        <a:lumMod val="67000"/>
                      </a:schemeClr>
                    </a:gs>
                    <a:gs pos="48000">
                      <a:schemeClr val="accent3"/>
                    </a:gs>
                    <a:gs pos="100000">
                      <a:schemeClr val="accent6"/>
                    </a:gs>
                  </a:gsLst>
                  <a:path path="circle">
                    <a:fillToRect l="100000" t="100000"/>
                  </a:path>
                </a:gradFill>
              </a:rPr>
              <a:t>Preliminares</a:t>
            </a:r>
            <a:endParaRPr lang="en-US" dirty="0"/>
          </a:p>
        </p:txBody>
      </p:sp>
      <p:sp>
        <p:nvSpPr>
          <p:cNvPr id="5" name="Rectangle 4">
            <a:extLst>
              <a:ext uri="{FF2B5EF4-FFF2-40B4-BE49-F238E27FC236}">
                <a16:creationId xmlns:a16="http://schemas.microsoft.com/office/drawing/2014/main" id="{403EFA86-559B-4D84-BC6E-7D4FA499D1B1}"/>
              </a:ext>
            </a:extLst>
          </p:cNvPr>
          <p:cNvSpPr/>
          <p:nvPr/>
        </p:nvSpPr>
        <p:spPr>
          <a:xfrm>
            <a:off x="632298" y="1051091"/>
            <a:ext cx="8604115" cy="5397888"/>
          </a:xfrm>
          <a:prstGeom prst="rect">
            <a:avLst/>
          </a:prstGeom>
        </p:spPr>
        <p:txBody>
          <a:bodyPr wrap="square" numCol="2" spcCol="180000">
            <a:spAutoFit/>
          </a:bodyPr>
          <a:lstStyle/>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Em primeiro lugar, cumpre referir as premissas que embasaram este relatório, bem como destacar alguns pontos que esta Equipe Técnica julga pertinentes para uma melhor compreensão do trabalho desenvolvido.</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Para esta Equipe Técnica chegar às conclusões apresentadas no presente relatório, entre outros aspectos: (i) foram tomadas como boas e válidas as informações contidas nas demonstrações contábeis da S.R. Orth &amp; Cia Ltda. e da Indústria de Máquinas Agrícolas Carazinho Ltda.., as quais foram fornecidas por seus administradores; e (ii) foram conduzidas discussões com membros integrantes da administração e as operações das referidas sociedades empresárias.</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Nenhum dos profissionais que participaram da elaboração deste relatório têm qualquer interesse financeiro nas </a:t>
            </a:r>
            <a:r>
              <a:rPr lang="pt-BR" sz="1100" dirty="0" err="1">
                <a:solidFill>
                  <a:schemeClr val="bg2">
                    <a:lumMod val="10000"/>
                  </a:schemeClr>
                </a:solidFill>
                <a:latin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rPr>
              <a:t> ou qualquer relação com quaisquer das partes envolvidas, o que caracteriza a independência desta Equipe Técnica em relação ao presente trabalho.</a:t>
            </a:r>
          </a:p>
          <a:p>
            <a:pPr marL="116334"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 administração da  S.R. Orth &amp; Cia Ltda. e Indústria de Máquinas Agrícolas Carazinho Ltda. e seus sócios não impuseram qualquer restrição para que esta Equipe Técnica pudesse: (i) obter todas as informações solicitadas para produzir este relatório; e (ii) chegar de forma independente às conclusões aqui contidas.</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Este relatório e as opiniões aqui contidas têm a finalidade de prestar informações a todos os interessados no presente processo, observando o fato de que qualquer leitor deste relatório deve estar ciente das condições que nortearam este trabalho.</a:t>
            </a:r>
          </a:p>
          <a:p>
            <a:pPr marL="116334" indent="237668" algn="just" defTabSz="237668">
              <a:lnSpc>
                <a:spcPct val="150000"/>
              </a:lnSpc>
            </a:pPr>
            <a:endPar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endParaRPr>
          </a:p>
          <a:p>
            <a:pPr marL="116334" indent="237668" algn="just" defTabSz="237668">
              <a:lnSpc>
                <a:spcPct val="150000"/>
              </a:lnSpc>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Cumpre destacar que os demonstrativos contábeis consolidados que serão apresentados neste relatório foram elaborados por esta Equipe Técnica por meio de somatório de cada rubrica dos balancetes mensais das Recuperandas. Isto é, não se trata de Demonstração Consolidada elaborada à luz do CPC 36 (Comitê de Pronunciamentos Contábeis – Demonstrações Consolidadas) pelos responsáveis da contabilidade das Devedoras.</a:t>
            </a:r>
            <a:endParaRPr lang="pt-BR" sz="1100" dirty="0">
              <a:solidFill>
                <a:srgbClr val="0070C0"/>
              </a:solidFill>
              <a:latin typeface="Source Sans Pro Light" panose="020B0403030403020204" pitchFamily="34" charset="0"/>
              <a:ea typeface="Source Sans Pro Light" panose="020B0403030403020204" pitchFamily="34" charset="0"/>
            </a:endParaRPr>
          </a:p>
          <a:p>
            <a:pPr marL="116334"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Exceto quando expressamente mencionado, os valores indicados neste relatório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estão expressos em reais (R$).</a:t>
            </a:r>
            <a:endParaRPr lang="en-US"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6525221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5" name="Straight Connector 36">
            <a:extLst>
              <a:ext uri="{FF2B5EF4-FFF2-40B4-BE49-F238E27FC236}">
                <a16:creationId xmlns:a16="http://schemas.microsoft.com/office/drawing/2014/main" id="{69C78807-BE8D-4B92-B4C0-ABDA38AF4AD9}"/>
              </a:ext>
            </a:extLst>
          </p:cNvPr>
          <p:cNvCxnSpPr>
            <a:cxnSpLocks/>
          </p:cNvCxnSpPr>
          <p:nvPr/>
        </p:nvCxnSpPr>
        <p:spPr>
          <a:xfrm flipV="1">
            <a:off x="1394623" y="2376439"/>
            <a:ext cx="9232" cy="1462500"/>
          </a:xfrm>
          <a:prstGeom prst="line">
            <a:avLst/>
          </a:prstGeom>
          <a:ln>
            <a:solidFill>
              <a:schemeClr val="accent6">
                <a:lumMod val="75000"/>
              </a:schemeClr>
            </a:solidFill>
            <a:tailEnd type="oval" w="lg" len="lg"/>
          </a:ln>
        </p:spPr>
        <p:style>
          <a:lnRef idx="3">
            <a:schemeClr val="accent2"/>
          </a:lnRef>
          <a:fillRef idx="0">
            <a:schemeClr val="accent2"/>
          </a:fillRef>
          <a:effectRef idx="2">
            <a:schemeClr val="accent2"/>
          </a:effectRef>
          <a:fontRef idx="minor">
            <a:schemeClr val="tx1"/>
          </a:fontRef>
        </p:style>
      </p:cxnSp>
      <p:sp>
        <p:nvSpPr>
          <p:cNvPr id="326" name="TextBox 325">
            <a:extLst>
              <a:ext uri="{FF2B5EF4-FFF2-40B4-BE49-F238E27FC236}">
                <a16:creationId xmlns:a16="http://schemas.microsoft.com/office/drawing/2014/main" id="{5FF0446D-A188-4F0C-AF97-DB19E516BFFB}"/>
              </a:ext>
            </a:extLst>
          </p:cNvPr>
          <p:cNvSpPr txBox="1"/>
          <p:nvPr/>
        </p:nvSpPr>
        <p:spPr>
          <a:xfrm>
            <a:off x="1419830" y="2387299"/>
            <a:ext cx="101358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7" name="Straight Connector 42">
            <a:extLst>
              <a:ext uri="{FF2B5EF4-FFF2-40B4-BE49-F238E27FC236}">
                <a16:creationId xmlns:a16="http://schemas.microsoft.com/office/drawing/2014/main" id="{213E20C7-A334-4358-99C8-9CE58FEE519F}"/>
              </a:ext>
            </a:extLst>
          </p:cNvPr>
          <p:cNvCxnSpPr>
            <a:cxnSpLocks/>
          </p:cNvCxnSpPr>
          <p:nvPr/>
        </p:nvCxnSpPr>
        <p:spPr>
          <a:xfrm flipV="1">
            <a:off x="2912584" y="2359337"/>
            <a:ext cx="0" cy="1601476"/>
          </a:xfrm>
          <a:prstGeom prst="line">
            <a:avLst/>
          </a:prstGeom>
          <a:ln>
            <a:solidFill>
              <a:schemeClr val="accent6">
                <a:lumMod val="75000"/>
              </a:schemeClr>
            </a:solidFill>
            <a:tailEnd type="oval" w="lg" len="lg"/>
          </a:ln>
        </p:spPr>
        <p:style>
          <a:lnRef idx="3">
            <a:schemeClr val="accent2"/>
          </a:lnRef>
          <a:fillRef idx="0">
            <a:schemeClr val="accent2"/>
          </a:fillRef>
          <a:effectRef idx="2">
            <a:schemeClr val="accent2"/>
          </a:effectRef>
          <a:fontRef idx="minor">
            <a:schemeClr val="tx1"/>
          </a:fontRef>
        </p:style>
      </p:cxnSp>
      <p:sp>
        <p:nvSpPr>
          <p:cNvPr id="328" name="TextBox 327">
            <a:extLst>
              <a:ext uri="{FF2B5EF4-FFF2-40B4-BE49-F238E27FC236}">
                <a16:creationId xmlns:a16="http://schemas.microsoft.com/office/drawing/2014/main" id="{8C3E11BF-5ABD-4B7E-AF67-7C4640CC2005}"/>
              </a:ext>
            </a:extLst>
          </p:cNvPr>
          <p:cNvSpPr txBox="1"/>
          <p:nvPr/>
        </p:nvSpPr>
        <p:spPr>
          <a:xfrm>
            <a:off x="2918213" y="2363995"/>
            <a:ext cx="119166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edital do art. 52, §1º, da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9" name="Straight Connector 46">
            <a:extLst>
              <a:ext uri="{FF2B5EF4-FFF2-40B4-BE49-F238E27FC236}">
                <a16:creationId xmlns:a16="http://schemas.microsoft.com/office/drawing/2014/main" id="{8103DA50-99E5-4777-908D-24B6C25C0E47}"/>
              </a:ext>
            </a:extLst>
          </p:cNvPr>
          <p:cNvCxnSpPr>
            <a:cxnSpLocks/>
            <a:stCxn id="357" idx="0"/>
          </p:cNvCxnSpPr>
          <p:nvPr/>
        </p:nvCxnSpPr>
        <p:spPr>
          <a:xfrm flipH="1" flipV="1">
            <a:off x="4416857" y="2364229"/>
            <a:ext cx="2868" cy="147258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EEB9D0F7-CE1B-4105-8F63-0AB26636C7B0}"/>
              </a:ext>
            </a:extLst>
          </p:cNvPr>
          <p:cNvSpPr txBox="1"/>
          <p:nvPr/>
        </p:nvSpPr>
        <p:spPr>
          <a:xfrm>
            <a:off x="4431316" y="2373231"/>
            <a:ext cx="1429735" cy="769441"/>
          </a:xfrm>
          <a:prstGeom prst="rect">
            <a:avLst/>
          </a:prstGeom>
          <a:noFill/>
        </p:spPr>
        <p:txBody>
          <a:bodyPr wrap="square" rtlCol="0">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Publicação do edital com o aviso de recebimento do PRJ (art. 53, parágrafo único, da LRF)</a:t>
            </a:r>
          </a:p>
        </p:txBody>
      </p:sp>
      <p:cxnSp>
        <p:nvCxnSpPr>
          <p:cNvPr id="331" name="Straight Connector 52">
            <a:extLst>
              <a:ext uri="{FF2B5EF4-FFF2-40B4-BE49-F238E27FC236}">
                <a16:creationId xmlns:a16="http://schemas.microsoft.com/office/drawing/2014/main" id="{09FE79D4-231B-45F6-97F9-C19B1568440A}"/>
              </a:ext>
            </a:extLst>
          </p:cNvPr>
          <p:cNvCxnSpPr/>
          <p:nvPr/>
        </p:nvCxnSpPr>
        <p:spPr>
          <a:xfrm flipV="1">
            <a:off x="2160093" y="4091628"/>
            <a:ext cx="0" cy="1462500"/>
          </a:xfrm>
          <a:prstGeom prst="line">
            <a:avLst/>
          </a:prstGeom>
          <a:ln>
            <a:solidFill>
              <a:schemeClr val="accent6">
                <a:lumMod val="75000"/>
              </a:schemeClr>
            </a:solidFill>
            <a:headEnd type="oval" w="lg" len="lg"/>
            <a:tailEnd type="none" w="lg" len="lg"/>
          </a:ln>
        </p:spPr>
        <p:style>
          <a:lnRef idx="3">
            <a:schemeClr val="accent2"/>
          </a:lnRef>
          <a:fillRef idx="0">
            <a:schemeClr val="accent2"/>
          </a:fillRef>
          <a:effectRef idx="2">
            <a:schemeClr val="accent2"/>
          </a:effectRef>
          <a:fontRef idx="minor">
            <a:schemeClr val="tx1"/>
          </a:fontRef>
        </p:style>
      </p:cxnSp>
      <p:sp>
        <p:nvSpPr>
          <p:cNvPr id="332" name="TextBox 331">
            <a:extLst>
              <a:ext uri="{FF2B5EF4-FFF2-40B4-BE49-F238E27FC236}">
                <a16:creationId xmlns:a16="http://schemas.microsoft.com/office/drawing/2014/main" id="{D0BFAEF1-C1CA-4854-B06A-4D1E3E218196}"/>
              </a:ext>
            </a:extLst>
          </p:cNvPr>
          <p:cNvSpPr txBox="1"/>
          <p:nvPr/>
        </p:nvSpPr>
        <p:spPr>
          <a:xfrm>
            <a:off x="2169331" y="4948286"/>
            <a:ext cx="1256220" cy="600164"/>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33" name="Straight Connector 56">
            <a:extLst>
              <a:ext uri="{FF2B5EF4-FFF2-40B4-BE49-F238E27FC236}">
                <a16:creationId xmlns:a16="http://schemas.microsoft.com/office/drawing/2014/main" id="{98600B65-298F-4D10-8F89-741287971E2A}"/>
              </a:ext>
            </a:extLst>
          </p:cNvPr>
          <p:cNvCxnSpPr>
            <a:cxnSpLocks/>
          </p:cNvCxnSpPr>
          <p:nvPr/>
        </p:nvCxnSpPr>
        <p:spPr>
          <a:xfrm flipH="1" flipV="1">
            <a:off x="3660024" y="4065529"/>
            <a:ext cx="7224" cy="1514697"/>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DE77C883-2CE8-4202-866C-A37BD47901B7}"/>
              </a:ext>
            </a:extLst>
          </p:cNvPr>
          <p:cNvSpPr txBox="1"/>
          <p:nvPr/>
        </p:nvSpPr>
        <p:spPr>
          <a:xfrm>
            <a:off x="3665336" y="4948286"/>
            <a:ext cx="1276021" cy="600164"/>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do plano de recuperação judicial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53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5" name="TextBox 334">
            <a:extLst>
              <a:ext uri="{FF2B5EF4-FFF2-40B4-BE49-F238E27FC236}">
                <a16:creationId xmlns:a16="http://schemas.microsoft.com/office/drawing/2014/main" id="{36082F1A-EF62-4169-A304-BC87A56BB89C}"/>
              </a:ext>
            </a:extLst>
          </p:cNvPr>
          <p:cNvSpPr txBox="1"/>
          <p:nvPr/>
        </p:nvSpPr>
        <p:spPr>
          <a:xfrm>
            <a:off x="616808" y="4178310"/>
            <a:ext cx="1606664" cy="261610"/>
          </a:xfrm>
          <a:prstGeom prst="rect">
            <a:avLst/>
          </a:prstGeom>
          <a:noFill/>
        </p:spPr>
        <p:txBody>
          <a:bodyPr wrap="square" rtlCol="0" anchor="ctr">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6" name="TextBox 335">
            <a:extLst>
              <a:ext uri="{FF2B5EF4-FFF2-40B4-BE49-F238E27FC236}">
                <a16:creationId xmlns:a16="http://schemas.microsoft.com/office/drawing/2014/main" id="{C999262F-8734-4D39-9CE6-EDB071D30A4B}"/>
              </a:ext>
            </a:extLst>
          </p:cNvPr>
          <p:cNvSpPr txBox="1"/>
          <p:nvPr/>
        </p:nvSpPr>
        <p:spPr>
          <a:xfrm>
            <a:off x="1587832" y="3580386"/>
            <a:ext cx="116713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24/03/2020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7" name="TextBox 336">
            <a:extLst>
              <a:ext uri="{FF2B5EF4-FFF2-40B4-BE49-F238E27FC236}">
                <a16:creationId xmlns:a16="http://schemas.microsoft.com/office/drawing/2014/main" id="{CB194C39-7050-4594-AE10-43570A9112C0}"/>
              </a:ext>
            </a:extLst>
          </p:cNvPr>
          <p:cNvSpPr txBox="1"/>
          <p:nvPr/>
        </p:nvSpPr>
        <p:spPr>
          <a:xfrm>
            <a:off x="3176381" y="3580386"/>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04/07/2020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4" name="Straight Connector 56">
            <a:extLst>
              <a:ext uri="{FF2B5EF4-FFF2-40B4-BE49-F238E27FC236}">
                <a16:creationId xmlns:a16="http://schemas.microsoft.com/office/drawing/2014/main" id="{2DBC047C-0FEE-44E7-8B60-DC38FD13E898}"/>
              </a:ext>
            </a:extLst>
          </p:cNvPr>
          <p:cNvCxnSpPr>
            <a:cxnSpLocks/>
          </p:cNvCxnSpPr>
          <p:nvPr/>
        </p:nvCxnSpPr>
        <p:spPr>
          <a:xfrm flipV="1">
            <a:off x="5187580" y="4109762"/>
            <a:ext cx="1" cy="1487449"/>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AA326395-AE4C-454D-B426-437805A1C379}"/>
              </a:ext>
            </a:extLst>
          </p:cNvPr>
          <p:cNvSpPr txBox="1"/>
          <p:nvPr/>
        </p:nvSpPr>
        <p:spPr>
          <a:xfrm>
            <a:off x="5190848" y="5117563"/>
            <a:ext cx="1004563" cy="430887"/>
          </a:xfrm>
          <a:prstGeom prst="rect">
            <a:avLst/>
          </a:prstGeom>
          <a:noFill/>
        </p:spPr>
        <p:txBody>
          <a:bodyPr wrap="square" rtlCol="0" anchor="b">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Objeções</a:t>
            </a:r>
          </a:p>
          <a:p>
            <a:r>
              <a:rPr lang="en-US" altLang="ko-KR" sz="1100" b="0" dirty="0">
                <a:solidFill>
                  <a:schemeClr val="bg2">
                    <a:lumMod val="10000"/>
                  </a:schemeClr>
                </a:solidFill>
                <a:latin typeface="Source Sans Pro Light" panose="020B0403030403020204" pitchFamily="34" charset="0"/>
                <a:ea typeface="Source Sans Pro Light" panose="020B0403030403020204" pitchFamily="34" charset="0"/>
              </a:rPr>
              <a:t>(art. 55 LRF)</a:t>
            </a:r>
            <a:endParaRPr lang="ko-KR" altLang="en-US" sz="1100" b="0" dirty="0">
              <a:solidFill>
                <a:schemeClr val="bg2">
                  <a:lumMod val="10000"/>
                </a:schemeClr>
              </a:solidFill>
              <a:latin typeface="Source Sans Pro Light" panose="020B0403030403020204" pitchFamily="34" charset="0"/>
            </a:endParaRPr>
          </a:p>
        </p:txBody>
      </p:sp>
      <p:sp>
        <p:nvSpPr>
          <p:cNvPr id="366" name="Oval 33">
            <a:extLst>
              <a:ext uri="{FF2B5EF4-FFF2-40B4-BE49-F238E27FC236}">
                <a16:creationId xmlns:a16="http://schemas.microsoft.com/office/drawing/2014/main" id="{7A49F761-0C0D-427D-8EA1-D2237F9F188D}"/>
              </a:ext>
            </a:extLst>
          </p:cNvPr>
          <p:cNvSpPr/>
          <p:nvPr/>
        </p:nvSpPr>
        <p:spPr>
          <a:xfrm>
            <a:off x="5762937" y="3841932"/>
            <a:ext cx="297817" cy="299345"/>
          </a:xfrm>
          <a:prstGeom prst="ellipse">
            <a:avLst/>
          </a:prstGeom>
          <a:solidFill>
            <a:schemeClr val="accent6">
              <a:lumMod val="75000"/>
            </a:schemeClr>
          </a:solidFill>
          <a:ln>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67" name="Oval 33">
            <a:extLst>
              <a:ext uri="{FF2B5EF4-FFF2-40B4-BE49-F238E27FC236}">
                <a16:creationId xmlns:a16="http://schemas.microsoft.com/office/drawing/2014/main" id="{ABC9E396-BDDB-4518-98EA-D6AF8FCF9896}"/>
              </a:ext>
            </a:extLst>
          </p:cNvPr>
          <p:cNvSpPr/>
          <p:nvPr/>
        </p:nvSpPr>
        <p:spPr>
          <a:xfrm>
            <a:off x="6532692" y="3836148"/>
            <a:ext cx="297817" cy="299345"/>
          </a:xfrm>
          <a:prstGeom prst="ellipse">
            <a:avLst/>
          </a:prstGeom>
          <a:solidFill>
            <a:schemeClr val="accent6">
              <a:lumMod val="60000"/>
              <a:lumOff val="4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68" name="Oval 33">
            <a:extLst>
              <a:ext uri="{FF2B5EF4-FFF2-40B4-BE49-F238E27FC236}">
                <a16:creationId xmlns:a16="http://schemas.microsoft.com/office/drawing/2014/main" id="{46E2CFFC-0B88-4995-9BB2-792AA4BA1574}"/>
              </a:ext>
            </a:extLst>
          </p:cNvPr>
          <p:cNvSpPr/>
          <p:nvPr/>
        </p:nvSpPr>
        <p:spPr>
          <a:xfrm>
            <a:off x="7301233" y="3830910"/>
            <a:ext cx="297817" cy="299345"/>
          </a:xfrm>
          <a:prstGeom prst="ellipse">
            <a:avLst/>
          </a:prstGeom>
          <a:solidFill>
            <a:srgbClr val="A7A7A7"/>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9" name="Straight Connector 56">
            <a:extLst>
              <a:ext uri="{FF2B5EF4-FFF2-40B4-BE49-F238E27FC236}">
                <a16:creationId xmlns:a16="http://schemas.microsoft.com/office/drawing/2014/main" id="{F646A448-157A-4B17-AEAB-ED6D317C2D86}"/>
              </a:ext>
            </a:extLst>
          </p:cNvPr>
          <p:cNvCxnSpPr>
            <a:cxnSpLocks/>
            <a:endCxn id="368" idx="0"/>
          </p:cNvCxnSpPr>
          <p:nvPr/>
        </p:nvCxnSpPr>
        <p:spPr>
          <a:xfrm>
            <a:off x="7439818" y="2409221"/>
            <a:ext cx="10324" cy="1421689"/>
          </a:xfrm>
          <a:prstGeom prst="line">
            <a:avLst/>
          </a:prstGeom>
          <a:ln w="25400">
            <a:solidFill>
              <a:srgbClr val="A7A7A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id="{EDE15B24-296E-4263-85C5-356F22AD2EF6}"/>
              </a:ext>
            </a:extLst>
          </p:cNvPr>
          <p:cNvSpPr txBox="1"/>
          <p:nvPr/>
        </p:nvSpPr>
        <p:spPr>
          <a:xfrm>
            <a:off x="5941498" y="2383194"/>
            <a:ext cx="1508641" cy="769441"/>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Plano de Recuperação aprovado na AGC encerrada no dia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16/03/2021 (art. 56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465CED45-8F91-4582-8803-C08455E10CC6}"/>
              </a:ext>
            </a:extLst>
          </p:cNvPr>
          <p:cNvSpPr txBox="1"/>
          <p:nvPr/>
        </p:nvSpPr>
        <p:spPr>
          <a:xfrm>
            <a:off x="6676525" y="5117563"/>
            <a:ext cx="1349811" cy="430887"/>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Aguarda concessão da RJ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58 LRF)</a:t>
            </a:r>
          </a:p>
        </p:txBody>
      </p:sp>
      <p:sp>
        <p:nvSpPr>
          <p:cNvPr id="372" name="TextBox 371">
            <a:extLst>
              <a:ext uri="{FF2B5EF4-FFF2-40B4-BE49-F238E27FC236}">
                <a16:creationId xmlns:a16="http://schemas.microsoft.com/office/drawing/2014/main" id="{D30C1494-FA0B-435E-B5CC-085FEC07ADDF}"/>
              </a:ext>
            </a:extLst>
          </p:cNvPr>
          <p:cNvSpPr txBox="1"/>
          <p:nvPr/>
        </p:nvSpPr>
        <p:spPr>
          <a:xfrm>
            <a:off x="7496334" y="2379967"/>
            <a:ext cx="144542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Encerramento da RJ</a:t>
            </a:r>
          </a:p>
          <a:p>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63 LRF)</a:t>
            </a:r>
          </a:p>
        </p:txBody>
      </p:sp>
      <p:cxnSp>
        <p:nvCxnSpPr>
          <p:cNvPr id="373" name="Straight Connector 42">
            <a:extLst>
              <a:ext uri="{FF2B5EF4-FFF2-40B4-BE49-F238E27FC236}">
                <a16:creationId xmlns:a16="http://schemas.microsoft.com/office/drawing/2014/main" id="{2657164F-2813-4B69-A6C6-1BEAA62916BD}"/>
              </a:ext>
            </a:extLst>
          </p:cNvPr>
          <p:cNvCxnSpPr>
            <a:cxnSpLocks/>
          </p:cNvCxnSpPr>
          <p:nvPr/>
        </p:nvCxnSpPr>
        <p:spPr>
          <a:xfrm>
            <a:off x="6681600" y="4102712"/>
            <a:ext cx="0" cy="1479423"/>
          </a:xfrm>
          <a:prstGeom prst="line">
            <a:avLst/>
          </a:prstGeom>
          <a:ln w="25400">
            <a:solidFill>
              <a:schemeClr val="accent6">
                <a:lumMod val="60000"/>
                <a:lumOff val="4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4" name="Straight Connector 46">
            <a:extLst>
              <a:ext uri="{FF2B5EF4-FFF2-40B4-BE49-F238E27FC236}">
                <a16:creationId xmlns:a16="http://schemas.microsoft.com/office/drawing/2014/main" id="{0A60D836-2CEC-4924-A342-A5D062145BAD}"/>
              </a:ext>
            </a:extLst>
          </p:cNvPr>
          <p:cNvCxnSpPr>
            <a:cxnSpLocks/>
          </p:cNvCxnSpPr>
          <p:nvPr/>
        </p:nvCxnSpPr>
        <p:spPr>
          <a:xfrm flipV="1">
            <a:off x="5900889" y="2420267"/>
            <a:ext cx="0" cy="144194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BAC6F7F4-7951-4A62-A376-A3902C7F1698}"/>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do processo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Recuperação Judicial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77" name="TextBox 376">
            <a:extLst>
              <a:ext uri="{FF2B5EF4-FFF2-40B4-BE49-F238E27FC236}">
                <a16:creationId xmlns:a16="http://schemas.microsoft.com/office/drawing/2014/main" id="{1852B2DB-C278-4D39-9CCC-69913205509F}"/>
              </a:ext>
            </a:extLst>
          </p:cNvPr>
          <p:cNvSpPr txBox="1"/>
          <p:nvPr/>
        </p:nvSpPr>
        <p:spPr>
          <a:xfrm>
            <a:off x="2420579" y="4178310"/>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06/05/2020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78" name="Oval 15">
            <a:extLst>
              <a:ext uri="{FF2B5EF4-FFF2-40B4-BE49-F238E27FC236}">
                <a16:creationId xmlns:a16="http://schemas.microsoft.com/office/drawing/2014/main" id="{D3CC5E86-03E0-431D-9105-D14AA69D2EB9}"/>
              </a:ext>
            </a:extLst>
          </p:cNvPr>
          <p:cNvSpPr/>
          <p:nvPr/>
        </p:nvSpPr>
        <p:spPr>
          <a:xfrm>
            <a:off x="6858750"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79" name="Oval 16">
            <a:extLst>
              <a:ext uri="{FF2B5EF4-FFF2-40B4-BE49-F238E27FC236}">
                <a16:creationId xmlns:a16="http://schemas.microsoft.com/office/drawing/2014/main" id="{8A026150-43C4-4C3D-ABD2-DC4FA533A88C}"/>
              </a:ext>
            </a:extLst>
          </p:cNvPr>
          <p:cNvSpPr/>
          <p:nvPr/>
        </p:nvSpPr>
        <p:spPr>
          <a:xfrm>
            <a:off x="7059239"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0" name="Oval 15">
            <a:extLst>
              <a:ext uri="{FF2B5EF4-FFF2-40B4-BE49-F238E27FC236}">
                <a16:creationId xmlns:a16="http://schemas.microsoft.com/office/drawing/2014/main" id="{6B88BAE5-92BD-49E4-A869-1159AE6B3551}"/>
              </a:ext>
            </a:extLst>
          </p:cNvPr>
          <p:cNvSpPr/>
          <p:nvPr/>
        </p:nvSpPr>
        <p:spPr>
          <a:xfrm>
            <a:off x="6106910" y="389828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81" name="Oval 16">
            <a:extLst>
              <a:ext uri="{FF2B5EF4-FFF2-40B4-BE49-F238E27FC236}">
                <a16:creationId xmlns:a16="http://schemas.microsoft.com/office/drawing/2014/main" id="{6E19047A-7940-47C9-92D7-112E86DA9DA2}"/>
              </a:ext>
            </a:extLst>
          </p:cNvPr>
          <p:cNvSpPr/>
          <p:nvPr/>
        </p:nvSpPr>
        <p:spPr>
          <a:xfrm>
            <a:off x="6307399" y="389828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2" name="Oval 15">
            <a:extLst>
              <a:ext uri="{FF2B5EF4-FFF2-40B4-BE49-F238E27FC236}">
                <a16:creationId xmlns:a16="http://schemas.microsoft.com/office/drawing/2014/main" id="{48B12D9A-31B6-4105-ADD9-73571C0610A5}"/>
              </a:ext>
            </a:extLst>
          </p:cNvPr>
          <p:cNvSpPr/>
          <p:nvPr/>
        </p:nvSpPr>
        <p:spPr>
          <a:xfrm>
            <a:off x="7651230"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3" name="Oval 16">
            <a:extLst>
              <a:ext uri="{FF2B5EF4-FFF2-40B4-BE49-F238E27FC236}">
                <a16:creationId xmlns:a16="http://schemas.microsoft.com/office/drawing/2014/main" id="{E93C3859-A9A4-477F-A35C-196E63CAFA9C}"/>
              </a:ext>
            </a:extLst>
          </p:cNvPr>
          <p:cNvSpPr/>
          <p:nvPr/>
        </p:nvSpPr>
        <p:spPr>
          <a:xfrm>
            <a:off x="7851719"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5" name="TextBox 19">
            <a:extLst>
              <a:ext uri="{FF2B5EF4-FFF2-40B4-BE49-F238E27FC236}">
                <a16:creationId xmlns:a16="http://schemas.microsoft.com/office/drawing/2014/main" id="{0FC3E8D3-6064-40CA-BF91-EE92CB040D12}"/>
              </a:ext>
            </a:extLst>
          </p:cNvPr>
          <p:cNvSpPr txBox="1"/>
          <p:nvPr/>
        </p:nvSpPr>
        <p:spPr>
          <a:xfrm>
            <a:off x="4669581" y="3580386"/>
            <a:ext cx="1036001"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02/10/2020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87" name="TextBox 19">
            <a:extLst>
              <a:ext uri="{FF2B5EF4-FFF2-40B4-BE49-F238E27FC236}">
                <a16:creationId xmlns:a16="http://schemas.microsoft.com/office/drawing/2014/main" id="{EE262B77-7679-437E-8597-301FB1572735}"/>
              </a:ext>
            </a:extLst>
          </p:cNvPr>
          <p:cNvSpPr txBox="1"/>
          <p:nvPr/>
        </p:nvSpPr>
        <p:spPr>
          <a:xfrm>
            <a:off x="6150288" y="3580386"/>
            <a:ext cx="1067830"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 </a:t>
            </a: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grpSp>
        <p:nvGrpSpPr>
          <p:cNvPr id="338" name="그룹 1">
            <a:extLst>
              <a:ext uri="{FF2B5EF4-FFF2-40B4-BE49-F238E27FC236}">
                <a16:creationId xmlns:a16="http://schemas.microsoft.com/office/drawing/2014/main" id="{56E3E1C8-13BA-461A-8A78-A54AA2134D9A}"/>
              </a:ext>
            </a:extLst>
          </p:cNvPr>
          <p:cNvGrpSpPr/>
          <p:nvPr/>
        </p:nvGrpSpPr>
        <p:grpSpPr>
          <a:xfrm>
            <a:off x="783882" y="3726871"/>
            <a:ext cx="7650041" cy="447182"/>
            <a:chOff x="940256" y="3599562"/>
            <a:chExt cx="9463719" cy="550375"/>
          </a:xfrm>
          <a:solidFill>
            <a:schemeClr val="accent6">
              <a:lumMod val="75000"/>
            </a:schemeClr>
          </a:solidFill>
          <a:effectLst>
            <a:outerShdw blurRad="50800" dist="38100" dir="5400000" algn="t" rotWithShape="0">
              <a:prstClr val="black">
                <a:alpha val="40000"/>
              </a:prstClr>
            </a:outerShdw>
          </a:effectLst>
        </p:grpSpPr>
        <p:sp>
          <p:nvSpPr>
            <p:cNvPr id="339" name="Oval 2">
              <a:extLst>
                <a:ext uri="{FF2B5EF4-FFF2-40B4-BE49-F238E27FC236}">
                  <a16:creationId xmlns:a16="http://schemas.microsoft.com/office/drawing/2014/main" id="{BE7F8465-D905-4B99-A95E-50755D582B8F}"/>
                </a:ext>
              </a:extLst>
            </p:cNvPr>
            <p:cNvSpPr/>
            <p:nvPr/>
          </p:nvSpPr>
          <p:spPr>
            <a:xfrm>
              <a:off x="940256"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0" name="Oval 4">
              <a:extLst>
                <a:ext uri="{FF2B5EF4-FFF2-40B4-BE49-F238E27FC236}">
                  <a16:creationId xmlns:a16="http://schemas.microsoft.com/office/drawing/2014/main" id="{318FB5A7-D604-4755-9B48-F815B08ECCEA}"/>
                </a:ext>
              </a:extLst>
            </p:cNvPr>
            <p:cNvSpPr/>
            <p:nvPr/>
          </p:nvSpPr>
          <p:spPr>
            <a:xfrm>
              <a:off x="1228237"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1" name="Oval 5">
              <a:extLst>
                <a:ext uri="{FF2B5EF4-FFF2-40B4-BE49-F238E27FC236}">
                  <a16:creationId xmlns:a16="http://schemas.microsoft.com/office/drawing/2014/main" id="{8CC17D56-E06F-4B76-8583-51166EA64763}"/>
                </a:ext>
              </a:extLst>
            </p:cNvPr>
            <p:cNvSpPr/>
            <p:nvPr/>
          </p:nvSpPr>
          <p:spPr>
            <a:xfrm>
              <a:off x="1929960"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2" name="Oval 6">
              <a:extLst>
                <a:ext uri="{FF2B5EF4-FFF2-40B4-BE49-F238E27FC236}">
                  <a16:creationId xmlns:a16="http://schemas.microsoft.com/office/drawing/2014/main" id="{9F1F4587-423B-49B7-8D6A-1475BF585143}"/>
                </a:ext>
              </a:extLst>
            </p:cNvPr>
            <p:cNvSpPr/>
            <p:nvPr/>
          </p:nvSpPr>
          <p:spPr>
            <a:xfrm>
              <a:off x="2532563" y="3810538"/>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3" name="Oval 7">
              <a:extLst>
                <a:ext uri="{FF2B5EF4-FFF2-40B4-BE49-F238E27FC236}">
                  <a16:creationId xmlns:a16="http://schemas.microsoft.com/office/drawing/2014/main" id="{39283E58-3CC1-4A9F-BC1B-BC2EADF59242}"/>
                </a:ext>
              </a:extLst>
            </p:cNvPr>
            <p:cNvSpPr/>
            <p:nvPr/>
          </p:nvSpPr>
          <p:spPr>
            <a:xfrm>
              <a:off x="2860504"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4" name="Oval 8">
              <a:extLst>
                <a:ext uri="{FF2B5EF4-FFF2-40B4-BE49-F238E27FC236}">
                  <a16:creationId xmlns:a16="http://schemas.microsoft.com/office/drawing/2014/main" id="{B8149366-AC1A-4EB9-B254-922B677BC3A2}"/>
                </a:ext>
              </a:extLst>
            </p:cNvPr>
            <p:cNvSpPr/>
            <p:nvPr/>
          </p:nvSpPr>
          <p:spPr>
            <a:xfrm>
              <a:off x="3135166"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5" name="Oval 9">
              <a:extLst>
                <a:ext uri="{FF2B5EF4-FFF2-40B4-BE49-F238E27FC236}">
                  <a16:creationId xmlns:a16="http://schemas.microsoft.com/office/drawing/2014/main" id="{57E853D5-49EB-4F61-9A17-BB906840EB50}"/>
                </a:ext>
              </a:extLst>
            </p:cNvPr>
            <p:cNvSpPr/>
            <p:nvPr/>
          </p:nvSpPr>
          <p:spPr>
            <a:xfrm>
              <a:off x="3783608"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7" name="Oval 11">
              <a:extLst>
                <a:ext uri="{FF2B5EF4-FFF2-40B4-BE49-F238E27FC236}">
                  <a16:creationId xmlns:a16="http://schemas.microsoft.com/office/drawing/2014/main" id="{AD615258-6824-4A51-9356-BACBC4BA767E}"/>
                </a:ext>
              </a:extLst>
            </p:cNvPr>
            <p:cNvSpPr/>
            <p:nvPr/>
          </p:nvSpPr>
          <p:spPr>
            <a:xfrm>
              <a:off x="4700833"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8" name="Oval 12">
              <a:extLst>
                <a:ext uri="{FF2B5EF4-FFF2-40B4-BE49-F238E27FC236}">
                  <a16:creationId xmlns:a16="http://schemas.microsoft.com/office/drawing/2014/main" id="{DD3ECEF0-41F0-44F9-A78A-68C21F4EC69D}"/>
                </a:ext>
              </a:extLst>
            </p:cNvPr>
            <p:cNvSpPr/>
            <p:nvPr/>
          </p:nvSpPr>
          <p:spPr>
            <a:xfrm>
              <a:off x="4975495"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9" name="Oval 13">
              <a:extLst>
                <a:ext uri="{FF2B5EF4-FFF2-40B4-BE49-F238E27FC236}">
                  <a16:creationId xmlns:a16="http://schemas.microsoft.com/office/drawing/2014/main" id="{72ED4BA9-03E0-4F52-B1F1-3373D83D2C63}"/>
                </a:ext>
              </a:extLst>
            </p:cNvPr>
            <p:cNvSpPr/>
            <p:nvPr/>
          </p:nvSpPr>
          <p:spPr>
            <a:xfrm>
              <a:off x="5663897"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0" name="Oval 15">
              <a:extLst>
                <a:ext uri="{FF2B5EF4-FFF2-40B4-BE49-F238E27FC236}">
                  <a16:creationId xmlns:a16="http://schemas.microsoft.com/office/drawing/2014/main" id="{38BF9ED5-5D2D-4BA6-8B72-632AB792535E}"/>
                </a:ext>
              </a:extLst>
            </p:cNvPr>
            <p:cNvSpPr/>
            <p:nvPr/>
          </p:nvSpPr>
          <p:spPr>
            <a:xfrm>
              <a:off x="6607761" y="3810538"/>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1" name="Oval 16">
              <a:extLst>
                <a:ext uri="{FF2B5EF4-FFF2-40B4-BE49-F238E27FC236}">
                  <a16:creationId xmlns:a16="http://schemas.microsoft.com/office/drawing/2014/main" id="{4B0ADB2C-F0A4-4EB8-8F9E-0D6BAF17EA82}"/>
                </a:ext>
              </a:extLst>
            </p:cNvPr>
            <p:cNvSpPr/>
            <p:nvPr/>
          </p:nvSpPr>
          <p:spPr>
            <a:xfrm>
              <a:off x="6855783" y="3810538"/>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nvGrpSpPr>
            <p:cNvPr id="352" name="Group 27">
              <a:extLst>
                <a:ext uri="{FF2B5EF4-FFF2-40B4-BE49-F238E27FC236}">
                  <a16:creationId xmlns:a16="http://schemas.microsoft.com/office/drawing/2014/main" id="{4ADE8117-036E-49DE-8941-3069925D6CB8}"/>
                </a:ext>
              </a:extLst>
            </p:cNvPr>
            <p:cNvGrpSpPr/>
            <p:nvPr/>
          </p:nvGrpSpPr>
          <p:grpSpPr>
            <a:xfrm>
              <a:off x="9699146" y="3599562"/>
              <a:ext cx="704829" cy="550375"/>
              <a:chOff x="5605214" y="4422832"/>
              <a:chExt cx="704828" cy="550376"/>
            </a:xfrm>
            <a:grpFill/>
          </p:grpSpPr>
          <p:sp>
            <p:nvSpPr>
              <p:cNvPr id="361" name="Rounded Rectangle 25">
                <a:extLst>
                  <a:ext uri="{FF2B5EF4-FFF2-40B4-BE49-F238E27FC236}">
                    <a16:creationId xmlns:a16="http://schemas.microsoft.com/office/drawing/2014/main" id="{2777167F-6FE5-45F2-9F54-D366B2F27AA6}"/>
                  </a:ext>
                </a:extLst>
              </p:cNvPr>
              <p:cNvSpPr/>
              <p:nvPr/>
            </p:nvSpPr>
            <p:spPr>
              <a:xfrm rot="2624939">
                <a:off x="5605214" y="4422832"/>
                <a:ext cx="682843" cy="180000"/>
              </a:xfrm>
              <a:prstGeom prst="roundRect">
                <a:avLst>
                  <a:gd name="adj" fmla="val 50000"/>
                </a:avLst>
              </a:prstGeom>
              <a:solidFill>
                <a:srgbClr val="A7A7A7"/>
              </a:solidFill>
              <a:ln>
                <a:solidFill>
                  <a:srgbClr val="A7A7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2" name="Rounded Rectangle 26">
                <a:extLst>
                  <a:ext uri="{FF2B5EF4-FFF2-40B4-BE49-F238E27FC236}">
                    <a16:creationId xmlns:a16="http://schemas.microsoft.com/office/drawing/2014/main" id="{D2C1A0B3-50AF-4444-A6E3-D80CBFFF8151}"/>
                  </a:ext>
                </a:extLst>
              </p:cNvPr>
              <p:cNvSpPr/>
              <p:nvPr/>
            </p:nvSpPr>
            <p:spPr>
              <a:xfrm rot="18900000">
                <a:off x="5627197" y="4793208"/>
                <a:ext cx="682845" cy="180000"/>
              </a:xfrm>
              <a:prstGeom prst="roundRect">
                <a:avLst>
                  <a:gd name="adj" fmla="val 50000"/>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353" name="Oval 29">
              <a:extLst>
                <a:ext uri="{FF2B5EF4-FFF2-40B4-BE49-F238E27FC236}">
                  <a16:creationId xmlns:a16="http://schemas.microsoft.com/office/drawing/2014/main" id="{3559FD64-85AC-4D46-82D1-90D156264D78}"/>
                </a:ext>
              </a:extLst>
            </p:cNvPr>
            <p:cNvSpPr/>
            <p:nvPr/>
          </p:nvSpPr>
          <p:spPr>
            <a:xfrm>
              <a:off x="1516218" y="3734339"/>
              <a:ext cx="368425" cy="368423"/>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4" name="Oval 30">
              <a:extLst>
                <a:ext uri="{FF2B5EF4-FFF2-40B4-BE49-F238E27FC236}">
                  <a16:creationId xmlns:a16="http://schemas.microsoft.com/office/drawing/2014/main" id="{ACE53688-A4D0-4786-9339-C0F19A317068}"/>
                </a:ext>
              </a:extLst>
            </p:cNvPr>
            <p:cNvSpPr/>
            <p:nvPr/>
          </p:nvSpPr>
          <p:spPr>
            <a:xfrm>
              <a:off x="2464929" y="3734339"/>
              <a:ext cx="368425" cy="368423"/>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55" name="Oval 31">
              <a:extLst>
                <a:ext uri="{FF2B5EF4-FFF2-40B4-BE49-F238E27FC236}">
                  <a16:creationId xmlns:a16="http://schemas.microsoft.com/office/drawing/2014/main" id="{2329FC1A-E925-4112-808B-0F5382929CE6}"/>
                </a:ext>
              </a:extLst>
            </p:cNvPr>
            <p:cNvSpPr/>
            <p:nvPr/>
          </p:nvSpPr>
          <p:spPr>
            <a:xfrm>
              <a:off x="3384605" y="3743132"/>
              <a:ext cx="368425" cy="368424"/>
            </a:xfrm>
            <a:prstGeom prst="ellipse">
              <a:avLst/>
            </a:prstGeom>
            <a:grp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357" name="Oval 33">
              <a:extLst>
                <a:ext uri="{FF2B5EF4-FFF2-40B4-BE49-F238E27FC236}">
                  <a16:creationId xmlns:a16="http://schemas.microsoft.com/office/drawing/2014/main" id="{2B8CB685-DCB8-48EF-9E4D-68B79C242462}"/>
                </a:ext>
              </a:extLst>
            </p:cNvPr>
            <p:cNvSpPr/>
            <p:nvPr/>
          </p:nvSpPr>
          <p:spPr>
            <a:xfrm>
              <a:off x="5253875" y="3734867"/>
              <a:ext cx="368425" cy="3684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8" name="Oval 5">
              <a:extLst>
                <a:ext uri="{FF2B5EF4-FFF2-40B4-BE49-F238E27FC236}">
                  <a16:creationId xmlns:a16="http://schemas.microsoft.com/office/drawing/2014/main" id="{AFFEAF0F-7232-42FC-BAD3-0F5E2849A2D7}"/>
                </a:ext>
              </a:extLst>
            </p:cNvPr>
            <p:cNvSpPr/>
            <p:nvPr/>
          </p:nvSpPr>
          <p:spPr>
            <a:xfrm>
              <a:off x="2217941" y="3810543"/>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9" name="Oval 9">
              <a:extLst>
                <a:ext uri="{FF2B5EF4-FFF2-40B4-BE49-F238E27FC236}">
                  <a16:creationId xmlns:a16="http://schemas.microsoft.com/office/drawing/2014/main" id="{B4B0CF9E-D91E-4BC3-9BAC-85A4D7CF9BF5}"/>
                </a:ext>
              </a:extLst>
            </p:cNvPr>
            <p:cNvSpPr/>
            <p:nvPr/>
          </p:nvSpPr>
          <p:spPr>
            <a:xfrm>
              <a:off x="4044950" y="3810546"/>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0" name="Oval 13">
              <a:extLst>
                <a:ext uri="{FF2B5EF4-FFF2-40B4-BE49-F238E27FC236}">
                  <a16:creationId xmlns:a16="http://schemas.microsoft.com/office/drawing/2014/main" id="{45EA0230-847D-4651-90C7-733E133BBBDF}"/>
                </a:ext>
              </a:extLst>
            </p:cNvPr>
            <p:cNvSpPr/>
            <p:nvPr/>
          </p:nvSpPr>
          <p:spPr>
            <a:xfrm>
              <a:off x="5938551" y="3810546"/>
              <a:ext cx="216024" cy="216023"/>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65" name="Oval 33">
            <a:extLst>
              <a:ext uri="{FF2B5EF4-FFF2-40B4-BE49-F238E27FC236}">
                <a16:creationId xmlns:a16="http://schemas.microsoft.com/office/drawing/2014/main" id="{EEAC8FC8-576E-40FF-87C7-493990BDF0C3}"/>
              </a:ext>
            </a:extLst>
          </p:cNvPr>
          <p:cNvSpPr/>
          <p:nvPr/>
        </p:nvSpPr>
        <p:spPr>
          <a:xfrm>
            <a:off x="5036296" y="3847360"/>
            <a:ext cx="297818" cy="299346"/>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4" name="TextBox 336">
            <a:extLst>
              <a:ext uri="{FF2B5EF4-FFF2-40B4-BE49-F238E27FC236}">
                <a16:creationId xmlns:a16="http://schemas.microsoft.com/office/drawing/2014/main" id="{C1BC8EAC-5EB6-4D83-9608-64898CADFF15}"/>
              </a:ext>
            </a:extLst>
          </p:cNvPr>
          <p:cNvSpPr txBox="1"/>
          <p:nvPr/>
        </p:nvSpPr>
        <p:spPr>
          <a:xfrm>
            <a:off x="3938841" y="4178310"/>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71" name="Oval 31">
            <a:extLst>
              <a:ext uri="{FF2B5EF4-FFF2-40B4-BE49-F238E27FC236}">
                <a16:creationId xmlns:a16="http://schemas.microsoft.com/office/drawing/2014/main" id="{89EDABA6-31ED-4B64-8DEA-B6933FF85027}"/>
              </a:ext>
            </a:extLst>
          </p:cNvPr>
          <p:cNvSpPr/>
          <p:nvPr/>
        </p:nvSpPr>
        <p:spPr>
          <a:xfrm>
            <a:off x="3503208" y="3838124"/>
            <a:ext cx="297818" cy="299346"/>
          </a:xfrm>
          <a:prstGeom prst="ellipse">
            <a:avLst/>
          </a:prstGeom>
          <a:solidFill>
            <a:schemeClr val="accent6">
              <a:lumMod val="75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73" name="Text Placeholder 1">
            <a:extLst>
              <a:ext uri="{FF2B5EF4-FFF2-40B4-BE49-F238E27FC236}">
                <a16:creationId xmlns:a16="http://schemas.microsoft.com/office/drawing/2014/main" id="{24BC1DA0-D635-460D-A2D5-798A2B73BAE3}"/>
              </a:ext>
            </a:extLst>
          </p:cNvPr>
          <p:cNvSpPr>
            <a:spLocks noGrp="1"/>
          </p:cNvSpPr>
          <p:nvPr>
            <p:ph type="body" sz="quarter" idx="11"/>
          </p:nvPr>
        </p:nvSpPr>
        <p:spPr>
          <a:xfrm>
            <a:off x="632298" y="415216"/>
            <a:ext cx="7483153" cy="486355"/>
          </a:xfrm>
        </p:spPr>
        <p:txBody>
          <a:bodyPr/>
          <a:lstStyle/>
          <a:p>
            <a:r>
              <a:rPr lang="en-US" dirty="0"/>
              <a:t>1.2 </a:t>
            </a:r>
            <a:r>
              <a:rPr lang="en-US" dirty="0" err="1"/>
              <a:t>Cronograma</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Processual</a:t>
            </a:r>
            <a:endParaRPr lang="en-US" dirty="0"/>
          </a:p>
        </p:txBody>
      </p:sp>
      <p:sp>
        <p:nvSpPr>
          <p:cNvPr id="63" name="TextBox 336">
            <a:extLst>
              <a:ext uri="{FF2B5EF4-FFF2-40B4-BE49-F238E27FC236}">
                <a16:creationId xmlns:a16="http://schemas.microsoft.com/office/drawing/2014/main" id="{817833CF-F7E7-4495-9139-83177C7CAE49}"/>
              </a:ext>
            </a:extLst>
          </p:cNvPr>
          <p:cNvSpPr txBox="1"/>
          <p:nvPr/>
        </p:nvSpPr>
        <p:spPr>
          <a:xfrm>
            <a:off x="5284153" y="4168640"/>
            <a:ext cx="1248540" cy="430887"/>
          </a:xfrm>
          <a:prstGeom prst="rect">
            <a:avLst/>
          </a:prstGeom>
          <a:noFill/>
        </p:spPr>
        <p:txBody>
          <a:bodyPr wrap="square" rtlCol="0">
            <a:spAutoFit/>
          </a:bodyPr>
          <a:lstStyle/>
          <a:p>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1ª AGC </a:t>
            </a: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02/03/2021</a:t>
            </a:r>
          </a:p>
          <a:p>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2ª AGC 16/03/2021</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4872271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8" name="Straight Connector 397">
            <a:extLst>
              <a:ext uri="{FF2B5EF4-FFF2-40B4-BE49-F238E27FC236}">
                <a16:creationId xmlns:a16="http://schemas.microsoft.com/office/drawing/2014/main" id="{BF2F5D97-BC65-416C-A4D1-EF3E2A8E3252}"/>
              </a:ext>
            </a:extLst>
          </p:cNvPr>
          <p:cNvCxnSpPr>
            <a:cxnSpLocks/>
          </p:cNvCxnSpPr>
          <p:nvPr/>
        </p:nvCxnSpPr>
        <p:spPr>
          <a:xfrm>
            <a:off x="5314845" y="2237704"/>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6AFF60A-9F44-4D59-881C-FB57053888F2}"/>
              </a:ext>
            </a:extLst>
          </p:cNvPr>
          <p:cNvCxnSpPr>
            <a:cxnSpLocks/>
          </p:cNvCxnSpPr>
          <p:nvPr/>
        </p:nvCxnSpPr>
        <p:spPr>
          <a:xfrm>
            <a:off x="3242079" y="2253821"/>
            <a:ext cx="0" cy="1709330"/>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578B613-2B4A-4818-AAE1-ED5276B34E5A}"/>
              </a:ext>
            </a:extLst>
          </p:cNvPr>
          <p:cNvCxnSpPr>
            <a:cxnSpLocks/>
          </p:cNvCxnSpPr>
          <p:nvPr/>
        </p:nvCxnSpPr>
        <p:spPr>
          <a:xfrm>
            <a:off x="1224154" y="2253821"/>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13291A4-671A-4996-9B75-0F02C5FDA820}"/>
              </a:ext>
            </a:extLst>
          </p:cNvPr>
          <p:cNvCxnSpPr>
            <a:cxnSpLocks/>
          </p:cNvCxnSpPr>
          <p:nvPr/>
        </p:nvCxnSpPr>
        <p:spPr>
          <a:xfrm flipV="1">
            <a:off x="2263060" y="4131740"/>
            <a:ext cx="3521" cy="1638497"/>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88" name="Rectangle 387">
            <a:extLst>
              <a:ext uri="{FF2B5EF4-FFF2-40B4-BE49-F238E27FC236}">
                <a16:creationId xmlns:a16="http://schemas.microsoft.com/office/drawing/2014/main" id="{57C0C48F-55D8-42F5-8B24-1F6CBD7CD7E1}"/>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Verificação de Créditos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89" name="TextBox 388">
            <a:extLst>
              <a:ext uri="{FF2B5EF4-FFF2-40B4-BE49-F238E27FC236}">
                <a16:creationId xmlns:a16="http://schemas.microsoft.com/office/drawing/2014/main" id="{8B4CE6A0-F8C5-4980-8AA5-34351886B877}"/>
              </a:ext>
            </a:extLst>
          </p:cNvPr>
          <p:cNvSpPr txBox="1"/>
          <p:nvPr/>
        </p:nvSpPr>
        <p:spPr>
          <a:xfrm>
            <a:off x="1267779" y="2211453"/>
            <a:ext cx="1025738"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id="{581DC6AD-6DFC-47DE-BC42-7C7519B0C43F}"/>
              </a:ext>
            </a:extLst>
          </p:cNvPr>
          <p:cNvSpPr txBox="1"/>
          <p:nvPr/>
        </p:nvSpPr>
        <p:spPr>
          <a:xfrm>
            <a:off x="4287460" y="5211615"/>
            <a:ext cx="1630582" cy="600164"/>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pela Administração Judicial do relatório de verificação de créditos</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1" name="TextBox 390">
            <a:extLst>
              <a:ext uri="{FF2B5EF4-FFF2-40B4-BE49-F238E27FC236}">
                <a16:creationId xmlns:a16="http://schemas.microsoft.com/office/drawing/2014/main" id="{7F0D65E2-50B1-489C-A6CC-B5C0B70F72C3}"/>
              </a:ext>
            </a:extLst>
          </p:cNvPr>
          <p:cNvSpPr txBox="1"/>
          <p:nvPr/>
        </p:nvSpPr>
        <p:spPr>
          <a:xfrm>
            <a:off x="423105" y="4134258"/>
            <a:ext cx="160666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21/11/2019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2" name="Oval 33">
            <a:extLst>
              <a:ext uri="{FF2B5EF4-FFF2-40B4-BE49-F238E27FC236}">
                <a16:creationId xmlns:a16="http://schemas.microsoft.com/office/drawing/2014/main" id="{F75F967D-0174-43CB-B340-E99F9CB8BEC7}"/>
              </a:ext>
            </a:extLst>
          </p:cNvPr>
          <p:cNvSpPr/>
          <p:nvPr/>
        </p:nvSpPr>
        <p:spPr>
          <a:xfrm>
            <a:off x="7267473" y="3819690"/>
            <a:ext cx="297817" cy="299345"/>
          </a:xfrm>
          <a:prstGeom prst="ellipse">
            <a:avLst/>
          </a:prstGeom>
          <a:solidFill>
            <a:schemeClr val="accent6">
              <a:lumMod val="60000"/>
              <a:lumOff val="4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3" name="Oval 75">
            <a:extLst>
              <a:ext uri="{FF2B5EF4-FFF2-40B4-BE49-F238E27FC236}">
                <a16:creationId xmlns:a16="http://schemas.microsoft.com/office/drawing/2014/main" id="{57AFD584-C3B4-4220-AC80-4B7646D515CA}"/>
              </a:ext>
            </a:extLst>
          </p:cNvPr>
          <p:cNvSpPr/>
          <p:nvPr/>
        </p:nvSpPr>
        <p:spPr>
          <a:xfrm>
            <a:off x="7888165" y="3890714"/>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4" name="Oval 75">
            <a:extLst>
              <a:ext uri="{FF2B5EF4-FFF2-40B4-BE49-F238E27FC236}">
                <a16:creationId xmlns:a16="http://schemas.microsoft.com/office/drawing/2014/main" id="{35A0FBEB-6262-459B-A1C1-ADB617D45E57}"/>
              </a:ext>
            </a:extLst>
          </p:cNvPr>
          <p:cNvSpPr/>
          <p:nvPr/>
        </p:nvSpPr>
        <p:spPr>
          <a:xfrm>
            <a:off x="8118566" y="3886467"/>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5" name="Rectangle 394">
            <a:extLst>
              <a:ext uri="{FF2B5EF4-FFF2-40B4-BE49-F238E27FC236}">
                <a16:creationId xmlns:a16="http://schemas.microsoft.com/office/drawing/2014/main" id="{D25B1227-5EAD-4C8D-A660-11B453E1CF4B}"/>
              </a:ext>
            </a:extLst>
          </p:cNvPr>
          <p:cNvSpPr/>
          <p:nvPr/>
        </p:nvSpPr>
        <p:spPr>
          <a:xfrm>
            <a:off x="7429584" y="2211453"/>
            <a:ext cx="718466" cy="430887"/>
          </a:xfrm>
          <a:prstGeom prst="rect">
            <a:avLst/>
          </a:prstGeom>
        </p:spPr>
        <p:txBody>
          <a:bodyPr wrap="none">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QGC</a:t>
            </a:r>
          </a:p>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18 LRF)</a:t>
            </a:r>
          </a:p>
        </p:txBody>
      </p:sp>
      <p:sp>
        <p:nvSpPr>
          <p:cNvPr id="396" name="Oval 33">
            <a:extLst>
              <a:ext uri="{FF2B5EF4-FFF2-40B4-BE49-F238E27FC236}">
                <a16:creationId xmlns:a16="http://schemas.microsoft.com/office/drawing/2014/main" id="{2C4A654F-F0F7-4F6B-BE02-C5635C2083A5}"/>
              </a:ext>
            </a:extLst>
          </p:cNvPr>
          <p:cNvSpPr/>
          <p:nvPr/>
        </p:nvSpPr>
        <p:spPr>
          <a:xfrm>
            <a:off x="5165936" y="3834324"/>
            <a:ext cx="297817" cy="299345"/>
          </a:xfrm>
          <a:prstGeom prst="ellipse">
            <a:avLst/>
          </a:prstGeom>
          <a:solidFill>
            <a:schemeClr val="accent6">
              <a:lumMod val="75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7" name="Rectangle 396">
            <a:extLst>
              <a:ext uri="{FF2B5EF4-FFF2-40B4-BE49-F238E27FC236}">
                <a16:creationId xmlns:a16="http://schemas.microsoft.com/office/drawing/2014/main" id="{6BAF83DF-4B3A-4ED7-B98F-7D4017ADC8FD}"/>
              </a:ext>
            </a:extLst>
          </p:cNvPr>
          <p:cNvSpPr/>
          <p:nvPr/>
        </p:nvSpPr>
        <p:spPr>
          <a:xfrm>
            <a:off x="5329340" y="2211453"/>
            <a:ext cx="1439639" cy="769441"/>
          </a:xfrm>
          <a:prstGeom prst="rect">
            <a:avLst/>
          </a:prstGeom>
        </p:spPr>
        <p:txBody>
          <a:bodyPr wrap="square">
            <a:spAutoFit/>
          </a:bodyPr>
          <a:lstStyle/>
          <a:p>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2º edital contendo a relação de credores da Administração Judicial (art. 7º, §1º, LRF)</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399" name="Straight Connector 398">
            <a:extLst>
              <a:ext uri="{FF2B5EF4-FFF2-40B4-BE49-F238E27FC236}">
                <a16:creationId xmlns:a16="http://schemas.microsoft.com/office/drawing/2014/main" id="{8EB1AA5B-DFE4-463E-9495-ED8A49410832}"/>
              </a:ext>
            </a:extLst>
          </p:cNvPr>
          <p:cNvCxnSpPr>
            <a:cxnSpLocks/>
          </p:cNvCxnSpPr>
          <p:nvPr/>
        </p:nvCxnSpPr>
        <p:spPr>
          <a:xfrm flipV="1">
            <a:off x="4273445" y="3976760"/>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00" name="Oval 9">
            <a:extLst>
              <a:ext uri="{FF2B5EF4-FFF2-40B4-BE49-F238E27FC236}">
                <a16:creationId xmlns:a16="http://schemas.microsoft.com/office/drawing/2014/main" id="{3A6CCA59-C2ED-4B21-8ABB-394649396524}"/>
              </a:ext>
            </a:extLst>
          </p:cNvPr>
          <p:cNvSpPr/>
          <p:nvPr/>
        </p:nvSpPr>
        <p:spPr>
          <a:xfrm>
            <a:off x="3430451" y="3903103"/>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1" name="Oval 30">
            <a:extLst>
              <a:ext uri="{FF2B5EF4-FFF2-40B4-BE49-F238E27FC236}">
                <a16:creationId xmlns:a16="http://schemas.microsoft.com/office/drawing/2014/main" id="{56D56C58-9459-42B7-BCAC-05866F86812A}"/>
              </a:ext>
            </a:extLst>
          </p:cNvPr>
          <p:cNvSpPr/>
          <p:nvPr/>
        </p:nvSpPr>
        <p:spPr>
          <a:xfrm>
            <a:off x="2114152" y="3842415"/>
            <a:ext cx="297817" cy="299344"/>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3" name="TextBox 402">
            <a:extLst>
              <a:ext uri="{FF2B5EF4-FFF2-40B4-BE49-F238E27FC236}">
                <a16:creationId xmlns:a16="http://schemas.microsoft.com/office/drawing/2014/main" id="{45BCC31E-A046-4424-A115-4932E5020388}"/>
              </a:ext>
            </a:extLst>
          </p:cNvPr>
          <p:cNvSpPr txBox="1"/>
          <p:nvPr/>
        </p:nvSpPr>
        <p:spPr>
          <a:xfrm>
            <a:off x="1775674" y="3623034"/>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06/05/2020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04" name="Oval 74">
            <a:extLst>
              <a:ext uri="{FF2B5EF4-FFF2-40B4-BE49-F238E27FC236}">
                <a16:creationId xmlns:a16="http://schemas.microsoft.com/office/drawing/2014/main" id="{7FA0C04A-6F32-43BF-B614-ED669BCA6DFF}"/>
              </a:ext>
            </a:extLst>
          </p:cNvPr>
          <p:cNvSpPr/>
          <p:nvPr/>
        </p:nvSpPr>
        <p:spPr>
          <a:xfrm>
            <a:off x="5517401" y="3900372"/>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5" name="Oval 74">
            <a:extLst>
              <a:ext uri="{FF2B5EF4-FFF2-40B4-BE49-F238E27FC236}">
                <a16:creationId xmlns:a16="http://schemas.microsoft.com/office/drawing/2014/main" id="{4F91F2B4-FEBD-4E84-AC3C-51D8A4C45E2F}"/>
              </a:ext>
            </a:extLst>
          </p:cNvPr>
          <p:cNvSpPr/>
          <p:nvPr/>
        </p:nvSpPr>
        <p:spPr>
          <a:xfrm>
            <a:off x="5746105" y="390173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6" name="Oval 74">
            <a:extLst>
              <a:ext uri="{FF2B5EF4-FFF2-40B4-BE49-F238E27FC236}">
                <a16:creationId xmlns:a16="http://schemas.microsoft.com/office/drawing/2014/main" id="{DB380252-8047-488F-AC2D-FD3E64FA2353}"/>
              </a:ext>
            </a:extLst>
          </p:cNvPr>
          <p:cNvSpPr/>
          <p:nvPr/>
        </p:nvSpPr>
        <p:spPr>
          <a:xfrm>
            <a:off x="7636238" y="3890714"/>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7" name="Oval 29">
            <a:extLst>
              <a:ext uri="{FF2B5EF4-FFF2-40B4-BE49-F238E27FC236}">
                <a16:creationId xmlns:a16="http://schemas.microsoft.com/office/drawing/2014/main" id="{8E087595-4DC2-4577-BFE1-19F895F92BDC}"/>
              </a:ext>
            </a:extLst>
          </p:cNvPr>
          <p:cNvSpPr/>
          <p:nvPr/>
        </p:nvSpPr>
        <p:spPr>
          <a:xfrm>
            <a:off x="1076998" y="3844802"/>
            <a:ext cx="297817" cy="299345"/>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8" name="Oval 9">
            <a:extLst>
              <a:ext uri="{FF2B5EF4-FFF2-40B4-BE49-F238E27FC236}">
                <a16:creationId xmlns:a16="http://schemas.microsoft.com/office/drawing/2014/main" id="{119227F0-DA64-434F-A26E-6C7FE9E9C1E5}"/>
              </a:ext>
            </a:extLst>
          </p:cNvPr>
          <p:cNvSpPr/>
          <p:nvPr/>
        </p:nvSpPr>
        <p:spPr>
          <a:xfrm>
            <a:off x="2455091" y="3903535"/>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9" name="Oval 10">
            <a:extLst>
              <a:ext uri="{FF2B5EF4-FFF2-40B4-BE49-F238E27FC236}">
                <a16:creationId xmlns:a16="http://schemas.microsoft.com/office/drawing/2014/main" id="{A5009677-BF98-41FB-AA3D-E7944E39910E}"/>
              </a:ext>
            </a:extLst>
          </p:cNvPr>
          <p:cNvSpPr/>
          <p:nvPr/>
        </p:nvSpPr>
        <p:spPr>
          <a:xfrm>
            <a:off x="2891661" y="3902374"/>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0" name="Oval 9">
            <a:extLst>
              <a:ext uri="{FF2B5EF4-FFF2-40B4-BE49-F238E27FC236}">
                <a16:creationId xmlns:a16="http://schemas.microsoft.com/office/drawing/2014/main" id="{A0BE2DBD-A5E9-46FD-8075-9BB2ED69CDA9}"/>
              </a:ext>
            </a:extLst>
          </p:cNvPr>
          <p:cNvSpPr/>
          <p:nvPr/>
        </p:nvSpPr>
        <p:spPr>
          <a:xfrm>
            <a:off x="2667039" y="3903535"/>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1" name="Oval 9">
            <a:extLst>
              <a:ext uri="{FF2B5EF4-FFF2-40B4-BE49-F238E27FC236}">
                <a16:creationId xmlns:a16="http://schemas.microsoft.com/office/drawing/2014/main" id="{4A41440F-5ED4-4479-8B08-2984A5503E7B}"/>
              </a:ext>
            </a:extLst>
          </p:cNvPr>
          <p:cNvSpPr/>
          <p:nvPr/>
        </p:nvSpPr>
        <p:spPr>
          <a:xfrm>
            <a:off x="1429363" y="3904399"/>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2" name="Oval 10">
            <a:extLst>
              <a:ext uri="{FF2B5EF4-FFF2-40B4-BE49-F238E27FC236}">
                <a16:creationId xmlns:a16="http://schemas.microsoft.com/office/drawing/2014/main" id="{2AE4CE7B-E388-4D88-8BB1-C6E1DA6DB231}"/>
              </a:ext>
            </a:extLst>
          </p:cNvPr>
          <p:cNvSpPr/>
          <p:nvPr/>
        </p:nvSpPr>
        <p:spPr>
          <a:xfrm>
            <a:off x="1875661" y="3908102"/>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3" name="Oval 9">
            <a:extLst>
              <a:ext uri="{FF2B5EF4-FFF2-40B4-BE49-F238E27FC236}">
                <a16:creationId xmlns:a16="http://schemas.microsoft.com/office/drawing/2014/main" id="{FAB8CAE0-BFAF-418F-B515-A0AC4540BD67}"/>
              </a:ext>
            </a:extLst>
          </p:cNvPr>
          <p:cNvSpPr/>
          <p:nvPr/>
        </p:nvSpPr>
        <p:spPr>
          <a:xfrm>
            <a:off x="1651039" y="3909263"/>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4" name="Oval 33">
            <a:extLst>
              <a:ext uri="{FF2B5EF4-FFF2-40B4-BE49-F238E27FC236}">
                <a16:creationId xmlns:a16="http://schemas.microsoft.com/office/drawing/2014/main" id="{4B597CD9-F975-4617-8B0C-E28DF1C8E89B}"/>
              </a:ext>
            </a:extLst>
          </p:cNvPr>
          <p:cNvSpPr/>
          <p:nvPr/>
        </p:nvSpPr>
        <p:spPr>
          <a:xfrm>
            <a:off x="4141630" y="3831235"/>
            <a:ext cx="297817" cy="299345"/>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734707D8-3375-4A59-B374-AEBCCB651576}"/>
              </a:ext>
            </a:extLst>
          </p:cNvPr>
          <p:cNvSpPr txBox="1"/>
          <p:nvPr/>
        </p:nvSpPr>
        <p:spPr>
          <a:xfrm>
            <a:off x="2282744" y="4971519"/>
            <a:ext cx="1309249" cy="769441"/>
          </a:xfrm>
          <a:prstGeom prst="rect">
            <a:avLst/>
          </a:prstGeom>
          <a:noFill/>
        </p:spPr>
        <p:txBody>
          <a:bodyPr wrap="square" rtlCol="0">
            <a:spAutoFit/>
          </a:bodyPr>
          <a:lstStyle>
            <a:defPPr>
              <a:defRPr lang="en-US"/>
            </a:defPPr>
            <a:lvl1pPr>
              <a:defRPr sz="975" b="1">
                <a:solidFill>
                  <a:srgbClr val="002060"/>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Publicação do 1º edital contendo a relação de credores das Devedoras (art. 52, § 1º, da LRF)</a:t>
            </a:r>
          </a:p>
        </p:txBody>
      </p:sp>
      <p:sp>
        <p:nvSpPr>
          <p:cNvPr id="419" name="Oval 33">
            <a:extLst>
              <a:ext uri="{FF2B5EF4-FFF2-40B4-BE49-F238E27FC236}">
                <a16:creationId xmlns:a16="http://schemas.microsoft.com/office/drawing/2014/main" id="{93E0BD17-2A81-4081-BE35-EC13A12AE7A3}"/>
              </a:ext>
            </a:extLst>
          </p:cNvPr>
          <p:cNvSpPr/>
          <p:nvPr/>
        </p:nvSpPr>
        <p:spPr>
          <a:xfrm>
            <a:off x="3097077" y="3840888"/>
            <a:ext cx="297817" cy="299345"/>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0" name="Oval 9">
            <a:extLst>
              <a:ext uri="{FF2B5EF4-FFF2-40B4-BE49-F238E27FC236}">
                <a16:creationId xmlns:a16="http://schemas.microsoft.com/office/drawing/2014/main" id="{A5C41771-E0E2-4832-91C6-23846F5DA67D}"/>
              </a:ext>
            </a:extLst>
          </p:cNvPr>
          <p:cNvSpPr/>
          <p:nvPr/>
        </p:nvSpPr>
        <p:spPr>
          <a:xfrm>
            <a:off x="4483310" y="3911131"/>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1" name="Oval 10">
            <a:extLst>
              <a:ext uri="{FF2B5EF4-FFF2-40B4-BE49-F238E27FC236}">
                <a16:creationId xmlns:a16="http://schemas.microsoft.com/office/drawing/2014/main" id="{4D4B4530-33B0-49F5-A248-E2DD0EB2C384}"/>
              </a:ext>
            </a:extLst>
          </p:cNvPr>
          <p:cNvSpPr/>
          <p:nvPr/>
        </p:nvSpPr>
        <p:spPr>
          <a:xfrm>
            <a:off x="4919880" y="3909970"/>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2" name="Oval 9">
            <a:extLst>
              <a:ext uri="{FF2B5EF4-FFF2-40B4-BE49-F238E27FC236}">
                <a16:creationId xmlns:a16="http://schemas.microsoft.com/office/drawing/2014/main" id="{E266C632-1A5B-4AA6-96B0-524B86F75807}"/>
              </a:ext>
            </a:extLst>
          </p:cNvPr>
          <p:cNvSpPr/>
          <p:nvPr/>
        </p:nvSpPr>
        <p:spPr>
          <a:xfrm>
            <a:off x="4695258" y="3911131"/>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4" name="Rectangle 423">
            <a:extLst>
              <a:ext uri="{FF2B5EF4-FFF2-40B4-BE49-F238E27FC236}">
                <a16:creationId xmlns:a16="http://schemas.microsoft.com/office/drawing/2014/main" id="{ABDEE751-FB3A-4391-B325-B918A20EF7FF}"/>
              </a:ext>
            </a:extLst>
          </p:cNvPr>
          <p:cNvSpPr/>
          <p:nvPr/>
        </p:nvSpPr>
        <p:spPr>
          <a:xfrm>
            <a:off x="3254979" y="2211453"/>
            <a:ext cx="1463316" cy="600164"/>
          </a:xfrm>
          <a:prstGeom prst="rect">
            <a:avLst/>
          </a:prstGeom>
        </p:spPr>
        <p:txBody>
          <a:bodyPr wrap="square">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para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recebimento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Habilitações</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Divergências</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7º, § 1º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7B4BE76-D1C4-46AE-84C0-14D92C370AF6}"/>
              </a:ext>
            </a:extLst>
          </p:cNvPr>
          <p:cNvSpPr txBox="1"/>
          <p:nvPr/>
        </p:nvSpPr>
        <p:spPr>
          <a:xfrm>
            <a:off x="6399146" y="5377822"/>
            <a:ext cx="1137677" cy="430887"/>
          </a:xfrm>
          <a:prstGeom prst="rect">
            <a:avLst/>
          </a:prstGeom>
          <a:noFill/>
        </p:spPr>
        <p:txBody>
          <a:bodyPr wrap="square" rtlCol="0">
            <a:spAutoFit/>
          </a:bodyPr>
          <a:lstStyle/>
          <a:p>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LFR)</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426" name="Straight Connector 425">
            <a:extLst>
              <a:ext uri="{FF2B5EF4-FFF2-40B4-BE49-F238E27FC236}">
                <a16:creationId xmlns:a16="http://schemas.microsoft.com/office/drawing/2014/main" id="{4F6C74D6-ECB7-43ED-87FB-2CA7216F92AA}"/>
              </a:ext>
            </a:extLst>
          </p:cNvPr>
          <p:cNvCxnSpPr>
            <a:cxnSpLocks/>
          </p:cNvCxnSpPr>
          <p:nvPr/>
        </p:nvCxnSpPr>
        <p:spPr>
          <a:xfrm flipV="1">
            <a:off x="6376565" y="3976760"/>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27" name="Oval 33">
            <a:extLst>
              <a:ext uri="{FF2B5EF4-FFF2-40B4-BE49-F238E27FC236}">
                <a16:creationId xmlns:a16="http://schemas.microsoft.com/office/drawing/2014/main" id="{949EE1CE-85E1-4782-8679-7329B7CF10CC}"/>
              </a:ext>
            </a:extLst>
          </p:cNvPr>
          <p:cNvSpPr/>
          <p:nvPr/>
        </p:nvSpPr>
        <p:spPr>
          <a:xfrm>
            <a:off x="6220993" y="3829850"/>
            <a:ext cx="297817" cy="299345"/>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8" name="Oval 74">
            <a:extLst>
              <a:ext uri="{FF2B5EF4-FFF2-40B4-BE49-F238E27FC236}">
                <a16:creationId xmlns:a16="http://schemas.microsoft.com/office/drawing/2014/main" id="{028D4E97-D8C9-46DA-8BF9-0B7A93E78822}"/>
              </a:ext>
            </a:extLst>
          </p:cNvPr>
          <p:cNvSpPr/>
          <p:nvPr/>
        </p:nvSpPr>
        <p:spPr>
          <a:xfrm>
            <a:off x="5969625" y="390173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9" name="Oval 74">
            <a:extLst>
              <a:ext uri="{FF2B5EF4-FFF2-40B4-BE49-F238E27FC236}">
                <a16:creationId xmlns:a16="http://schemas.microsoft.com/office/drawing/2014/main" id="{D9020246-2596-4F08-AB45-BFA9319C6D72}"/>
              </a:ext>
            </a:extLst>
          </p:cNvPr>
          <p:cNvSpPr/>
          <p:nvPr/>
        </p:nvSpPr>
        <p:spPr>
          <a:xfrm>
            <a:off x="6594361" y="3890212"/>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0" name="Oval 74">
            <a:extLst>
              <a:ext uri="{FF2B5EF4-FFF2-40B4-BE49-F238E27FC236}">
                <a16:creationId xmlns:a16="http://schemas.microsoft.com/office/drawing/2014/main" id="{A6DAE08D-B3F5-4FBA-AC8B-3DE2AAB43036}"/>
              </a:ext>
            </a:extLst>
          </p:cNvPr>
          <p:cNvSpPr/>
          <p:nvPr/>
        </p:nvSpPr>
        <p:spPr>
          <a:xfrm>
            <a:off x="6823065" y="389157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1" name="Oval 74">
            <a:extLst>
              <a:ext uri="{FF2B5EF4-FFF2-40B4-BE49-F238E27FC236}">
                <a16:creationId xmlns:a16="http://schemas.microsoft.com/office/drawing/2014/main" id="{DADD42E6-A15C-44AF-9633-1FAAA459DE7D}"/>
              </a:ext>
            </a:extLst>
          </p:cNvPr>
          <p:cNvSpPr/>
          <p:nvPr/>
        </p:nvSpPr>
        <p:spPr>
          <a:xfrm>
            <a:off x="7046585" y="389157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432" name="Straight Connector 431">
            <a:extLst>
              <a:ext uri="{FF2B5EF4-FFF2-40B4-BE49-F238E27FC236}">
                <a16:creationId xmlns:a16="http://schemas.microsoft.com/office/drawing/2014/main" id="{ECEF1B01-6DBA-435D-B4BA-926D3AB9F79A}"/>
              </a:ext>
            </a:extLst>
          </p:cNvPr>
          <p:cNvCxnSpPr>
            <a:cxnSpLocks/>
          </p:cNvCxnSpPr>
          <p:nvPr/>
        </p:nvCxnSpPr>
        <p:spPr>
          <a:xfrm>
            <a:off x="7417965" y="2227544"/>
            <a:ext cx="0" cy="1753364"/>
          </a:xfrm>
          <a:prstGeom prst="line">
            <a:avLst/>
          </a:prstGeom>
          <a:ln w="25400">
            <a:solidFill>
              <a:schemeClr val="accent6">
                <a:lumMod val="60000"/>
                <a:lumOff val="4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33" name="TextBox 19">
            <a:extLst>
              <a:ext uri="{FF2B5EF4-FFF2-40B4-BE49-F238E27FC236}">
                <a16:creationId xmlns:a16="http://schemas.microsoft.com/office/drawing/2014/main" id="{503B9F40-5758-4227-97EC-BDB7AC947A26}"/>
              </a:ext>
            </a:extLst>
          </p:cNvPr>
          <p:cNvSpPr txBox="1"/>
          <p:nvPr/>
        </p:nvSpPr>
        <p:spPr>
          <a:xfrm>
            <a:off x="2798003" y="4129111"/>
            <a:ext cx="952060"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27/05/2020</a:t>
            </a:r>
          </a:p>
        </p:txBody>
      </p:sp>
      <p:sp>
        <p:nvSpPr>
          <p:cNvPr id="434" name="TextBox 19">
            <a:extLst>
              <a:ext uri="{FF2B5EF4-FFF2-40B4-BE49-F238E27FC236}">
                <a16:creationId xmlns:a16="http://schemas.microsoft.com/office/drawing/2014/main" id="{5EE3C341-A87A-4E5C-AF16-7FAB03C16801}"/>
              </a:ext>
            </a:extLst>
          </p:cNvPr>
          <p:cNvSpPr txBox="1"/>
          <p:nvPr/>
        </p:nvSpPr>
        <p:spPr>
          <a:xfrm>
            <a:off x="3802477" y="3623034"/>
            <a:ext cx="937357"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08/07/2020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6" name="TextBox 19">
            <a:extLst>
              <a:ext uri="{FF2B5EF4-FFF2-40B4-BE49-F238E27FC236}">
                <a16:creationId xmlns:a16="http://schemas.microsoft.com/office/drawing/2014/main" id="{72AA53C9-8A01-44EA-8CCA-B55746DAAC00}"/>
              </a:ext>
            </a:extLst>
          </p:cNvPr>
          <p:cNvSpPr txBox="1"/>
          <p:nvPr/>
        </p:nvSpPr>
        <p:spPr>
          <a:xfrm>
            <a:off x="6918530" y="4134258"/>
            <a:ext cx="1016632" cy="261610"/>
          </a:xfrm>
          <a:prstGeom prst="rect">
            <a:avLst/>
          </a:prstGeom>
          <a:noFill/>
        </p:spPr>
        <p:txBody>
          <a:bodyPr wrap="square" rtlCol="0">
            <a:spAutoFit/>
          </a:bodyPr>
          <a:lstStyle/>
          <a:p>
            <a:pPr algn="ct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a:t>
            </a: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8" name="Oval 10">
            <a:extLst>
              <a:ext uri="{FF2B5EF4-FFF2-40B4-BE49-F238E27FC236}">
                <a16:creationId xmlns:a16="http://schemas.microsoft.com/office/drawing/2014/main" id="{5A828003-26E4-4AC3-AACF-183F35311694}"/>
              </a:ext>
            </a:extLst>
          </p:cNvPr>
          <p:cNvSpPr/>
          <p:nvPr/>
        </p:nvSpPr>
        <p:spPr>
          <a:xfrm>
            <a:off x="3892733" y="3905440"/>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9" name="Oval 9">
            <a:extLst>
              <a:ext uri="{FF2B5EF4-FFF2-40B4-BE49-F238E27FC236}">
                <a16:creationId xmlns:a16="http://schemas.microsoft.com/office/drawing/2014/main" id="{D1B8D993-B039-45D6-9B24-C16E447A069C}"/>
              </a:ext>
            </a:extLst>
          </p:cNvPr>
          <p:cNvSpPr/>
          <p:nvPr/>
        </p:nvSpPr>
        <p:spPr>
          <a:xfrm>
            <a:off x="3662751" y="3904580"/>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42" name="Rounded Rectangle 25">
            <a:extLst>
              <a:ext uri="{FF2B5EF4-FFF2-40B4-BE49-F238E27FC236}">
                <a16:creationId xmlns:a16="http://schemas.microsoft.com/office/drawing/2014/main" id="{2F78900C-D83B-49D0-B00F-9FDC29BE918A}"/>
              </a:ext>
            </a:extLst>
          </p:cNvPr>
          <p:cNvSpPr/>
          <p:nvPr/>
        </p:nvSpPr>
        <p:spPr>
          <a:xfrm rot="2624939">
            <a:off x="8151422" y="3756503"/>
            <a:ext cx="551980" cy="146250"/>
          </a:xfrm>
          <a:prstGeom prst="roundRect">
            <a:avLst>
              <a:gd name="adj" fmla="val 50000"/>
            </a:avLst>
          </a:pr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43" name="Rounded Rectangle 26">
            <a:extLst>
              <a:ext uri="{FF2B5EF4-FFF2-40B4-BE49-F238E27FC236}">
                <a16:creationId xmlns:a16="http://schemas.microsoft.com/office/drawing/2014/main" id="{DEDD5689-8517-40C6-8235-517C2BA38A54}"/>
              </a:ext>
            </a:extLst>
          </p:cNvPr>
          <p:cNvSpPr/>
          <p:nvPr/>
        </p:nvSpPr>
        <p:spPr>
          <a:xfrm rot="18900000">
            <a:off x="8169192" y="4057435"/>
            <a:ext cx="551982" cy="146250"/>
          </a:xfrm>
          <a:prstGeom prst="roundRect">
            <a:avLst>
              <a:gd name="adj" fmla="val 50000"/>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 name="TextBox 336">
            <a:extLst>
              <a:ext uri="{FF2B5EF4-FFF2-40B4-BE49-F238E27FC236}">
                <a16:creationId xmlns:a16="http://schemas.microsoft.com/office/drawing/2014/main" id="{4FEEC509-0355-4DBB-9703-908D81A2252F}"/>
              </a:ext>
            </a:extLst>
          </p:cNvPr>
          <p:cNvSpPr txBox="1"/>
          <p:nvPr/>
        </p:nvSpPr>
        <p:spPr>
          <a:xfrm>
            <a:off x="4875359" y="4133413"/>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 name="TextBox 336">
            <a:extLst>
              <a:ext uri="{FF2B5EF4-FFF2-40B4-BE49-F238E27FC236}">
                <a16:creationId xmlns:a16="http://schemas.microsoft.com/office/drawing/2014/main" id="{503E8E15-01C3-4E59-A629-E2FAEB372D75}"/>
              </a:ext>
            </a:extLst>
          </p:cNvPr>
          <p:cNvSpPr txBox="1"/>
          <p:nvPr/>
        </p:nvSpPr>
        <p:spPr>
          <a:xfrm>
            <a:off x="5894416" y="3576215"/>
            <a:ext cx="977823" cy="261610"/>
          </a:xfrm>
          <a:prstGeom prst="rect">
            <a:avLst/>
          </a:prstGeom>
          <a:noFill/>
        </p:spPr>
        <p:txBody>
          <a:bodyPr wrap="square" lIns="91440" tIns="45720" rIns="91440" bIns="45720" rtlCol="0" anchor="t">
            <a:spAutoFit/>
          </a:bodyPr>
          <a:lstStyle/>
          <a:p>
            <a:pPr algn="ctr"/>
            <a:r>
              <a:rPr lang="en-US" altLang="ko-KR" sz="1100" b="1" dirty="0">
                <a:solidFill>
                  <a:schemeClr val="bg2">
                    <a:lumMod val="10000"/>
                  </a:schemeClr>
                </a:solidFill>
                <a:latin typeface="Source Sans Pro Light"/>
                <a:ea typeface="Source Sans Pro Light"/>
                <a:cs typeface="Arial"/>
              </a:rPr>
              <a:t>16/09/2020</a:t>
            </a:r>
          </a:p>
        </p:txBody>
      </p:sp>
      <p:sp>
        <p:nvSpPr>
          <p:cNvPr id="57" name="Text Placeholder 1">
            <a:extLst>
              <a:ext uri="{FF2B5EF4-FFF2-40B4-BE49-F238E27FC236}">
                <a16:creationId xmlns:a16="http://schemas.microsoft.com/office/drawing/2014/main" id="{CB5F386A-E18A-42E4-8D76-31DADEA46F93}"/>
              </a:ext>
            </a:extLst>
          </p:cNvPr>
          <p:cNvSpPr>
            <a:spLocks noGrp="1"/>
          </p:cNvSpPr>
          <p:nvPr>
            <p:ph type="body" sz="quarter" idx="11"/>
          </p:nvPr>
        </p:nvSpPr>
        <p:spPr>
          <a:xfrm>
            <a:off x="632298" y="415216"/>
            <a:ext cx="7483153" cy="486355"/>
          </a:xfrm>
        </p:spPr>
        <p:txBody>
          <a:bodyPr/>
          <a:lstStyle/>
          <a:p>
            <a:r>
              <a:rPr lang="en-US" dirty="0"/>
              <a:t>1.2 </a:t>
            </a:r>
            <a:r>
              <a:rPr lang="en-US" dirty="0" err="1"/>
              <a:t>Cronograma</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Processual</a:t>
            </a:r>
            <a:endParaRPr lang="en-US" dirty="0"/>
          </a:p>
        </p:txBody>
      </p:sp>
    </p:spTree>
    <p:extLst>
      <p:ext uri="{BB962C8B-B14F-4D97-AF65-F5344CB8AC3E}">
        <p14:creationId xmlns:p14="http://schemas.microsoft.com/office/powerpoint/2010/main" val="22136648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2. INFORMAÇÕES SOBRE AS RECUPERANDAS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34942" y="2113313"/>
            <a:ext cx="4953000"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 Histórico das Empresas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 Informações Gerais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2.3. Reunião com a Administração</a:t>
            </a:r>
          </a:p>
          <a:p>
            <a:pPr marL="0" indent="0">
              <a:lnSpc>
                <a:spcPct val="150000"/>
              </a:lnSpc>
              <a:buNone/>
            </a:pP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solidFill>
                <a:schemeClr val="bg2">
                  <a:lumMod val="10000"/>
                </a:schemeClr>
              </a:solidFill>
              <a:latin typeface="Arial" panose="020B0604020202020204" pitchFamily="34" charset="0"/>
              <a:cs typeface="Arial" panose="020B0604020202020204" pitchFamily="34" charset="0"/>
            </a:endParaRPr>
          </a:p>
          <a:p>
            <a:pPr marL="0" indent="0">
              <a:buNone/>
            </a:pPr>
            <a:endParaRPr lang="pt-BR" dirty="0">
              <a:solidFill>
                <a:schemeClr val="bg2">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4091748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lock Arc 25">
            <a:extLst>
              <a:ext uri="{FF2B5EF4-FFF2-40B4-BE49-F238E27FC236}">
                <a16:creationId xmlns:a16="http://schemas.microsoft.com/office/drawing/2014/main" id="{6C5A5EE6-212F-4985-B829-0439F05DBE11}"/>
              </a:ext>
            </a:extLst>
          </p:cNvPr>
          <p:cNvSpPr/>
          <p:nvPr/>
        </p:nvSpPr>
        <p:spPr>
          <a:xfrm flipV="1">
            <a:off x="580816" y="2723414"/>
            <a:ext cx="1444574" cy="1444574"/>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7" name="Block Arc 26">
            <a:extLst>
              <a:ext uri="{FF2B5EF4-FFF2-40B4-BE49-F238E27FC236}">
                <a16:creationId xmlns:a16="http://schemas.microsoft.com/office/drawing/2014/main" id="{E0CF2256-C44C-419A-84A0-BBF3AFE0D812}"/>
              </a:ext>
            </a:extLst>
          </p:cNvPr>
          <p:cNvSpPr/>
          <p:nvPr/>
        </p:nvSpPr>
        <p:spPr>
          <a:xfrm>
            <a:off x="1801096" y="2744744"/>
            <a:ext cx="1444574" cy="1444574"/>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8" name="Block Arc 27">
            <a:extLst>
              <a:ext uri="{FF2B5EF4-FFF2-40B4-BE49-F238E27FC236}">
                <a16:creationId xmlns:a16="http://schemas.microsoft.com/office/drawing/2014/main" id="{5B79628F-B641-40B0-89A0-BECE9E0C9FF7}"/>
              </a:ext>
            </a:extLst>
          </p:cNvPr>
          <p:cNvSpPr/>
          <p:nvPr/>
        </p:nvSpPr>
        <p:spPr>
          <a:xfrm flipV="1">
            <a:off x="3011431" y="2734358"/>
            <a:ext cx="1444574" cy="1444574"/>
          </a:xfrm>
          <a:prstGeom prst="blockArc">
            <a:avLst>
              <a:gd name="adj1" fmla="val 10800000"/>
              <a:gd name="adj2" fmla="val 88983"/>
              <a:gd name="adj3" fmla="val 162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9" name="Block Arc 28">
            <a:extLst>
              <a:ext uri="{FF2B5EF4-FFF2-40B4-BE49-F238E27FC236}">
                <a16:creationId xmlns:a16="http://schemas.microsoft.com/office/drawing/2014/main" id="{F39554E9-232D-42DA-86B8-50F09B162426}"/>
              </a:ext>
            </a:extLst>
          </p:cNvPr>
          <p:cNvSpPr/>
          <p:nvPr/>
        </p:nvSpPr>
        <p:spPr>
          <a:xfrm>
            <a:off x="4231357" y="2744744"/>
            <a:ext cx="1444574" cy="1444574"/>
          </a:xfrm>
          <a:prstGeom prst="blockArc">
            <a:avLst>
              <a:gd name="adj1" fmla="val 10800000"/>
              <a:gd name="adj2" fmla="val 88983"/>
              <a:gd name="adj3" fmla="val 162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0" name="Block Arc 29">
            <a:extLst>
              <a:ext uri="{FF2B5EF4-FFF2-40B4-BE49-F238E27FC236}">
                <a16:creationId xmlns:a16="http://schemas.microsoft.com/office/drawing/2014/main" id="{7FDF1F2C-42A7-473B-A4AD-6DA1B3305B3C}"/>
              </a:ext>
            </a:extLst>
          </p:cNvPr>
          <p:cNvSpPr/>
          <p:nvPr/>
        </p:nvSpPr>
        <p:spPr>
          <a:xfrm flipV="1">
            <a:off x="5442047" y="2744744"/>
            <a:ext cx="1444574" cy="1444574"/>
          </a:xfrm>
          <a:prstGeom prst="blockArc">
            <a:avLst>
              <a:gd name="adj1" fmla="val 10800000"/>
              <a:gd name="adj2" fmla="val 88983"/>
              <a:gd name="adj3" fmla="val 162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1" name="Block Arc 30">
            <a:extLst>
              <a:ext uri="{FF2B5EF4-FFF2-40B4-BE49-F238E27FC236}">
                <a16:creationId xmlns:a16="http://schemas.microsoft.com/office/drawing/2014/main" id="{8F38D053-8E43-4284-A233-C98CB74C26E7}"/>
              </a:ext>
            </a:extLst>
          </p:cNvPr>
          <p:cNvSpPr/>
          <p:nvPr/>
        </p:nvSpPr>
        <p:spPr>
          <a:xfrm>
            <a:off x="6661973" y="2744744"/>
            <a:ext cx="1444574" cy="1444574"/>
          </a:xfrm>
          <a:prstGeom prst="blockArc">
            <a:avLst>
              <a:gd name="adj1" fmla="val 10800000"/>
              <a:gd name="adj2" fmla="val 88983"/>
              <a:gd name="adj3" fmla="val 16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grpSp>
        <p:nvGrpSpPr>
          <p:cNvPr id="32" name="Group 31">
            <a:extLst>
              <a:ext uri="{FF2B5EF4-FFF2-40B4-BE49-F238E27FC236}">
                <a16:creationId xmlns:a16="http://schemas.microsoft.com/office/drawing/2014/main" id="{601BBA5D-9C57-4E37-AE2B-8C2D58905E5D}"/>
              </a:ext>
            </a:extLst>
          </p:cNvPr>
          <p:cNvGrpSpPr/>
          <p:nvPr/>
        </p:nvGrpSpPr>
        <p:grpSpPr>
          <a:xfrm>
            <a:off x="-1398" y="2721740"/>
            <a:ext cx="820574" cy="730672"/>
            <a:chOff x="589827" y="1142034"/>
            <a:chExt cx="741240" cy="674467"/>
          </a:xfrm>
        </p:grpSpPr>
        <p:sp>
          <p:nvSpPr>
            <p:cNvPr id="33" name="Rectangle 32">
              <a:extLst>
                <a:ext uri="{FF2B5EF4-FFF2-40B4-BE49-F238E27FC236}">
                  <a16:creationId xmlns:a16="http://schemas.microsoft.com/office/drawing/2014/main" id="{9D388370-1C88-4720-962F-ADCE5D3BF1CA}"/>
                </a:ext>
              </a:extLst>
            </p:cNvPr>
            <p:cNvSpPr/>
            <p:nvPr/>
          </p:nvSpPr>
          <p:spPr>
            <a:xfrm>
              <a:off x="1120286" y="1142941"/>
              <a:ext cx="210781" cy="673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4" name="Rectangle 33">
              <a:extLst>
                <a:ext uri="{FF2B5EF4-FFF2-40B4-BE49-F238E27FC236}">
                  <a16:creationId xmlns:a16="http://schemas.microsoft.com/office/drawing/2014/main" id="{B699A78B-A97C-423B-894F-2246CAF8352B}"/>
                </a:ext>
              </a:extLst>
            </p:cNvPr>
            <p:cNvSpPr/>
            <p:nvPr/>
          </p:nvSpPr>
          <p:spPr>
            <a:xfrm rot="5400000">
              <a:off x="848670" y="883191"/>
              <a:ext cx="215893" cy="733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39" name="Rectangle 38">
            <a:extLst>
              <a:ext uri="{FF2B5EF4-FFF2-40B4-BE49-F238E27FC236}">
                <a16:creationId xmlns:a16="http://schemas.microsoft.com/office/drawing/2014/main" id="{7A34604B-9667-4F75-BDA1-8A7CDC3CB969}"/>
              </a:ext>
            </a:extLst>
          </p:cNvPr>
          <p:cNvSpPr/>
          <p:nvPr/>
        </p:nvSpPr>
        <p:spPr>
          <a:xfrm>
            <a:off x="18788" y="4710734"/>
            <a:ext cx="2555629" cy="1834605"/>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Constituição sob a forma de sociedade empresarial de responsabilidade limitada, com atividade principal a  fabricação de partes de máquinas e equipamentos para agricultura e pecuária, além do comércio atacadista de peças e reparos de máquinas e aparelhos para agricultura e pecuária.</a:t>
            </a:r>
          </a:p>
        </p:txBody>
      </p:sp>
      <p:sp>
        <p:nvSpPr>
          <p:cNvPr id="42" name="Rectangle 41">
            <a:extLst>
              <a:ext uri="{FF2B5EF4-FFF2-40B4-BE49-F238E27FC236}">
                <a16:creationId xmlns:a16="http://schemas.microsoft.com/office/drawing/2014/main" id="{B25ECB8B-4285-4EFE-B06B-D63E7B22DC3F}"/>
              </a:ext>
            </a:extLst>
          </p:cNvPr>
          <p:cNvSpPr/>
          <p:nvPr/>
        </p:nvSpPr>
        <p:spPr>
          <a:xfrm>
            <a:off x="5050885" y="4729198"/>
            <a:ext cx="2249767" cy="1614545"/>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Agravamento da situação financeira das </a:t>
            </a:r>
            <a:r>
              <a:rPr lang="pt-BR" sz="1100" dirty="0" err="1">
                <a:solidFill>
                  <a:schemeClr val="bg2">
                    <a:lumMod val="10000"/>
                  </a:schemeClr>
                </a:solidFill>
                <a:latin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rPr>
              <a:t> em razão da concorrência com grandes produtores de plantadeiras,</a:t>
            </a:r>
            <a:r>
              <a:rPr lang="pt-BR" sz="1100" i="1" dirty="0">
                <a:solidFill>
                  <a:schemeClr val="bg2">
                    <a:lumMod val="10000"/>
                  </a:schemeClr>
                </a:solidFill>
                <a:latin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rPr>
              <a:t>margens de vendas reduzidas, necessidade de assistência técnica e reposição de peças.</a:t>
            </a:r>
          </a:p>
        </p:txBody>
      </p:sp>
      <p:sp>
        <p:nvSpPr>
          <p:cNvPr id="43" name="Rectangle 42">
            <a:extLst>
              <a:ext uri="{FF2B5EF4-FFF2-40B4-BE49-F238E27FC236}">
                <a16:creationId xmlns:a16="http://schemas.microsoft.com/office/drawing/2014/main" id="{9C6AE15F-D80D-438D-816B-BA440E73A924}"/>
              </a:ext>
            </a:extLst>
          </p:cNvPr>
          <p:cNvSpPr/>
          <p:nvPr/>
        </p:nvSpPr>
        <p:spPr>
          <a:xfrm>
            <a:off x="6326496" y="1180671"/>
            <a:ext cx="2052877" cy="117442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Agravamento constante da saúde financeira, até a realização do pedido de Recuperação Judicial ocorrido em 21/11/2019.</a:t>
            </a:r>
          </a:p>
        </p:txBody>
      </p:sp>
      <p:sp>
        <p:nvSpPr>
          <p:cNvPr id="44" name="Oval 43">
            <a:extLst>
              <a:ext uri="{FF2B5EF4-FFF2-40B4-BE49-F238E27FC236}">
                <a16:creationId xmlns:a16="http://schemas.microsoft.com/office/drawing/2014/main" id="{37B0E9B7-0C2B-46D0-9574-75A476C85D6B}"/>
              </a:ext>
            </a:extLst>
          </p:cNvPr>
          <p:cNvSpPr/>
          <p:nvPr/>
        </p:nvSpPr>
        <p:spPr>
          <a:xfrm>
            <a:off x="983438" y="3135124"/>
            <a:ext cx="677574" cy="677574"/>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5" name="Oval 44">
            <a:extLst>
              <a:ext uri="{FF2B5EF4-FFF2-40B4-BE49-F238E27FC236}">
                <a16:creationId xmlns:a16="http://schemas.microsoft.com/office/drawing/2014/main" id="{AB1D1E8E-EAA0-41D2-A614-822D42E0ABEF}"/>
              </a:ext>
            </a:extLst>
          </p:cNvPr>
          <p:cNvSpPr/>
          <p:nvPr/>
        </p:nvSpPr>
        <p:spPr>
          <a:xfrm>
            <a:off x="3407326" y="3135124"/>
            <a:ext cx="677574" cy="67757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6" name="Oval 45">
            <a:extLst>
              <a:ext uri="{FF2B5EF4-FFF2-40B4-BE49-F238E27FC236}">
                <a16:creationId xmlns:a16="http://schemas.microsoft.com/office/drawing/2014/main" id="{8D9E3F1E-560B-4188-AC83-3E892D677461}"/>
              </a:ext>
            </a:extLst>
          </p:cNvPr>
          <p:cNvSpPr/>
          <p:nvPr/>
        </p:nvSpPr>
        <p:spPr>
          <a:xfrm>
            <a:off x="2180413" y="3142003"/>
            <a:ext cx="677574" cy="677574"/>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7" name="Oval 46">
            <a:extLst>
              <a:ext uri="{FF2B5EF4-FFF2-40B4-BE49-F238E27FC236}">
                <a16:creationId xmlns:a16="http://schemas.microsoft.com/office/drawing/2014/main" id="{8187E155-D906-48A6-8F1D-C93133F31EA3}"/>
              </a:ext>
            </a:extLst>
          </p:cNvPr>
          <p:cNvSpPr/>
          <p:nvPr/>
        </p:nvSpPr>
        <p:spPr>
          <a:xfrm>
            <a:off x="4618016" y="3142003"/>
            <a:ext cx="677574" cy="677574"/>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8" name="Oval 47">
            <a:extLst>
              <a:ext uri="{FF2B5EF4-FFF2-40B4-BE49-F238E27FC236}">
                <a16:creationId xmlns:a16="http://schemas.microsoft.com/office/drawing/2014/main" id="{48DE839A-DF9C-4F46-B809-E0E772992273}"/>
              </a:ext>
            </a:extLst>
          </p:cNvPr>
          <p:cNvSpPr/>
          <p:nvPr/>
        </p:nvSpPr>
        <p:spPr>
          <a:xfrm>
            <a:off x="5808427" y="3128244"/>
            <a:ext cx="677574" cy="677574"/>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9" name="Oval 48">
            <a:extLst>
              <a:ext uri="{FF2B5EF4-FFF2-40B4-BE49-F238E27FC236}">
                <a16:creationId xmlns:a16="http://schemas.microsoft.com/office/drawing/2014/main" id="{1AE1D70D-81B3-4E29-8FC3-A07E0024C166}"/>
              </a:ext>
            </a:extLst>
          </p:cNvPr>
          <p:cNvSpPr/>
          <p:nvPr/>
        </p:nvSpPr>
        <p:spPr>
          <a:xfrm>
            <a:off x="7027359" y="3128244"/>
            <a:ext cx="677574" cy="677574"/>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0" name="Graphic 49" descr="Group brainstorm">
            <a:extLst>
              <a:ext uri="{FF2B5EF4-FFF2-40B4-BE49-F238E27FC236}">
                <a16:creationId xmlns:a16="http://schemas.microsoft.com/office/drawing/2014/main" id="{B48BDDAC-C6F8-4D75-88DE-3E2FB8231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495" y="3218552"/>
            <a:ext cx="445459" cy="445459"/>
          </a:xfrm>
          <a:prstGeom prst="rect">
            <a:avLst/>
          </a:prstGeom>
        </p:spPr>
      </p:pic>
      <p:pic>
        <p:nvPicPr>
          <p:cNvPr id="51" name="Graphic 50" descr="Downward trend graph">
            <a:extLst>
              <a:ext uri="{FF2B5EF4-FFF2-40B4-BE49-F238E27FC236}">
                <a16:creationId xmlns:a16="http://schemas.microsoft.com/office/drawing/2014/main" id="{F27E84BE-9B8B-44CF-9547-3B6C07E6CE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309460" y="3250140"/>
            <a:ext cx="446027" cy="446027"/>
          </a:xfrm>
          <a:prstGeom prst="rect">
            <a:avLst/>
          </a:prstGeom>
        </p:spPr>
      </p:pic>
      <p:pic>
        <p:nvPicPr>
          <p:cNvPr id="52" name="Graphic 51" descr="Thought">
            <a:extLst>
              <a:ext uri="{FF2B5EF4-FFF2-40B4-BE49-F238E27FC236}">
                <a16:creationId xmlns:a16="http://schemas.microsoft.com/office/drawing/2014/main" id="{62CA24D8-6A55-4F24-A86E-69720749F67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96809" y="3188201"/>
            <a:ext cx="519559" cy="519559"/>
          </a:xfrm>
          <a:prstGeom prst="rect">
            <a:avLst/>
          </a:prstGeom>
        </p:spPr>
      </p:pic>
      <p:pic>
        <p:nvPicPr>
          <p:cNvPr id="53" name="Graphic 52" descr="Tractor">
            <a:extLst>
              <a:ext uri="{FF2B5EF4-FFF2-40B4-BE49-F238E27FC236}">
                <a16:creationId xmlns:a16="http://schemas.microsoft.com/office/drawing/2014/main" id="{13AF8289-A326-45A0-8CFB-CC2933859FE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720007" y="3236474"/>
            <a:ext cx="474871" cy="474871"/>
          </a:xfrm>
          <a:prstGeom prst="rect">
            <a:avLst/>
          </a:prstGeom>
        </p:spPr>
      </p:pic>
      <p:sp>
        <p:nvSpPr>
          <p:cNvPr id="58" name="TextBox 57">
            <a:extLst>
              <a:ext uri="{FF2B5EF4-FFF2-40B4-BE49-F238E27FC236}">
                <a16:creationId xmlns:a16="http://schemas.microsoft.com/office/drawing/2014/main" id="{EE305019-54CB-43C9-961C-2D1A9868CC1F}"/>
              </a:ext>
            </a:extLst>
          </p:cNvPr>
          <p:cNvSpPr txBox="1"/>
          <p:nvPr/>
        </p:nvSpPr>
        <p:spPr>
          <a:xfrm>
            <a:off x="902333" y="4523685"/>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2011</a:t>
            </a:r>
            <a:endParaRPr lang="en-US" sz="1138" dirty="0">
              <a:solidFill>
                <a:srgbClr val="5F5F5F"/>
              </a:solidFill>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1DC3FF2C-1B2C-45B3-8E76-BE27FDD48F01}"/>
              </a:ext>
            </a:extLst>
          </p:cNvPr>
          <p:cNvCxnSpPr>
            <a:cxnSpLocks/>
          </p:cNvCxnSpPr>
          <p:nvPr/>
        </p:nvCxnSpPr>
        <p:spPr>
          <a:xfrm>
            <a:off x="1308005" y="3823741"/>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E0D07E69-77D2-4B8A-A15B-DA71450CA019}"/>
              </a:ext>
            </a:extLst>
          </p:cNvPr>
          <p:cNvCxnSpPr>
            <a:cxnSpLocks/>
          </p:cNvCxnSpPr>
          <p:nvPr/>
        </p:nvCxnSpPr>
        <p:spPr>
          <a:xfrm>
            <a:off x="3750776" y="3798937"/>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7C141CC-A98D-403A-8352-5EADFA2FB6FC}"/>
              </a:ext>
            </a:extLst>
          </p:cNvPr>
          <p:cNvCxnSpPr>
            <a:cxnSpLocks/>
            <a:endCxn id="46" idx="0"/>
          </p:cNvCxnSpPr>
          <p:nvPr/>
        </p:nvCxnSpPr>
        <p:spPr>
          <a:xfrm>
            <a:off x="2516129" y="2644994"/>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TextBox 62">
            <a:extLst>
              <a:ext uri="{FF2B5EF4-FFF2-40B4-BE49-F238E27FC236}">
                <a16:creationId xmlns:a16="http://schemas.microsoft.com/office/drawing/2014/main" id="{36824436-76A3-4B43-87DC-04C845362B95}"/>
              </a:ext>
            </a:extLst>
          </p:cNvPr>
          <p:cNvSpPr txBox="1"/>
          <p:nvPr/>
        </p:nvSpPr>
        <p:spPr>
          <a:xfrm>
            <a:off x="2165821" y="2353203"/>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2013</a:t>
            </a:r>
            <a:endParaRPr lang="en-US" sz="1138" dirty="0">
              <a:solidFill>
                <a:srgbClr val="5F5F5F"/>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05DBA9B5-3ACE-4C22-B76A-8FAB7CAFB1A7}"/>
              </a:ext>
            </a:extLst>
          </p:cNvPr>
          <p:cNvCxnSpPr>
            <a:cxnSpLocks/>
          </p:cNvCxnSpPr>
          <p:nvPr/>
        </p:nvCxnSpPr>
        <p:spPr>
          <a:xfrm>
            <a:off x="4948950" y="2661829"/>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91FE4455-BFC3-4932-BFDC-4152C058E6D0}"/>
              </a:ext>
            </a:extLst>
          </p:cNvPr>
          <p:cNvSpPr txBox="1"/>
          <p:nvPr/>
        </p:nvSpPr>
        <p:spPr>
          <a:xfrm>
            <a:off x="4443896" y="2341902"/>
            <a:ext cx="1048355"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2016/2017</a:t>
            </a:r>
            <a:endParaRPr lang="en-US" sz="1138" dirty="0">
              <a:solidFill>
                <a:srgbClr val="5F5F5F"/>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AEDA2FD-388A-4A76-848D-3DC7DB9AC9DF}"/>
              </a:ext>
            </a:extLst>
          </p:cNvPr>
          <p:cNvSpPr txBox="1"/>
          <p:nvPr/>
        </p:nvSpPr>
        <p:spPr>
          <a:xfrm>
            <a:off x="5739563" y="4427200"/>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2018</a:t>
            </a:r>
            <a:endParaRPr lang="en-US" sz="1138" dirty="0">
              <a:solidFill>
                <a:srgbClr val="5F5F5F"/>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B47A90C5-562B-4DEA-B4CD-F01626B27079}"/>
              </a:ext>
            </a:extLst>
          </p:cNvPr>
          <p:cNvCxnSpPr>
            <a:cxnSpLocks/>
          </p:cNvCxnSpPr>
          <p:nvPr/>
        </p:nvCxnSpPr>
        <p:spPr>
          <a:xfrm>
            <a:off x="6145235" y="3810386"/>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613F8DBB-4A96-4887-B121-52F345058B6A}"/>
              </a:ext>
            </a:extLst>
          </p:cNvPr>
          <p:cNvCxnSpPr>
            <a:cxnSpLocks/>
          </p:cNvCxnSpPr>
          <p:nvPr/>
        </p:nvCxnSpPr>
        <p:spPr>
          <a:xfrm>
            <a:off x="7362564" y="2648892"/>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77">
            <a:extLst>
              <a:ext uri="{FF2B5EF4-FFF2-40B4-BE49-F238E27FC236}">
                <a16:creationId xmlns:a16="http://schemas.microsoft.com/office/drawing/2014/main" id="{CEDA70D3-C8A6-4E1F-B5CE-06D2372D9904}"/>
              </a:ext>
            </a:extLst>
          </p:cNvPr>
          <p:cNvSpPr txBox="1"/>
          <p:nvPr/>
        </p:nvSpPr>
        <p:spPr>
          <a:xfrm>
            <a:off x="7012256" y="2357101"/>
            <a:ext cx="668924" cy="267446"/>
          </a:xfrm>
          <a:prstGeom prst="rect">
            <a:avLst/>
          </a:prstGeom>
          <a:noFill/>
        </p:spPr>
        <p:txBody>
          <a:bodyPr wrap="square" rtlCol="0">
            <a:spAutoFit/>
          </a:bodyPr>
          <a:lstStyle/>
          <a:p>
            <a:pPr algn="ctr"/>
            <a:r>
              <a:rPr lang="en-US" sz="1138" b="1">
                <a:solidFill>
                  <a:srgbClr val="5F5F5F"/>
                </a:solidFill>
                <a:latin typeface="Arial" panose="020B0604020202020204" pitchFamily="34" charset="0"/>
                <a:cs typeface="Arial" panose="020B0604020202020204" pitchFamily="34" charset="0"/>
              </a:rPr>
              <a:t>2019</a:t>
            </a:r>
            <a:endParaRPr lang="en-US" sz="1138">
              <a:solidFill>
                <a:srgbClr val="5F5F5F"/>
              </a:solidFill>
              <a:latin typeface="Arial" panose="020B0604020202020204" pitchFamily="34" charset="0"/>
              <a:cs typeface="Arial" panose="020B0604020202020204" pitchFamily="34" charset="0"/>
            </a:endParaRPr>
          </a:p>
        </p:txBody>
      </p:sp>
      <p:sp>
        <p:nvSpPr>
          <p:cNvPr id="95" name="Block Arc 94">
            <a:extLst>
              <a:ext uri="{FF2B5EF4-FFF2-40B4-BE49-F238E27FC236}">
                <a16:creationId xmlns:a16="http://schemas.microsoft.com/office/drawing/2014/main" id="{0FC42E54-D826-4C6B-919E-7124AF5077BA}"/>
              </a:ext>
            </a:extLst>
          </p:cNvPr>
          <p:cNvSpPr/>
          <p:nvPr/>
        </p:nvSpPr>
        <p:spPr>
          <a:xfrm flipV="1">
            <a:off x="7873587" y="2753522"/>
            <a:ext cx="1444574" cy="1444574"/>
          </a:xfrm>
          <a:prstGeom prst="blockArc">
            <a:avLst>
              <a:gd name="adj1" fmla="val 10800000"/>
              <a:gd name="adj2" fmla="val 88983"/>
              <a:gd name="adj3" fmla="val 162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96" name="Oval 95">
            <a:extLst>
              <a:ext uri="{FF2B5EF4-FFF2-40B4-BE49-F238E27FC236}">
                <a16:creationId xmlns:a16="http://schemas.microsoft.com/office/drawing/2014/main" id="{D582BAF2-9002-4778-887C-9A74E3198987}"/>
              </a:ext>
            </a:extLst>
          </p:cNvPr>
          <p:cNvSpPr/>
          <p:nvPr/>
        </p:nvSpPr>
        <p:spPr>
          <a:xfrm>
            <a:off x="8258319" y="3128787"/>
            <a:ext cx="677574" cy="677574"/>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97" name="TextBox 96">
            <a:extLst>
              <a:ext uri="{FF2B5EF4-FFF2-40B4-BE49-F238E27FC236}">
                <a16:creationId xmlns:a16="http://schemas.microsoft.com/office/drawing/2014/main" id="{C3E8B0BE-2DAC-45B4-95E3-261BE458FB07}"/>
              </a:ext>
            </a:extLst>
          </p:cNvPr>
          <p:cNvSpPr txBox="1"/>
          <p:nvPr/>
        </p:nvSpPr>
        <p:spPr>
          <a:xfrm>
            <a:off x="8190505" y="4498881"/>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2020</a:t>
            </a:r>
            <a:endParaRPr lang="en-US" sz="1138" dirty="0">
              <a:solidFill>
                <a:srgbClr val="5F5F5F"/>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D76CA347-1E00-4ECF-88C2-EE255A970EB2}"/>
              </a:ext>
            </a:extLst>
          </p:cNvPr>
          <p:cNvCxnSpPr>
            <a:cxnSpLocks/>
          </p:cNvCxnSpPr>
          <p:nvPr/>
        </p:nvCxnSpPr>
        <p:spPr>
          <a:xfrm>
            <a:off x="8596177" y="3798937"/>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Rectangle 98">
            <a:extLst>
              <a:ext uri="{FF2B5EF4-FFF2-40B4-BE49-F238E27FC236}">
                <a16:creationId xmlns:a16="http://schemas.microsoft.com/office/drawing/2014/main" id="{E103699B-9DE5-4BA8-9EF8-583F9DB65522}"/>
              </a:ext>
            </a:extLst>
          </p:cNvPr>
          <p:cNvSpPr/>
          <p:nvPr/>
        </p:nvSpPr>
        <p:spPr>
          <a:xfrm>
            <a:off x="7742562" y="4729198"/>
            <a:ext cx="1698787" cy="95436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Deferimento do processamento da Recuperação Judicial em 24/03/2020.</a:t>
            </a:r>
          </a:p>
        </p:txBody>
      </p:sp>
      <p:pic>
        <p:nvPicPr>
          <p:cNvPr id="100" name="Graphic 99" descr="Scales of justice">
            <a:extLst>
              <a:ext uri="{FF2B5EF4-FFF2-40B4-BE49-F238E27FC236}">
                <a16:creationId xmlns:a16="http://schemas.microsoft.com/office/drawing/2014/main" id="{E7072B43-D1B9-46A0-8924-72720D5F9C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11" y="3223122"/>
            <a:ext cx="476511" cy="476511"/>
          </a:xfrm>
          <a:prstGeom prst="rect">
            <a:avLst/>
          </a:prstGeom>
        </p:spPr>
      </p:pic>
      <p:grpSp>
        <p:nvGrpSpPr>
          <p:cNvPr id="101" name="Group 100">
            <a:extLst>
              <a:ext uri="{FF2B5EF4-FFF2-40B4-BE49-F238E27FC236}">
                <a16:creationId xmlns:a16="http://schemas.microsoft.com/office/drawing/2014/main" id="{40A7F224-3B9A-4D05-8755-9545955FFDF6}"/>
              </a:ext>
            </a:extLst>
          </p:cNvPr>
          <p:cNvGrpSpPr/>
          <p:nvPr/>
        </p:nvGrpSpPr>
        <p:grpSpPr>
          <a:xfrm rot="5400000">
            <a:off x="9115295" y="2736624"/>
            <a:ext cx="754974" cy="826697"/>
            <a:chOff x="8447097" y="3401355"/>
            <a:chExt cx="696897" cy="710797"/>
          </a:xfrm>
          <a:solidFill>
            <a:schemeClr val="accent6">
              <a:lumMod val="50000"/>
            </a:schemeClr>
          </a:solidFill>
        </p:grpSpPr>
        <p:sp>
          <p:nvSpPr>
            <p:cNvPr id="102" name="Rectangle 101">
              <a:extLst>
                <a:ext uri="{FF2B5EF4-FFF2-40B4-BE49-F238E27FC236}">
                  <a16:creationId xmlns:a16="http://schemas.microsoft.com/office/drawing/2014/main" id="{A378EEA1-E7FF-4A7B-A14C-9EE7375367B5}"/>
                </a:ext>
              </a:extLst>
            </p:cNvPr>
            <p:cNvSpPr/>
            <p:nvPr/>
          </p:nvSpPr>
          <p:spPr>
            <a:xfrm>
              <a:off x="8449432" y="3401355"/>
              <a:ext cx="215893" cy="6955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03" name="Rectangle 102">
              <a:extLst>
                <a:ext uri="{FF2B5EF4-FFF2-40B4-BE49-F238E27FC236}">
                  <a16:creationId xmlns:a16="http://schemas.microsoft.com/office/drawing/2014/main" id="{4F8B57BB-05CC-40E3-B8AE-D9E6EC2CD1E2}"/>
                </a:ext>
              </a:extLst>
            </p:cNvPr>
            <p:cNvSpPr/>
            <p:nvPr/>
          </p:nvSpPr>
          <p:spPr>
            <a:xfrm rot="5400000">
              <a:off x="8692393" y="3660551"/>
              <a:ext cx="206305" cy="696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66" name="Rectangle 65">
            <a:extLst>
              <a:ext uri="{FF2B5EF4-FFF2-40B4-BE49-F238E27FC236}">
                <a16:creationId xmlns:a16="http://schemas.microsoft.com/office/drawing/2014/main" id="{72E5E540-3B95-4F49-B7EB-F506000B1B3E}"/>
              </a:ext>
            </a:extLst>
          </p:cNvPr>
          <p:cNvSpPr/>
          <p:nvPr/>
        </p:nvSpPr>
        <p:spPr>
          <a:xfrm>
            <a:off x="3779898" y="2060912"/>
            <a:ext cx="2353458" cy="294183"/>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Ingresso no mercado de plantadeiras.</a:t>
            </a:r>
          </a:p>
        </p:txBody>
      </p:sp>
      <p:sp>
        <p:nvSpPr>
          <p:cNvPr id="54" name="Rectangle 38">
            <a:extLst>
              <a:ext uri="{FF2B5EF4-FFF2-40B4-BE49-F238E27FC236}">
                <a16:creationId xmlns:a16="http://schemas.microsoft.com/office/drawing/2014/main" id="{34C49830-3977-46BC-B0A4-0AE9BF3A379D}"/>
              </a:ext>
            </a:extLst>
          </p:cNvPr>
          <p:cNvSpPr/>
          <p:nvPr/>
        </p:nvSpPr>
        <p:spPr>
          <a:xfrm>
            <a:off x="1354203" y="1180671"/>
            <a:ext cx="2285118" cy="117442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Após o auge do setor de máquinas agrícolas, houve restrição de crédito no mercado, sendo que os clientes passaram a internalizar os processos antes executados pela Sr. Orth.</a:t>
            </a:r>
          </a:p>
        </p:txBody>
      </p:sp>
      <p:sp>
        <p:nvSpPr>
          <p:cNvPr id="55" name="Rectangle 38">
            <a:extLst>
              <a:ext uri="{FF2B5EF4-FFF2-40B4-BE49-F238E27FC236}">
                <a16:creationId xmlns:a16="http://schemas.microsoft.com/office/drawing/2014/main" id="{53CE7668-B8BB-4710-A4F2-2F60D22E1463}"/>
              </a:ext>
            </a:extLst>
          </p:cNvPr>
          <p:cNvSpPr/>
          <p:nvPr/>
        </p:nvSpPr>
        <p:spPr>
          <a:xfrm>
            <a:off x="2535311" y="4729198"/>
            <a:ext cx="2513663" cy="95436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Início da fabricação de implementos próprios a partir de projetos desenvolvidos  pelos sócios Sandro Orth e Jairo Orth. </a:t>
            </a:r>
          </a:p>
        </p:txBody>
      </p:sp>
      <p:sp>
        <p:nvSpPr>
          <p:cNvPr id="56" name="TextBox 62">
            <a:extLst>
              <a:ext uri="{FF2B5EF4-FFF2-40B4-BE49-F238E27FC236}">
                <a16:creationId xmlns:a16="http://schemas.microsoft.com/office/drawing/2014/main" id="{78D5BD6D-4A3E-47B0-B5EC-186989CE8430}"/>
              </a:ext>
            </a:extLst>
          </p:cNvPr>
          <p:cNvSpPr txBox="1"/>
          <p:nvPr/>
        </p:nvSpPr>
        <p:spPr>
          <a:xfrm>
            <a:off x="3443636" y="4475078"/>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2014</a:t>
            </a:r>
            <a:endParaRPr lang="en-US" sz="1138" dirty="0">
              <a:solidFill>
                <a:srgbClr val="5F5F5F"/>
              </a:solidFill>
              <a:latin typeface="Arial" panose="020B0604020202020204" pitchFamily="34" charset="0"/>
              <a:cs typeface="Arial" panose="020B0604020202020204" pitchFamily="34" charset="0"/>
            </a:endParaRPr>
          </a:p>
        </p:txBody>
      </p:sp>
      <p:pic>
        <p:nvPicPr>
          <p:cNvPr id="60" name="Graphic 59" descr="Gavel">
            <a:extLst>
              <a:ext uri="{FF2B5EF4-FFF2-40B4-BE49-F238E27FC236}">
                <a16:creationId xmlns:a16="http://schemas.microsoft.com/office/drawing/2014/main" id="{E852398A-F989-4956-9ED8-D8B9D33D979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346498" y="3185022"/>
            <a:ext cx="476511" cy="476511"/>
          </a:xfrm>
          <a:prstGeom prst="rect">
            <a:avLst/>
          </a:prstGeom>
        </p:spPr>
      </p:pic>
      <p:pic>
        <p:nvPicPr>
          <p:cNvPr id="64" name="Graphic 63" descr="Downward trend graph">
            <a:extLst>
              <a:ext uri="{FF2B5EF4-FFF2-40B4-BE49-F238E27FC236}">
                <a16:creationId xmlns:a16="http://schemas.microsoft.com/office/drawing/2014/main" id="{4346778D-0CB7-4192-925F-E1F56814A3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23704" y="3233632"/>
            <a:ext cx="446027" cy="446027"/>
          </a:xfrm>
          <a:prstGeom prst="rect">
            <a:avLst/>
          </a:prstGeom>
        </p:spPr>
      </p:pic>
      <p:sp>
        <p:nvSpPr>
          <p:cNvPr id="65" name="Text Placeholder 1">
            <a:extLst>
              <a:ext uri="{FF2B5EF4-FFF2-40B4-BE49-F238E27FC236}">
                <a16:creationId xmlns:a16="http://schemas.microsoft.com/office/drawing/2014/main" id="{4301D4A8-7F90-4998-87C0-5E75AD9A140E}"/>
              </a:ext>
            </a:extLst>
          </p:cNvPr>
          <p:cNvSpPr txBox="1">
            <a:spLocks/>
          </p:cNvSpPr>
          <p:nvPr/>
        </p:nvSpPr>
        <p:spPr>
          <a:xfrm>
            <a:off x="632298" y="415216"/>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dirty="0"/>
              <a:t>2.1 </a:t>
            </a:r>
            <a:r>
              <a:rPr lang="en-US" dirty="0" err="1"/>
              <a:t>Histórico</a:t>
            </a:r>
            <a:r>
              <a:rPr lang="en-US" dirty="0"/>
              <a:t> das </a:t>
            </a:r>
            <a:r>
              <a:rPr lang="en-US" dirty="0" err="1">
                <a:gradFill>
                  <a:gsLst>
                    <a:gs pos="0">
                      <a:schemeClr val="accent5">
                        <a:lumMod val="67000"/>
                      </a:schemeClr>
                    </a:gs>
                    <a:gs pos="48000">
                      <a:schemeClr val="accent3"/>
                    </a:gs>
                    <a:gs pos="100000">
                      <a:schemeClr val="accent6"/>
                    </a:gs>
                  </a:gsLst>
                  <a:path path="circle">
                    <a:fillToRect l="100000" t="100000"/>
                  </a:path>
                </a:gradFill>
              </a:rPr>
              <a:t>Devedoras</a:t>
            </a:r>
            <a:endParaRPr lang="en-US" dirty="0"/>
          </a:p>
        </p:txBody>
      </p:sp>
    </p:spTree>
    <p:extLst>
      <p:ext uri="{BB962C8B-B14F-4D97-AF65-F5344CB8AC3E}">
        <p14:creationId xmlns:p14="http://schemas.microsoft.com/office/powerpoint/2010/main" val="330494722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arn(inVertical)">
                                      <p:cBhvr>
                                        <p:cTn id="43" dur="500"/>
                                        <p:tgtEl>
                                          <p:spTgt spid="4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wipe(left)">
                                      <p:cBhvr>
                                        <p:cTn id="47" dur="500"/>
                                        <p:tgtEl>
                                          <p:spTgt spid="95"/>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arn(inVertical)">
                                      <p:cBhvr>
                                        <p:cTn id="51" dur="500"/>
                                        <p:tgtEl>
                                          <p:spTgt spid="9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ipe(left)">
                                      <p:cBhvr>
                                        <p:cTn id="55" dur="500"/>
                                        <p:tgtEl>
                                          <p:spTgt spid="101"/>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arn(inVertical)">
                                      <p:cBhvr>
                                        <p:cTn id="59" dur="500"/>
                                        <p:tgtEl>
                                          <p:spTgt spid="66"/>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arn(inVertical)">
                                      <p:cBhvr>
                                        <p:cTn id="63" dur="500"/>
                                        <p:tgtEl>
                                          <p:spTgt spid="54"/>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arn(inVertical)">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9" grpId="0"/>
      <p:bldP spid="42" grpId="0"/>
      <p:bldP spid="43" grpId="0"/>
      <p:bldP spid="95" grpId="0" animBg="1"/>
      <p:bldP spid="99" grpId="0"/>
      <p:bldP spid="66"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8711">
            <a:extLst>
              <a:ext uri="{FF2B5EF4-FFF2-40B4-BE49-F238E27FC236}">
                <a16:creationId xmlns:a16="http://schemas.microsoft.com/office/drawing/2014/main" id="{A513C745-5290-4858-9CC6-E24EDCD2988F}"/>
              </a:ext>
            </a:extLst>
          </p:cNvPr>
          <p:cNvSpPr/>
          <p:nvPr/>
        </p:nvSpPr>
        <p:spPr>
          <a:xfrm>
            <a:off x="691722" y="1555672"/>
            <a:ext cx="3557301" cy="4261284"/>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29" name="Shape 8742">
            <a:extLst>
              <a:ext uri="{FF2B5EF4-FFF2-40B4-BE49-F238E27FC236}">
                <a16:creationId xmlns:a16="http://schemas.microsoft.com/office/drawing/2014/main" id="{60D2A3F0-66DD-44FB-A540-317CFCA04AD3}"/>
              </a:ext>
            </a:extLst>
          </p:cNvPr>
          <p:cNvSpPr/>
          <p:nvPr/>
        </p:nvSpPr>
        <p:spPr>
          <a:xfrm flipV="1">
            <a:off x="1091723" y="2825504"/>
            <a:ext cx="2780351" cy="27"/>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0" name="Shape 8723">
            <a:extLst>
              <a:ext uri="{FF2B5EF4-FFF2-40B4-BE49-F238E27FC236}">
                <a16:creationId xmlns:a16="http://schemas.microsoft.com/office/drawing/2014/main" id="{76A20E84-3233-4C02-9A51-F98136DC013E}"/>
              </a:ext>
            </a:extLst>
          </p:cNvPr>
          <p:cNvSpPr/>
          <p:nvPr/>
        </p:nvSpPr>
        <p:spPr>
          <a:xfrm>
            <a:off x="970402" y="1873957"/>
            <a:ext cx="3083810" cy="257048"/>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S.R. Orth &amp; Cia Ltda.</a:t>
            </a:r>
            <a:endParaRPr lang="en-US"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31" name="Shape 8713">
            <a:extLst>
              <a:ext uri="{FF2B5EF4-FFF2-40B4-BE49-F238E27FC236}">
                <a16:creationId xmlns:a16="http://schemas.microsoft.com/office/drawing/2014/main" id="{4F709ADB-9260-4CE8-BADD-A8F455735D36}"/>
              </a:ext>
            </a:extLst>
          </p:cNvPr>
          <p:cNvSpPr/>
          <p:nvPr/>
        </p:nvSpPr>
        <p:spPr>
          <a:xfrm>
            <a:off x="1092342" y="2165875"/>
            <a:ext cx="2780353" cy="460873"/>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300" dirty="0">
                <a:solidFill>
                  <a:schemeClr val="bg1"/>
                </a:solidFill>
                <a:latin typeface="Source Sans Pro Light" panose="020B0403030403020204" pitchFamily="34" charset="0"/>
                <a:ea typeface="Source Sans Pro Light" panose="020B0403030403020204" pitchFamily="34" charset="0"/>
                <a:cs typeface="Arimo"/>
                <a:sym typeface="Arimo"/>
              </a:rPr>
              <a:t>CNPJ: 13.898.661/000-28</a:t>
            </a:r>
            <a:endParaRPr sz="1300" dirty="0">
              <a:solidFill>
                <a:schemeClr val="bg1"/>
              </a:solidFill>
              <a:latin typeface="Source Sans Pro Light" panose="020B0403030403020204" pitchFamily="34" charset="0"/>
              <a:ea typeface="Source Sans Pro Light" panose="020B0403030403020204" pitchFamily="34" charset="0"/>
              <a:cs typeface="Arimo"/>
              <a:sym typeface="Arimo"/>
            </a:endParaRPr>
          </a:p>
        </p:txBody>
      </p:sp>
      <p:sp>
        <p:nvSpPr>
          <p:cNvPr id="34" name="Shape 8712">
            <a:extLst>
              <a:ext uri="{FF2B5EF4-FFF2-40B4-BE49-F238E27FC236}">
                <a16:creationId xmlns:a16="http://schemas.microsoft.com/office/drawing/2014/main" id="{7A02AD72-E610-405C-B161-6FDF23026062}"/>
              </a:ext>
            </a:extLst>
          </p:cNvPr>
          <p:cNvSpPr/>
          <p:nvPr/>
        </p:nvSpPr>
        <p:spPr>
          <a:xfrm>
            <a:off x="892038" y="3008390"/>
            <a:ext cx="3270660" cy="2800230"/>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Capão do Leão – Carazinho – RS</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Objeto: fabricação de máquinas e equipamentos para agricultura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Capital Social: R$ 25.000,00</a:t>
            </a:r>
          </a:p>
          <a:p>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Sócios: Sandro Roberto Orth (50%) e Douglas Toso (50%)</a:t>
            </a:r>
          </a:p>
          <a:p>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Diretores-administradores: Sandro Roberto Orth e Douglas Toso</a:t>
            </a:r>
          </a:p>
        </p:txBody>
      </p:sp>
      <p:sp>
        <p:nvSpPr>
          <p:cNvPr id="10" name="Text Placeholder 1">
            <a:extLst>
              <a:ext uri="{FF2B5EF4-FFF2-40B4-BE49-F238E27FC236}">
                <a16:creationId xmlns:a16="http://schemas.microsoft.com/office/drawing/2014/main" id="{54392E6B-E772-484D-823C-C418D9E232AE}"/>
              </a:ext>
            </a:extLst>
          </p:cNvPr>
          <p:cNvSpPr txBox="1">
            <a:spLocks/>
          </p:cNvSpPr>
          <p:nvPr/>
        </p:nvSpPr>
        <p:spPr>
          <a:xfrm>
            <a:off x="632298" y="415216"/>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dirty="0"/>
              <a:t>2.2 </a:t>
            </a:r>
            <a:r>
              <a:rPr lang="en-US" dirty="0" err="1"/>
              <a:t>Informações</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Gerais</a:t>
            </a:r>
            <a:endParaRPr lang="en-US" dirty="0"/>
          </a:p>
        </p:txBody>
      </p:sp>
      <p:sp>
        <p:nvSpPr>
          <p:cNvPr id="8" name="Shape 8711">
            <a:extLst>
              <a:ext uri="{FF2B5EF4-FFF2-40B4-BE49-F238E27FC236}">
                <a16:creationId xmlns:a16="http://schemas.microsoft.com/office/drawing/2014/main" id="{CAF48EB3-B5EF-495A-B454-C28968B46473}"/>
              </a:ext>
            </a:extLst>
          </p:cNvPr>
          <p:cNvSpPr/>
          <p:nvPr/>
        </p:nvSpPr>
        <p:spPr>
          <a:xfrm>
            <a:off x="5256357" y="1555672"/>
            <a:ext cx="3557301" cy="4261284"/>
          </a:xfrm>
          <a:prstGeom prst="roundRect">
            <a:avLst>
              <a:gd name="adj" fmla="val 3386"/>
            </a:avLst>
          </a:prstGeom>
          <a:solidFill>
            <a:schemeClr val="accent6">
              <a:lumMod val="20000"/>
              <a:lumOff val="80000"/>
            </a:schemeClr>
          </a:solidFill>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9" name="Shape 8742">
            <a:extLst>
              <a:ext uri="{FF2B5EF4-FFF2-40B4-BE49-F238E27FC236}">
                <a16:creationId xmlns:a16="http://schemas.microsoft.com/office/drawing/2014/main" id="{A05DAF71-1395-45F6-BD09-3AA14FBDC32B}"/>
              </a:ext>
            </a:extLst>
          </p:cNvPr>
          <p:cNvSpPr/>
          <p:nvPr/>
        </p:nvSpPr>
        <p:spPr>
          <a:xfrm>
            <a:off x="5413716" y="2842830"/>
            <a:ext cx="3242581" cy="3386"/>
          </a:xfrm>
          <a:prstGeom prst="line">
            <a:avLst/>
          </a:prstGeom>
          <a:noFill/>
          <a:ln w="25400" cap="flat">
            <a:solidFill>
              <a:schemeClr val="bg2">
                <a:lumMod val="10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bg2">
                  <a:lumMod val="10000"/>
                </a:schemeClr>
              </a:solidFill>
              <a:latin typeface="Source Sans Pro" panose="020B0503030403020204" pitchFamily="34" charset="0"/>
              <a:ea typeface="Source Sans Pro" panose="020B0503030403020204" pitchFamily="34" charset="0"/>
            </a:endParaRPr>
          </a:p>
        </p:txBody>
      </p:sp>
      <p:sp>
        <p:nvSpPr>
          <p:cNvPr id="11" name="Shape 8723">
            <a:extLst>
              <a:ext uri="{FF2B5EF4-FFF2-40B4-BE49-F238E27FC236}">
                <a16:creationId xmlns:a16="http://schemas.microsoft.com/office/drawing/2014/main" id="{2B430573-15F6-41FD-9D83-E0E5F9AA2298}"/>
              </a:ext>
            </a:extLst>
          </p:cNvPr>
          <p:cNvSpPr/>
          <p:nvPr/>
        </p:nvSpPr>
        <p:spPr>
          <a:xfrm>
            <a:off x="5256357" y="1800190"/>
            <a:ext cx="3557301" cy="404581"/>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Indústrias de Máquinas Agrícolas Carazinho Ltda.</a:t>
            </a:r>
            <a:endParaRPr lang="en-US" b="1"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12" name="Shape 8713">
            <a:extLst>
              <a:ext uri="{FF2B5EF4-FFF2-40B4-BE49-F238E27FC236}">
                <a16:creationId xmlns:a16="http://schemas.microsoft.com/office/drawing/2014/main" id="{A505466A-A398-4958-8FC9-62E76A938E09}"/>
              </a:ext>
            </a:extLst>
          </p:cNvPr>
          <p:cNvSpPr/>
          <p:nvPr/>
        </p:nvSpPr>
        <p:spPr>
          <a:xfrm>
            <a:off x="5199687" y="2209550"/>
            <a:ext cx="3670637" cy="539008"/>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300" dirty="0">
                <a:solidFill>
                  <a:schemeClr val="bg2">
                    <a:lumMod val="10000"/>
                  </a:schemeClr>
                </a:solidFill>
                <a:latin typeface="Source Sans Pro" panose="020B0503030403020204" pitchFamily="34" charset="0"/>
                <a:ea typeface="Source Sans Pro" panose="020B0503030403020204" pitchFamily="34" charset="0"/>
                <a:cs typeface="Arimo"/>
                <a:sym typeface="Arimo"/>
              </a:rPr>
              <a:t>CNPJ: 30.182.682/0001-61</a:t>
            </a:r>
            <a:endParaRPr sz="1300" dirty="0">
              <a:solidFill>
                <a:schemeClr val="bg2">
                  <a:lumMod val="10000"/>
                </a:schemeClr>
              </a:solidFill>
              <a:latin typeface="Source Sans Pro" panose="020B0503030403020204" pitchFamily="34" charset="0"/>
              <a:ea typeface="Source Sans Pro" panose="020B0503030403020204" pitchFamily="34" charset="0"/>
              <a:cs typeface="Arimo"/>
              <a:sym typeface="Arimo"/>
            </a:endParaRPr>
          </a:p>
        </p:txBody>
      </p:sp>
      <p:sp>
        <p:nvSpPr>
          <p:cNvPr id="13" name="Shape 8712">
            <a:extLst>
              <a:ext uri="{FF2B5EF4-FFF2-40B4-BE49-F238E27FC236}">
                <a16:creationId xmlns:a16="http://schemas.microsoft.com/office/drawing/2014/main" id="{03FEF974-1431-4120-AFA0-706BC0444AC4}"/>
              </a:ext>
            </a:extLst>
          </p:cNvPr>
          <p:cNvSpPr/>
          <p:nvPr/>
        </p:nvSpPr>
        <p:spPr>
          <a:xfrm>
            <a:off x="5576067" y="3049333"/>
            <a:ext cx="3135091" cy="2612946"/>
          </a:xfrm>
          <a:prstGeom prst="rect">
            <a:avLst/>
          </a:prstGeom>
          <a:noFill/>
          <a:ln w="12700" cap="flat">
            <a:noFill/>
            <a:miter lim="400000"/>
          </a:ln>
          <a:effectLst/>
          <a:extLst>
            <a:ext uri="{C572A759-6A51-4108-AA02-DFA0A04FC94B}">
              <ma14:wrappingTextBoxFlag xmlns:ma14="http://schemas.microsoft.com/office/mac/drawingml/2011/main" xmlns:lc="http://schemas.openxmlformats.org/drawingml/2006/lockedCanvas" xmlns=""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Capão do Leão – Carazinho – RS</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Objeto: fabricação de máquinas e equipamentos para agricultura</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Capital Social: R$ 50.000,00</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Sócios: Diogo Toso (50%) e Marly Toso  (50%)</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Diretores-administradores: Diogo Toso e Marly Toso</a:t>
            </a:r>
          </a:p>
        </p:txBody>
      </p:sp>
    </p:spTree>
    <p:extLst>
      <p:ext uri="{BB962C8B-B14F-4D97-AF65-F5344CB8AC3E}">
        <p14:creationId xmlns:p14="http://schemas.microsoft.com/office/powerpoint/2010/main" val="376489566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heme/theme1.xml><?xml version="1.0" encoding="utf-8"?>
<a:theme xmlns:a="http://schemas.openxmlformats.org/drawingml/2006/main" name="Custom Design">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3.xml><?xml version="1.0" encoding="utf-8"?>
<a:theme xmlns:a="http://schemas.openxmlformats.org/drawingml/2006/main" name="1_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4.xml><?xml version="1.0" encoding="utf-8"?>
<a:theme xmlns:a="http://schemas.openxmlformats.org/drawingml/2006/main" name="2_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6" ma:contentTypeDescription="Create a new document." ma:contentTypeScope="" ma:versionID="f2b0fdc843d7471f455c51b38a1e7f3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16cb20e37379de3b791980fc0309cd14"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cef530-b7a7-45b6-9e40-b54026029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e11f1e-42ac-4242-96d3-b0d9854f5654}" ma:internalName="TaxCatchAll" ma:showField="CatchAllData" ma:web="10f10aa4-5702-47bb-b7f6-1e31cf998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8182ff-5b7c-42a0-853e-d54b6befd95f">
      <Terms xmlns="http://schemas.microsoft.com/office/infopath/2007/PartnerControls"/>
    </lcf76f155ced4ddcb4097134ff3c332f>
    <TaxCatchAll xmlns="10f10aa4-5702-47bb-b7f6-1e31cf998b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C7AE2-B0D2-4366-87D0-59456693C156}"/>
</file>

<file path=customXml/itemProps2.xml><?xml version="1.0" encoding="utf-8"?>
<ds:datastoreItem xmlns:ds="http://schemas.openxmlformats.org/officeDocument/2006/customXml" ds:itemID="{9BE411A3-BCF9-49A3-8C04-17FD0895E9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0f10aa4-5702-47bb-b7f6-1e31cf998bd6"/>
    <ds:schemaRef ds:uri="428182ff-5b7c-42a0-853e-d54b6befd95f"/>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BBF47FD3-F4B6-4C1C-AA04-2D292B414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Paqueta RMA 4 Novo Modelo v2</Template>
  <TotalTime>13415</TotalTime>
  <Words>3584</Words>
  <Application>Microsoft Office PowerPoint</Application>
  <PresentationFormat>Papel A4 (210 x 297 mm)</PresentationFormat>
  <Paragraphs>737</Paragraphs>
  <Slides>34</Slides>
  <Notes>10</Notes>
  <HiddenSlides>0</HiddenSlides>
  <MMClips>0</MMClips>
  <ScaleCrop>false</ScaleCrop>
  <HeadingPairs>
    <vt:vector size="6" baseType="variant">
      <vt:variant>
        <vt:lpstr>Fontes usadas</vt:lpstr>
      </vt:variant>
      <vt:variant>
        <vt:i4>10</vt:i4>
      </vt:variant>
      <vt:variant>
        <vt:lpstr>Tema</vt:lpstr>
      </vt:variant>
      <vt:variant>
        <vt:i4>4</vt:i4>
      </vt:variant>
      <vt:variant>
        <vt:lpstr>Títulos de slides</vt:lpstr>
      </vt:variant>
      <vt:variant>
        <vt:i4>34</vt:i4>
      </vt:variant>
    </vt:vector>
  </HeadingPairs>
  <TitlesOfParts>
    <vt:vector size="48" baseType="lpstr">
      <vt:lpstr>Arial</vt:lpstr>
      <vt:lpstr>Calibri</vt:lpstr>
      <vt:lpstr>Calibri Light</vt:lpstr>
      <vt:lpstr>Montserrat</vt:lpstr>
      <vt:lpstr>Montserrat Thin</vt:lpstr>
      <vt:lpstr>Roboto</vt:lpstr>
      <vt:lpstr>Roboto Black</vt:lpstr>
      <vt:lpstr>Source Sans Pro</vt:lpstr>
      <vt:lpstr>Source Sans Pro Light</vt:lpstr>
      <vt:lpstr>Wingdings</vt:lpstr>
      <vt:lpstr>Custom Design</vt:lpstr>
      <vt:lpstr>Office Theme</vt:lpstr>
      <vt:lpstr>1_Office Theme</vt:lpstr>
      <vt:lpstr>2_Office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Felipe Camardelli</dc:creator>
  <cp:lastModifiedBy>Guilherme Falceta</cp:lastModifiedBy>
  <cp:revision>347</cp:revision>
  <cp:lastPrinted>2020-04-20T01:32:50Z</cp:lastPrinted>
  <dcterms:created xsi:type="dcterms:W3CDTF">2019-11-30T16:43:25Z</dcterms:created>
  <dcterms:modified xsi:type="dcterms:W3CDTF">2021-07-23T19:08:31Z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