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7"/>
  </p:notesMasterIdLst>
  <p:handoutMasterIdLst>
    <p:handoutMasterId r:id="rId48"/>
  </p:handoutMasterIdLst>
  <p:sldIdLst>
    <p:sldId id="1343" r:id="rId8"/>
    <p:sldId id="749" r:id="rId9"/>
    <p:sldId id="1344" r:id="rId10"/>
    <p:sldId id="1342" r:id="rId11"/>
    <p:sldId id="1325" r:id="rId12"/>
    <p:sldId id="1339" r:id="rId13"/>
    <p:sldId id="1321" r:id="rId14"/>
    <p:sldId id="1347" r:id="rId15"/>
    <p:sldId id="1324" r:id="rId16"/>
    <p:sldId id="1338" r:id="rId17"/>
    <p:sldId id="1404" r:id="rId18"/>
    <p:sldId id="1456" r:id="rId19"/>
    <p:sldId id="1457" r:id="rId20"/>
    <p:sldId id="1460" r:id="rId21"/>
    <p:sldId id="1437" r:id="rId22"/>
    <p:sldId id="1438" r:id="rId23"/>
    <p:sldId id="1439" r:id="rId24"/>
    <p:sldId id="1459" r:id="rId25"/>
    <p:sldId id="1442" r:id="rId26"/>
    <p:sldId id="1443" r:id="rId27"/>
    <p:sldId id="1444" r:id="rId28"/>
    <p:sldId id="1445" r:id="rId29"/>
    <p:sldId id="1446" r:id="rId30"/>
    <p:sldId id="1447" r:id="rId31"/>
    <p:sldId id="1448" r:id="rId32"/>
    <p:sldId id="1449" r:id="rId33"/>
    <p:sldId id="1450" r:id="rId34"/>
    <p:sldId id="1451" r:id="rId35"/>
    <p:sldId id="1452" r:id="rId36"/>
    <p:sldId id="1453" r:id="rId37"/>
    <p:sldId id="1349" r:id="rId38"/>
    <p:sldId id="1334" r:id="rId39"/>
    <p:sldId id="1360" r:id="rId40"/>
    <p:sldId id="1464" r:id="rId41"/>
    <p:sldId id="1462" r:id="rId42"/>
    <p:sldId id="311" r:id="rId43"/>
    <p:sldId id="1378" r:id="rId44"/>
    <p:sldId id="1436" r:id="rId45"/>
    <p:sldId id="275" r:id="rId46"/>
  </p:sldIdLst>
  <p:sldSz cx="9906000" cy="6858000" type="A4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749"/>
            <p14:sldId id="1344"/>
            <p14:sldId id="1342"/>
            <p14:sldId id="1325"/>
            <p14:sldId id="1339"/>
            <p14:sldId id="1321"/>
            <p14:sldId id="1347"/>
            <p14:sldId id="1324"/>
            <p14:sldId id="1338"/>
            <p14:sldId id="1404"/>
            <p14:sldId id="1456"/>
            <p14:sldId id="1457"/>
            <p14:sldId id="1460"/>
            <p14:sldId id="1437"/>
            <p14:sldId id="1438"/>
            <p14:sldId id="1439"/>
            <p14:sldId id="1459"/>
            <p14:sldId id="1442"/>
            <p14:sldId id="1443"/>
            <p14:sldId id="1444"/>
            <p14:sldId id="1445"/>
            <p14:sldId id="1446"/>
            <p14:sldId id="1447"/>
            <p14:sldId id="1448"/>
            <p14:sldId id="1449"/>
            <p14:sldId id="1450"/>
            <p14:sldId id="1451"/>
            <p14:sldId id="1452"/>
            <p14:sldId id="1453"/>
            <p14:sldId id="1349"/>
            <p14:sldId id="1334"/>
            <p14:sldId id="1360"/>
            <p14:sldId id="1464"/>
            <p14:sldId id="1462"/>
            <p14:sldId id="311"/>
            <p14:sldId id="1378"/>
            <p14:sldId id="143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641"/>
    <a:srgbClr val="377023"/>
    <a:srgbClr val="A7A7A7"/>
    <a:srgbClr val="000099"/>
    <a:srgbClr val="7CB342"/>
    <a:srgbClr val="0033CC"/>
    <a:srgbClr val="F4C85A"/>
    <a:srgbClr val="8BC944"/>
    <a:srgbClr val="F9EBB9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40DA6-0393-4E72-8172-3B617249EC53}" v="2" dt="2021-05-24T15:08:04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64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Bernardo Francisco Prado da Silva" userId="0b3d604c-3321-4ab6-9cf5-85b526601995" providerId="ADAL" clId="{4FB40DA6-0393-4E72-8172-3B617249EC53}"/>
    <pc:docChg chg="modSld">
      <pc:chgData name="Miguel Bernardo Francisco Prado da Silva" userId="0b3d604c-3321-4ab6-9cf5-85b526601995" providerId="ADAL" clId="{4FB40DA6-0393-4E72-8172-3B617249EC53}" dt="2021-05-24T15:08:04.614" v="1"/>
      <pc:docMkLst>
        <pc:docMk/>
      </pc:docMkLst>
      <pc:sldChg chg="modSp">
        <pc:chgData name="Miguel Bernardo Francisco Prado da Silva" userId="0b3d604c-3321-4ab6-9cf5-85b526601995" providerId="ADAL" clId="{4FB40DA6-0393-4E72-8172-3B617249EC53}" dt="2021-05-24T15:08:04.614" v="1"/>
        <pc:sldMkLst>
          <pc:docMk/>
          <pc:sldMk cId="16754911" sldId="1438"/>
        </pc:sldMkLst>
        <pc:graphicFrameChg chg="mod">
          <ac:chgData name="Miguel Bernardo Francisco Prado da Silva" userId="0b3d604c-3321-4ab6-9cf5-85b526601995" providerId="ADAL" clId="{4FB40DA6-0393-4E72-8172-3B617249EC53}" dt="2021-05-24T15:08:04.614" v="1"/>
          <ac:graphicFrameMkLst>
            <pc:docMk/>
            <pc:sldMk cId="16754911" sldId="1438"/>
            <ac:graphicFrameMk id="6" creationId="{351C22A3-3316-4D9E-9F2E-D12D25F0FBC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R%20ORTH/RMA/RMA%201/Balan&#231;os%20Mirna%20%20RMA%2001%20-%20SR%20OR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R%20ORTH/Lista%20de%20Credores%20-%20Daniel%20-%202&#186;%20Edit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R%20ORTH/Lista%20de%20Credores%20-%20Daniel%20-%202&#186;%20Edit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R%20ORTH/RMA/RMA%205/Balan&#231;os%20RMA%20SR%20IND%20Mirna%20(Salvo%20automaticamente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R%20ORTH/RMA/RMA%205/Balan&#231;os%20RMA%20SR%20IND%20Mirna%20(Salvo%20automaticamente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R%20ORTH/RMA/RMA%205/Balan&#231;os%20RMA%20SR%20IND%20Mirna%20(Salvo%20automaticamente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R%20ORTH/RMA/RMA%205/Balan&#231;os%20RMA%20SR%20IND%20Mirna%20(Salvo%20automaticamente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Credores!$B$19</c:f>
              <c:strCache>
                <c:ptCount val="1"/>
                <c:pt idx="0">
                  <c:v>SR Orth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3980582524271843E-2"/>
                  <c:y val="2.7996563697362878E-3"/>
                </c:manualLayout>
              </c:layout>
              <c:tx>
                <c:rich>
                  <a:bodyPr/>
                  <a:lstStyle/>
                  <a:p>
                    <a:fld id="{2403F1FA-250A-4B9D-8BB4-6FB4B4932A3F}" type="VALUE">
                      <a:rPr lang="en-US" smtClean="0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2B3-44DB-84F1-A8A5197352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Credores!$A$20:$A$22</c:f>
              <c:strCache>
                <c:ptCount val="3"/>
                <c:pt idx="0">
                  <c:v>Classe I</c:v>
                </c:pt>
                <c:pt idx="1">
                  <c:v>Classe III</c:v>
                </c:pt>
                <c:pt idx="2">
                  <c:v>Classe IV</c:v>
                </c:pt>
              </c:strCache>
            </c:strRef>
          </c:cat>
          <c:val>
            <c:numRef>
              <c:f>Credores!$B$20:$B$22</c:f>
              <c:numCache>
                <c:formatCode>"R$"\ #,##0.00</c:formatCode>
                <c:ptCount val="3"/>
                <c:pt idx="0">
                  <c:v>53146.380000000005</c:v>
                </c:pt>
                <c:pt idx="1">
                  <c:v>1103470.23</c:v>
                </c:pt>
                <c:pt idx="2">
                  <c:v>182429.24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3-44DB-84F1-A8A519735270}"/>
            </c:ext>
          </c:extLst>
        </c:ser>
        <c:ser>
          <c:idx val="1"/>
          <c:order val="1"/>
          <c:tx>
            <c:strRef>
              <c:f>Credores!$C$19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990291262135835E-2"/>
                  <c:y val="-1.026528810354891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B3-44DB-84F1-A8A51973527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AA53970-73F0-432D-8A8D-D44645FC3A15}" type="VALUE">
                      <a:rPr lang="en-US" smtClean="0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538-4AF2-8221-1C157DE175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Credores!$A$20:$A$22</c:f>
              <c:strCache>
                <c:ptCount val="3"/>
                <c:pt idx="0">
                  <c:v>Classe I</c:v>
                </c:pt>
                <c:pt idx="1">
                  <c:v>Classe III</c:v>
                </c:pt>
                <c:pt idx="2">
                  <c:v>Classe IV</c:v>
                </c:pt>
              </c:strCache>
            </c:strRef>
          </c:cat>
          <c:val>
            <c:numRef>
              <c:f>Credores!$C$20:$C$22</c:f>
              <c:numCache>
                <c:formatCode>"R$"\ #,##0.00</c:formatCode>
                <c:ptCount val="3"/>
                <c:pt idx="0">
                  <c:v>0</c:v>
                </c:pt>
                <c:pt idx="1">
                  <c:v>1362449.8</c:v>
                </c:pt>
                <c:pt idx="2">
                  <c:v>71947.48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B3-44DB-84F1-A8A519735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80084560"/>
        <c:axId val="-780080752"/>
      </c:barChart>
      <c:catAx>
        <c:axId val="-78008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-780080752"/>
        <c:crosses val="autoZero"/>
        <c:auto val="1"/>
        <c:lblAlgn val="ctr"/>
        <c:lblOffset val="100"/>
        <c:noMultiLvlLbl val="0"/>
      </c:catAx>
      <c:valAx>
        <c:axId val="-78008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-78008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67939602827567"/>
          <c:y val="0.93287355394871185"/>
          <c:w val="0.31301115334673396"/>
          <c:h val="5.1449811006026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D1-41A4-AC0C-CFC2E02978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0D1-41A4-AC0C-CFC2E029786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1-41A4-AC0C-CFC2E029786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0D1-41A4-AC0C-CFC2E029786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D1-41A4-AC0C-CFC2E0297863}"/>
              </c:ext>
            </c:extLst>
          </c:dPt>
          <c:dPt>
            <c:idx val="5"/>
            <c:invertIfNegative val="0"/>
            <c:bubble3D val="0"/>
            <c:spPr>
              <a:solidFill>
                <a:srgbClr val="A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0D1-41A4-AC0C-CFC2E029786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1-41A4-AC0C-CFC2E02978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72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'Lista 08.02.2021'!$G$2:$G$7</c:f>
              <c:strCache>
                <c:ptCount val="6"/>
                <c:pt idx="0">
                  <c:v> BANCO DO BRASIL </c:v>
                </c:pt>
                <c:pt idx="1">
                  <c:v> BANCO COOPERATIVO DO BRASIL – SICOOB </c:v>
                </c:pt>
                <c:pt idx="2">
                  <c:v> VAPCRED FOMENTO MERCANTIL </c:v>
                </c:pt>
                <c:pt idx="3">
                  <c:v> DOUGLAS TOSO </c:v>
                </c:pt>
                <c:pt idx="4">
                  <c:v> S.E. ALMEIDA CONTABILIDADE LTDA – ME </c:v>
                </c:pt>
                <c:pt idx="5">
                  <c:v>DEMAIS CREDORES</c:v>
                </c:pt>
              </c:strCache>
            </c:strRef>
          </c:cat>
          <c:val>
            <c:numRef>
              <c:f>'Lista 08.02.2021'!$H$2:$H$7</c:f>
              <c:numCache>
                <c:formatCode>_("R$"* #,##0.00_);_("R$"* \(#,##0.00\);_("R$"* "-"??_);_(@_)</c:formatCode>
                <c:ptCount val="6"/>
                <c:pt idx="0">
                  <c:v>149518.26</c:v>
                </c:pt>
                <c:pt idx="1">
                  <c:v>144585.94</c:v>
                </c:pt>
                <c:pt idx="2">
                  <c:v>119790</c:v>
                </c:pt>
                <c:pt idx="3">
                  <c:v>90000</c:v>
                </c:pt>
                <c:pt idx="4">
                  <c:v>72432.800000000003</c:v>
                </c:pt>
                <c:pt idx="5">
                  <c:v>762718.85000000033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D1-41A4-AC0C-CFC2E02978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80079664"/>
        <c:axId val="-780079120"/>
      </c:barChart>
      <c:catAx>
        <c:axId val="-78007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-780079120"/>
        <c:crosses val="autoZero"/>
        <c:auto val="1"/>
        <c:lblAlgn val="ctr"/>
        <c:lblOffset val="100"/>
        <c:noMultiLvlLbl val="0"/>
      </c:catAx>
      <c:valAx>
        <c:axId val="-780079120"/>
        <c:scaling>
          <c:orientation val="minMax"/>
        </c:scaling>
        <c:delete val="1"/>
        <c:axPos val="l"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-78007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2">
              <a:lumMod val="5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FD-4910-9482-7CF29FA25CD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FD-4910-9482-7CF29FA25CD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FD-4910-9482-7CF29FA25CD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FD-4910-9482-7CF29FA25CD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8FD-4910-9482-7CF29FA25CDC}"/>
              </c:ext>
            </c:extLst>
          </c:dPt>
          <c:dPt>
            <c:idx val="5"/>
            <c:invertIfNegative val="0"/>
            <c:bubble3D val="0"/>
            <c:spPr>
              <a:solidFill>
                <a:srgbClr val="A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8FD-4910-9482-7CF29FA25CDC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8FD-4910-9482-7CF29FA25C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72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'Lista 08.02.2021'!$H$95:$H$100</c:f>
              <c:strCache>
                <c:ptCount val="6"/>
                <c:pt idx="0">
                  <c:v> MACRO ASSESSORIA E FOMENTO MERCANTIL </c:v>
                </c:pt>
                <c:pt idx="1">
                  <c:v> GMS SECURITIZADORA </c:v>
                </c:pt>
                <c:pt idx="2">
                  <c:v> ELO FOMENTO MERCANTIL </c:v>
                </c:pt>
                <c:pt idx="3">
                  <c:v>BANRISUL </c:v>
                </c:pt>
                <c:pt idx="4">
                  <c:v> SIDERSUL PRODUTOS SIDERURGICOS LTDA </c:v>
                </c:pt>
                <c:pt idx="5">
                  <c:v>DEMAIS CREDORES</c:v>
                </c:pt>
              </c:strCache>
            </c:strRef>
          </c:cat>
          <c:val>
            <c:numRef>
              <c:f>'Lista 08.02.2021'!$I$95:$I$100</c:f>
              <c:numCache>
                <c:formatCode>_("R$"* #,##0.00_);_("R$"* \(#,##0.00\);_("R$"* "-"??_);_(@_)</c:formatCode>
                <c:ptCount val="6"/>
                <c:pt idx="0">
                  <c:v>276483.68</c:v>
                </c:pt>
                <c:pt idx="1">
                  <c:v>257126.02</c:v>
                </c:pt>
                <c:pt idx="2">
                  <c:v>146473.65</c:v>
                </c:pt>
                <c:pt idx="3">
                  <c:v>145942.24</c:v>
                </c:pt>
                <c:pt idx="4">
                  <c:v>107850.7</c:v>
                </c:pt>
                <c:pt idx="5">
                  <c:v>500520.99000000034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8FD-4910-9482-7CF29FA25C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80079664"/>
        <c:axId val="-780079120"/>
      </c:barChart>
      <c:catAx>
        <c:axId val="-78007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-780079120"/>
        <c:crosses val="autoZero"/>
        <c:auto val="1"/>
        <c:lblAlgn val="ctr"/>
        <c:lblOffset val="100"/>
        <c:noMultiLvlLbl val="0"/>
      </c:catAx>
      <c:valAx>
        <c:axId val="-780079120"/>
        <c:scaling>
          <c:orientation val="minMax"/>
        </c:scaling>
        <c:delete val="1"/>
        <c:axPos val="l"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-78007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2">
              <a:lumMod val="5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B90-4815-8AF3-909C59F7DE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90-4815-8AF3-909C59F7DE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90-4815-8AF3-909C59F7DE8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90-4815-8AF3-909C59F7DE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'Ativo Indústria'!$A$29:$A$32</c:f>
              <c:strCache>
                <c:ptCount val="4"/>
                <c:pt idx="0">
                  <c:v>Clientes</c:v>
                </c:pt>
                <c:pt idx="1">
                  <c:v>Tributos a Recuperar</c:v>
                </c:pt>
                <c:pt idx="2">
                  <c:v>Outras Ativos</c:v>
                </c:pt>
                <c:pt idx="3">
                  <c:v>Demais rubricas</c:v>
                </c:pt>
              </c:strCache>
            </c:strRef>
          </c:cat>
          <c:val>
            <c:numRef>
              <c:f>'Ativo Indústria'!$B$29:$B$32</c:f>
              <c:numCache>
                <c:formatCode>"R$"#,##0.00_);\("R$"#,##0.00\)</c:formatCode>
                <c:ptCount val="4"/>
                <c:pt idx="0">
                  <c:v>1687046.88</c:v>
                </c:pt>
                <c:pt idx="1">
                  <c:v>521786.9</c:v>
                </c:pt>
                <c:pt idx="2">
                  <c:v>277352.14</c:v>
                </c:pt>
                <c:pt idx="3" formatCode="_(&quot;R$&quot;* #,##0.00_);_(&quot;R$&quot;* \(#,##0.00\);_(&quot;R$&quot;* &quot;-&quot;??_);_(@_)">
                  <c:v>133455.2200000002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90-4815-8AF3-909C59F7D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9998575"/>
        <c:axId val="259998991"/>
      </c:barChart>
      <c:catAx>
        <c:axId val="25999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pt-BR"/>
          </a:p>
        </c:txPr>
        <c:crossAx val="259998991"/>
        <c:crosses val="autoZero"/>
        <c:auto val="1"/>
        <c:lblAlgn val="ctr"/>
        <c:lblOffset val="100"/>
        <c:noMultiLvlLbl val="0"/>
      </c:catAx>
      <c:valAx>
        <c:axId val="25999899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#,##0.00_);\(&quot;R$&quot;#,##0.00\)" sourceLinked="1"/>
        <c:majorTickMark val="none"/>
        <c:minorTickMark val="none"/>
        <c:tickLblPos val="nextTo"/>
        <c:crossAx val="25999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6F1-4468-83B7-08B5B32F398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6F1-4468-83B7-08B5B32F39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F1-4468-83B7-08B5B32F398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6F1-4468-83B7-08B5B32F398E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F1-4468-83B7-08B5B32F39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'Passivo Ind'!$A$20:$A$24</c:f>
              <c:strCache>
                <c:ptCount val="5"/>
                <c:pt idx="0">
                  <c:v>Empréstimos LP</c:v>
                </c:pt>
                <c:pt idx="1">
                  <c:v>Fornecedores</c:v>
                </c:pt>
                <c:pt idx="2">
                  <c:v>Duplicatas descontadas</c:v>
                </c:pt>
                <c:pt idx="3">
                  <c:v>Empréstimos e financiamentos CP</c:v>
                </c:pt>
                <c:pt idx="4">
                  <c:v>Demais rubricas</c:v>
                </c:pt>
              </c:strCache>
            </c:strRef>
          </c:cat>
          <c:val>
            <c:numRef>
              <c:f>'Passivo Ind'!$B$20:$B$24</c:f>
              <c:numCache>
                <c:formatCode>"R$"\ #,##0.00</c:formatCode>
                <c:ptCount val="5"/>
                <c:pt idx="0">
                  <c:v>906572.04</c:v>
                </c:pt>
                <c:pt idx="1">
                  <c:v>1520032.54</c:v>
                </c:pt>
                <c:pt idx="2">
                  <c:v>794646.33</c:v>
                </c:pt>
                <c:pt idx="3">
                  <c:v>406896.64999999997</c:v>
                </c:pt>
                <c:pt idx="4" formatCode="#,##0.00">
                  <c:v>1148934.5400000005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1-4468-83B7-08B5B32F3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042752"/>
        <c:axId val="505035264"/>
      </c:barChart>
      <c:catAx>
        <c:axId val="5050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pt-BR"/>
          </a:p>
        </c:txPr>
        <c:crossAx val="505035264"/>
        <c:crosses val="autoZero"/>
        <c:auto val="1"/>
        <c:lblAlgn val="ctr"/>
        <c:lblOffset val="100"/>
        <c:noMultiLvlLbl val="0"/>
      </c:catAx>
      <c:valAx>
        <c:axId val="505035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50504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8CF-4869-9C53-B426F312AE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CF-4869-9C53-B426F312AE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CF-4869-9C53-B426F312AE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8CF-4869-9C53-B426F312AE9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8CF-4869-9C53-B426F312AE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'Ativo SR'!$B$28:$B$32</c:f>
              <c:strCache>
                <c:ptCount val="5"/>
                <c:pt idx="0">
                  <c:v>Clientes</c:v>
                </c:pt>
                <c:pt idx="1">
                  <c:v>Imobilizado</c:v>
                </c:pt>
                <c:pt idx="2">
                  <c:v>Adiantamentos</c:v>
                </c:pt>
                <c:pt idx="3">
                  <c:v>Estoques</c:v>
                </c:pt>
                <c:pt idx="4">
                  <c:v>Demais rubricas</c:v>
                </c:pt>
              </c:strCache>
            </c:strRef>
          </c:cat>
          <c:val>
            <c:numRef>
              <c:f>'Ativo SR'!$C$28:$C$32</c:f>
              <c:numCache>
                <c:formatCode>_("R$"* #,##0.00_);_("R$"* \(#,##0.00\);_("R$"* "-"??_);_(@_)</c:formatCode>
                <c:ptCount val="5"/>
                <c:pt idx="0">
                  <c:v>215100</c:v>
                </c:pt>
                <c:pt idx="1">
                  <c:v>168314.21999999997</c:v>
                </c:pt>
                <c:pt idx="2">
                  <c:v>40236.53</c:v>
                </c:pt>
                <c:pt idx="3">
                  <c:v>24911.99</c:v>
                </c:pt>
                <c:pt idx="4">
                  <c:v>46290.339999999967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CF-4869-9C53-B426F312A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579263"/>
        <c:axId val="131568447"/>
      </c:barChart>
      <c:catAx>
        <c:axId val="131579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pt-BR"/>
          </a:p>
        </c:txPr>
        <c:crossAx val="131568447"/>
        <c:crosses val="autoZero"/>
        <c:auto val="1"/>
        <c:lblAlgn val="ctr"/>
        <c:lblOffset val="100"/>
        <c:noMultiLvlLbl val="0"/>
      </c:catAx>
      <c:valAx>
        <c:axId val="1315684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13157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B5-4FBA-9549-EA48D450822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B5-4FBA-9549-EA48D450822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DB5-4FBA-9549-EA48D450822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DB5-4FBA-9549-EA48D45082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'Passivo SR'!$B$23:$B$27</c:f>
              <c:strCache>
                <c:ptCount val="5"/>
                <c:pt idx="0">
                  <c:v>Emprést. Pessoas ligadas</c:v>
                </c:pt>
                <c:pt idx="1">
                  <c:v>Obrigações Tributárias e sociais</c:v>
                </c:pt>
                <c:pt idx="2">
                  <c:v>Emprést. Financiamentos</c:v>
                </c:pt>
                <c:pt idx="3">
                  <c:v>Fornecedores</c:v>
                </c:pt>
                <c:pt idx="4">
                  <c:v>Demais rubricas</c:v>
                </c:pt>
              </c:strCache>
            </c:strRef>
          </c:cat>
          <c:val>
            <c:numRef>
              <c:f>'Passivo SR'!$C$23:$C$27</c:f>
              <c:numCache>
                <c:formatCode>"R$"\ #,##0.00</c:formatCode>
                <c:ptCount val="5"/>
                <c:pt idx="0">
                  <c:v>3569340.66</c:v>
                </c:pt>
                <c:pt idx="1">
                  <c:v>1478981.13</c:v>
                </c:pt>
                <c:pt idx="2">
                  <c:v>1001759.53</c:v>
                </c:pt>
                <c:pt idx="3">
                  <c:v>623450.5</c:v>
                </c:pt>
                <c:pt idx="4">
                  <c:v>447398.08000000007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B5-4FBA-9549-EA48D4508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667263"/>
        <c:axId val="387669759"/>
      </c:barChart>
      <c:catAx>
        <c:axId val="38766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pt-BR"/>
          </a:p>
        </c:txPr>
        <c:crossAx val="387669759"/>
        <c:crosses val="autoZero"/>
        <c:auto val="1"/>
        <c:lblAlgn val="ctr"/>
        <c:lblOffset val="100"/>
        <c:noMultiLvlLbl val="0"/>
      </c:catAx>
      <c:valAx>
        <c:axId val="3876697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38766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1244600"/>
            <a:ext cx="48450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9" tIns="47809" rIns="95619" bIns="478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4"/>
          </a:xfrm>
          <a:prstGeom prst="rect">
            <a:avLst/>
          </a:prstGeom>
        </p:spPr>
        <p:txBody>
          <a:bodyPr vert="horz" lIns="95619" tIns="47809" rIns="95619" bIns="478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49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4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7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3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24/05/2021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CDEFAA1-CB8E-4CD8-9B87-75F92CB2518D}"/>
              </a:ext>
            </a:extLst>
          </p:cNvPr>
          <p:cNvSpPr txBox="1">
            <a:spLocks/>
          </p:cNvSpPr>
          <p:nvPr/>
        </p:nvSpPr>
        <p:spPr>
          <a:xfrm>
            <a:off x="-88223" y="3429000"/>
            <a:ext cx="9906000" cy="146127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n</a:t>
            </a:r>
            <a:r>
              <a:rPr lang="pt-BR" sz="1600" b="1" baseline="300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 </a:t>
            </a: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5002430-84.2019.8.21.0009</a:t>
            </a:r>
            <a:endParaRPr lang="en-US" sz="16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2ª Vara Cível da Comarca de Carazinho/RS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Recuperandas: S.R. Orth &amp; Cia Ltda. e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Indústria de Máquinas Agrícolas Carazinho Ltda.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Administração Judicial: Brizola e Japur Administração Judicial</a:t>
            </a: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117682" y="3199975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335514"/>
            <a:ext cx="4071263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S.R. Orth &amp; Cia Ltda.</a:t>
            </a:r>
            <a:endParaRPr lang="en-US" b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48627" y="2636141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3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mo"/>
                <a:sym typeface="Arimo"/>
              </a:rPr>
              <a:t>CNPJ: 13.898.661/000-28</a:t>
            </a:r>
            <a:endParaRPr sz="13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3048628" y="3199975"/>
            <a:ext cx="4317943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Capão do Leão – Carazinho –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Objeto: fabricação de máquinas e equipamentos para agricultura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Capital Social: R$ 25.000,00</a:t>
            </a:r>
          </a:p>
          <a:p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Sócios: Sandro Roberto Orth (50%) e Douglas Toso (50%)</a:t>
            </a:r>
          </a:p>
          <a:p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Diretores-administradores: Sandro Roberto Orth e Douglas Toso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4392E6B-E772-484D-823C-C418D9E232AE}"/>
              </a:ext>
            </a:extLst>
          </p:cNvPr>
          <p:cNvSpPr txBox="1">
            <a:spLocks/>
          </p:cNvSpPr>
          <p:nvPr/>
        </p:nvSpPr>
        <p:spPr>
          <a:xfrm>
            <a:off x="632298" y="415216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2.2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9" y="3209886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335514"/>
            <a:ext cx="4071263" cy="404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Indústrias de Máquinas Agrícolas Carazinho Ltda.</a:t>
            </a:r>
            <a:endParaRPr lang="en-US" b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48627" y="2684266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3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30.182.682/0001-61</a:t>
            </a:r>
            <a:endParaRPr sz="13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3048627" y="3486260"/>
            <a:ext cx="4317943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Capão do Leão – Carazinho –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Objeto: fabricação de máquinas e equipamentos para agricultura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Capital Social: R$ 50.000,00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Sócios: Diogo Toso (50%) e Marly Toso  (50%)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Diretores-administradores: Diogo Toso e Marly Toso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32867F3-ABBC-4AA2-83BF-A4539E3384D9}"/>
              </a:ext>
            </a:extLst>
          </p:cNvPr>
          <p:cNvSpPr txBox="1">
            <a:spLocks/>
          </p:cNvSpPr>
          <p:nvPr/>
        </p:nvSpPr>
        <p:spPr>
          <a:xfrm>
            <a:off x="632298" y="415216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2.2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415216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pic>
        <p:nvPicPr>
          <p:cNvPr id="8" name="Graphic 7" descr="Call center with solid fill">
            <a:extLst>
              <a:ext uri="{FF2B5EF4-FFF2-40B4-BE49-F238E27FC236}">
                <a16:creationId xmlns:a16="http://schemas.microsoft.com/office/drawing/2014/main" id="{5658B8F5-5DC1-44F5-891B-55DA211DAE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57364" y="2333364"/>
            <a:ext cx="2191272" cy="21912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8EC9BE-F273-438B-8304-CF38BC924AD1}"/>
              </a:ext>
            </a:extLst>
          </p:cNvPr>
          <p:cNvSpPr/>
          <p:nvPr/>
        </p:nvSpPr>
        <p:spPr>
          <a:xfrm>
            <a:off x="632298" y="884832"/>
            <a:ext cx="8604115" cy="5932393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5888" indent="423863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dia 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04 de março de 2021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 Administração Judicial realizou reunião virtual com os representantes das Devedoras por meio de plataforma eletrônica, de modo a inteirar-se do andamento das atividades empresariais. A reunião foi realizada com os representantes das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Sr. Douglas Toso e com seu advogado, Dr. Roger Pacheco.</a:t>
            </a:r>
          </a:p>
          <a:p>
            <a:pPr marL="115888" indent="423863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5888" indent="423863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Inicialmente, foi relatada a retomada dos níveis de faturamento anteriores ao ajuizamento da Recuperação Judicial, bem como a captação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novos clientes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(inclusive, antigos clientes voltaram a realizar aquisições com as Devedoras).</a:t>
            </a:r>
          </a:p>
          <a:p>
            <a:pPr marL="115888" indent="4238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5888" indent="4238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Como reflexo da situação apresentada, o mês de janeiro/2021 apresentou faturamento de R$ 602 mil e, em relação a fevereiro/2021, este foi cotado a R$ 878 mil. No mesmo período em 2020, o faturamento das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gravitava em torno de R$ 200 e 250 mil mensais.</a:t>
            </a:r>
          </a:p>
          <a:p>
            <a:pPr marL="115888" indent="4238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5888" indent="4238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que pese os bons números acima indicados, os sócios não esperam que o faturamento reiteradamente ultrapasse os R$ 800 mil. Para fins de prognósticos e controle gerencial, vislumbram manter um faturamento entre R$ 600 e 700 mil. Este é 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ponto de equilíbrio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das atividades empresariais.</a:t>
            </a:r>
          </a:p>
          <a:p>
            <a:pPr marL="115888" indent="4238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Durante o ano de 2020, o ponto de equilíbrio foi estipulado em R$ 300 mil; no entanto, com vistas ao aumento de estrutura das Empresas e a necessidade de equalizar o passivo da Recuperação Judicial, houve substancial incremento.</a:t>
            </a:r>
          </a:p>
          <a:p>
            <a:pPr marL="115888" indent="4238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</a:t>
            </a:r>
          </a:p>
          <a:p>
            <a:pPr marL="115888" indent="4238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Por conseguinte, foi mencionada a boa adesão do mercado aos produtos das Recuperandas, sobretudo 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espalhador de resíduos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Conforme discorrido, trata-se de acessório para a colheitadeira, cuja procura está em tendência de alta desde novembro/2020, período de safra das principais sementes agrícolas na Região do Planalto Rio Grandense.</a:t>
            </a:r>
          </a:p>
          <a:p>
            <a:pPr marL="115888" indent="4238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           </a:t>
            </a:r>
          </a:p>
          <a:p>
            <a:pPr marL="115888" indent="4238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Um dos principais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pontos de alerta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aos representantes das Recuperandas diz respeito à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matéria-prima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Foi levantado que há forte desabastecimento no mercado, acompanhado pela falta de insumos essenciais. </a:t>
            </a:r>
          </a:p>
          <a:p>
            <a:pPr marL="115888" indent="423863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115888" indent="423863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intuito de buscar soluções práticas em relação ao problema supracitado, as Recuperandas estão enviando seus caminhões diariamente à sede da GERDAU em Passo Fundo/RS para levantarem a matéria-prima disponível.</a:t>
            </a:r>
          </a:p>
        </p:txBody>
      </p:sp>
    </p:spTree>
    <p:extLst>
      <p:ext uri="{BB962C8B-B14F-4D97-AF65-F5344CB8AC3E}">
        <p14:creationId xmlns:p14="http://schemas.microsoft.com/office/powerpoint/2010/main" val="17141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415216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051091"/>
            <a:ext cx="8604115" cy="346249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32298" y="940142"/>
            <a:ext cx="8604115" cy="5678478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Ainda, há temor que a situação de desabastecimento seja agravada com a bandeira preta em todo Rio Grande do Sul. Isto poderia impactar no faturamento das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o qual vem seguindo padrão de retomada aos últimos tempos.  Para além disso, as Recuperandas historicamente trabalham com estoque diminuto. Dentre os insumos que mais vem se alongando para a entrega, foi destacado o cardã, cujo prazo de entrega é próximo de 6 meses. </a:t>
            </a:r>
          </a:p>
          <a:p>
            <a:pPr indent="539750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539750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No que diz respeito aos prazos de pagamento com 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fornecedores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haja vista o procedimento recuperatório que as Empresas vêm atravessando, existe pouco ou quase nenhum limite para a abertura de créditos. Cerca de 80% dos fornecedores exigem o pagamento à vista da matéria-prima.</a:t>
            </a:r>
          </a:p>
          <a:p>
            <a:pPr indent="539750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539750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Inobstante o cenário de incertezas futuras em decorrência da pandemia do coronavírus (COVID – 19) e da falta de abastecimento do mercado, os representantes acreditam que as Devedoras estão mais consolidadas para o enfrentamento de novas condições de crise.</a:t>
            </a:r>
          </a:p>
          <a:p>
            <a:pPr indent="539750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539750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 relação aos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tributos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desde janeiro/2021, as Empresas vêm procedendo ao recolhimento dentro das competências mensais. Sobre o parcelamento de tributos pretéritos, estes também estão sendo pagos</a:t>
            </a:r>
          </a:p>
          <a:p>
            <a:pPr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tempestivamente. Obtempera-se que as Recuperandas não aderiram ao parcelamento do FGTS.</a:t>
            </a:r>
          </a:p>
          <a:p>
            <a:pPr indent="539750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539750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Sobre a aquisição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ativos imobilizados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as Recuperandas procederam no mês de fevereiro/2021 à aquisição de compressor de ar (usado) pela importância total de R$ 22 mil. A entrega está prevista para março/2021, sendo que o acordo foi celebrado em 10 parcelas. </a:t>
            </a:r>
          </a:p>
          <a:p>
            <a:pPr indent="539750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539750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Na sequência, esta Equipe Técnica reiterou a demora na entrega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documentação contábil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pelo escritório que auxilia as Recuperandas. Em resposta, foi arguido o tempestivo e regular fornecimento das informações pelas Devedoras, assim o atraso decorre de dificuldades gerenciais dos próprios contadores. Nesse sentido, as Recuperandas esperam que a situação esteja regularizada dentro do prazo máximo de 60 dias e, caso não ocorra, anteciparam que já estão buscando outros contadores para realização dos serviços.</a:t>
            </a:r>
          </a:p>
        </p:txBody>
      </p:sp>
    </p:spTree>
    <p:extLst>
      <p:ext uri="{BB962C8B-B14F-4D97-AF65-F5344CB8AC3E}">
        <p14:creationId xmlns:p14="http://schemas.microsoft.com/office/powerpoint/2010/main" val="7434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415216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051091"/>
            <a:ext cx="8604115" cy="346249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32298" y="1203383"/>
            <a:ext cx="8604115" cy="5905719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Ainda, discorreram sobre 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negociações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havidas com os credores para aprovação 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plano de recuperação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Em apertado resumo, afirmaram a existência de diversas composições para aprovação do PRJ. </a:t>
            </a:r>
          </a:p>
          <a:p>
            <a:pPr indent="539750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539750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Quanto aos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regimes tributários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adotados pelas Recuperandas, a S.R. Orth e Cia Ltda. é optante do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Simples Nacional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enquanto a Indústria de Máquinas Agrícolas Carazinho Ltda. adere ao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Lucro Real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</a:p>
          <a:p>
            <a:pPr indent="539750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indent="539750" algn="just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Despesas correntes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(água, luz, salários) também estão sendo pagas em dia. No que concerne 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empréstimos e desconto de títulos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foi dito  que 60% do faturamento das Empresas advém de      desconto/antecipação de vendas realizadas a prazo.</a:t>
            </a:r>
          </a:p>
          <a:p>
            <a:pPr marL="0" lvl="1" indent="539750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539750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Sobre 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atividade econômica e o agronegócio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em especial, ponderam as Devedoras pelas boas perspectivas a médio e curto prazo. Existe uma demanda crescente por alimentos no mercado internacional,</a:t>
            </a:r>
          </a:p>
          <a:p>
            <a:pPr marL="0" lvl="1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sendo que países tradicionais na produção de milho e soja (ex: Estados Unidos da América) passam por dificuldades em decorrência da estiagem e do inverno no Hemisfério Norte.</a:t>
            </a:r>
          </a:p>
          <a:p>
            <a:pPr marL="0" lvl="2" indent="539750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        </a:t>
            </a:r>
          </a:p>
          <a:p>
            <a:pPr marL="0" lvl="2" indent="539750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2" indent="539750" algn="just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lvl="1" indent="539750" algn="just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Como resultado, está o viés de alta no preço do milho e soja ofertados no mercado gaúcho e, atrelado à alta variação da taxa de câmbio (dólar cotado a R$ 5.73), observam-se benefícios diretos e indiretos às Recuperandas.</a:t>
            </a:r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08DB2F6D-A916-4595-A526-C5A0DAF5A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7801" y="2634001"/>
            <a:ext cx="2784564" cy="27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96836" y="2883129"/>
            <a:ext cx="435433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7214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588776" y="2126592"/>
            <a:ext cx="3750014" cy="1335237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R$ 2.773.443,13.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quantidade de credores sujeitos ao procedimento recuperatório está resumida nos quadros abaixo:</a:t>
            </a: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1">
            <a:extLst>
              <a:ext uri="{FF2B5EF4-FFF2-40B4-BE49-F238E27FC236}">
                <a16:creationId xmlns:a16="http://schemas.microsoft.com/office/drawing/2014/main" id="{351C22A3-3316-4D9E-9F2E-D12D25F0FB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969997"/>
              </p:ext>
            </p:extLst>
          </p:nvPr>
        </p:nvGraphicFramePr>
        <p:xfrm>
          <a:off x="710079" y="1530827"/>
          <a:ext cx="4794794" cy="486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C94BE9-FEC5-4068-963E-8673607E0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903361"/>
              </p:ext>
            </p:extLst>
          </p:nvPr>
        </p:nvGraphicFramePr>
        <p:xfrm>
          <a:off x="5774683" y="3820608"/>
          <a:ext cx="3378200" cy="952500"/>
        </p:xfrm>
        <a:graphic>
          <a:graphicData uri="http://schemas.openxmlformats.org/drawingml/2006/table">
            <a:tbl>
              <a:tblPr/>
              <a:tblGrid>
                <a:gridCol w="595780">
                  <a:extLst>
                    <a:ext uri="{9D8B030D-6E8A-4147-A177-3AD203B41FA5}">
                      <a16:colId xmlns:a16="http://schemas.microsoft.com/office/drawing/2014/main" val="1466931425"/>
                    </a:ext>
                  </a:extLst>
                </a:gridCol>
                <a:gridCol w="789092">
                  <a:extLst>
                    <a:ext uri="{9D8B030D-6E8A-4147-A177-3AD203B41FA5}">
                      <a16:colId xmlns:a16="http://schemas.microsoft.com/office/drawing/2014/main" val="3640674412"/>
                    </a:ext>
                  </a:extLst>
                </a:gridCol>
                <a:gridCol w="608456">
                  <a:extLst>
                    <a:ext uri="{9D8B030D-6E8A-4147-A177-3AD203B41FA5}">
                      <a16:colId xmlns:a16="http://schemas.microsoft.com/office/drawing/2014/main" val="3005900663"/>
                    </a:ext>
                  </a:extLst>
                </a:gridCol>
                <a:gridCol w="595780">
                  <a:extLst>
                    <a:ext uri="{9D8B030D-6E8A-4147-A177-3AD203B41FA5}">
                      <a16:colId xmlns:a16="http://schemas.microsoft.com/office/drawing/2014/main" val="1380306033"/>
                    </a:ext>
                  </a:extLst>
                </a:gridCol>
                <a:gridCol w="789092">
                  <a:extLst>
                    <a:ext uri="{9D8B030D-6E8A-4147-A177-3AD203B41FA5}">
                      <a16:colId xmlns:a16="http://schemas.microsoft.com/office/drawing/2014/main" val="31773687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Sr Orth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Nº Credores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Industria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Nº Credores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56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196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4166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991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551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pt-BR" dirty="0"/>
              <a:t>Perfil dos Credores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Sr. Orth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6448" y="5670130"/>
            <a:ext cx="8801737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Acima estão representados 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cinco principais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compõem a lista de credores. Todos os créditos supracitados compõem a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Classe III – Quirografários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e, somados, representam aproximadamente 43% do saldo total da lista de credores.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000569-EAE0-4248-966D-4342B4CEB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815065"/>
              </p:ext>
            </p:extLst>
          </p:nvPr>
        </p:nvGraphicFramePr>
        <p:xfrm>
          <a:off x="511650" y="1392683"/>
          <a:ext cx="8882699" cy="40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9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8332321" cy="486355"/>
          </a:xfrm>
        </p:spPr>
        <p:txBody>
          <a:bodyPr/>
          <a:lstStyle/>
          <a:p>
            <a:r>
              <a:rPr lang="en-US" dirty="0"/>
              <a:t>3.2 </a:t>
            </a:r>
            <a:r>
              <a:rPr lang="pt-BR" dirty="0"/>
              <a:t>Perfil dos Credores – </a:t>
            </a:r>
            <a:r>
              <a:rPr lang="pt-BR" sz="20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Indústrias de Máq. Agríc. Carazinho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6448" y="5670130"/>
            <a:ext cx="8801737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Acima estão representados 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cinco principais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compõem a lista de credores. Todos os créditos supracitados compõem a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Classe III – Quirografários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e, somados, representam aproximadamente 65% do saldo total da lista de credores.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9000569-EAE0-4248-966D-4342B4CEB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428132"/>
              </p:ext>
            </p:extLst>
          </p:nvPr>
        </p:nvGraphicFramePr>
        <p:xfrm>
          <a:off x="511650" y="1392683"/>
          <a:ext cx="8882699" cy="40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6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1306303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</a:p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INDÚSTRIA DE MÁQUINAS AGRÍCOLAS CARAZINHO LTDA.</a:t>
            </a:r>
          </a:p>
          <a:p>
            <a:pPr marL="0" indent="0">
              <a:buNone/>
            </a:pPr>
            <a:endParaRPr lang="pt-BR" sz="2800" b="1" kern="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17525" y="2835799"/>
            <a:ext cx="4953000" cy="1884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5743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330336" y="410817"/>
            <a:ext cx="4202083" cy="5989983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0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</a:t>
            </a: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Estágio Processual............................................................ 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1.3. Cronograma Processual................................................... 6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as Recuperandas....................................</a:t>
            </a:r>
            <a:r>
              <a:rPr lang="en-US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Histórico..............................................................................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2.2. Informações Gerais 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10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2.3. Videoconferência.............................................................. 12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Créditos...................................................................................... 15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17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 Ind....................................... 19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 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20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22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4.3. Demonstração dos Resultados........................................ 24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Análise Econômico-Financeira SR......................................... 26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5.1. Ativo..................................................................................... 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27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5.2. Passivo.................................................................................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29</a:t>
            </a:r>
          </a:p>
          <a:p>
            <a:pPr marL="225425" indent="-138113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Informações Adicionais............................................................ 31</a:t>
            </a:r>
          </a:p>
          <a:p>
            <a:pPr marL="225425" indent="-138113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7. Cumprimento do Plano............................................................ 33 </a:t>
            </a:r>
          </a:p>
          <a:p>
            <a:pPr marL="225425" indent="-138113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8. Registro Fotográfico.................................................................. 35</a:t>
            </a:r>
            <a:endParaRPr lang="pt-BR" sz="1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dezembro/20 de cada rubrica.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549767-AC0E-4765-9DA3-0DD8BF3D6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864837"/>
              </p:ext>
            </p:extLst>
          </p:nvPr>
        </p:nvGraphicFramePr>
        <p:xfrm>
          <a:off x="1535906" y="1944553"/>
          <a:ext cx="6834188" cy="38880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40724863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56861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3611912363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val="14389201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3517104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11307667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9832056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74521447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05898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5106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2.563.037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71,1%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1.887.272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1.444.722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1.375.270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1.497.613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8957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-80,8%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40.193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5.868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79635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1.687.047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64,4%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1.392.589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1.051.340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1.011.161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1.042.484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3495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Tributos a Recuperar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521.787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436.915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349.321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322.180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401.018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251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40.876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399,6%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22.379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8.181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8.181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8.181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29879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Ativos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277.352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1.614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2.850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2986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35.537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-4.804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33.405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43.650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730796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9237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56.604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1.445.949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1.301.342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1.285.460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1.061.784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8388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Sr Orth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1.412.989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1.279.776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1.265.733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1.041.897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8933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Consórcios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06418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07633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41.122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21.142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12.598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12.758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12.918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1575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Intangível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8.513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12885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1859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2.619.641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3.333.221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2.746.063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2.660.730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2.559.397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061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75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640804" y="4014378"/>
            <a:ext cx="8582151" cy="209698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representam 64% do ativo total da Recuperanda, o que corresponde a R$ 1.687.046,88. Entretanto, a conta demanda conciliação pois a Recuperanda não possui tais valores para receber;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conta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Tributos a Recuperar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saldo de R$ 521.786,90 tem representatividade de 20% do ativo;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horizontal, é possível verificar que os ativos circulantes em dezembro/20, quando comparados com os de dezembro/19, cresceram 2%, registrando incremento nas seguintes rubricas: 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 e Tributos a Recuperar.</a:t>
            </a:r>
          </a:p>
        </p:txBody>
      </p:sp>
      <p:graphicFrame>
        <p:nvGraphicFramePr>
          <p:cNvPr id="7" name="Gráfico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909488"/>
              </p:ext>
            </p:extLst>
          </p:nvPr>
        </p:nvGraphicFramePr>
        <p:xfrm>
          <a:off x="1756919" y="1456850"/>
          <a:ext cx="6392161" cy="2773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7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dezembro/20 de cada rubrica.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6C2B99-5767-45DA-9DE3-E6A2049F6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766219"/>
              </p:ext>
            </p:extLst>
          </p:nvPr>
        </p:nvGraphicFramePr>
        <p:xfrm>
          <a:off x="1425595" y="2052072"/>
          <a:ext cx="7054809" cy="3672000"/>
        </p:xfrm>
        <a:graphic>
          <a:graphicData uri="http://schemas.openxmlformats.org/drawingml/2006/table">
            <a:tbl>
              <a:tblPr/>
              <a:tblGrid>
                <a:gridCol w="2175373">
                  <a:extLst>
                    <a:ext uri="{9D8B030D-6E8A-4147-A177-3AD203B41FA5}">
                      <a16:colId xmlns:a16="http://schemas.microsoft.com/office/drawing/2014/main" val="196848999"/>
                    </a:ext>
                  </a:extLst>
                </a:gridCol>
                <a:gridCol w="818606">
                  <a:extLst>
                    <a:ext uri="{9D8B030D-6E8A-4147-A177-3AD203B41FA5}">
                      <a16:colId xmlns:a16="http://schemas.microsoft.com/office/drawing/2014/main" val="4040395651"/>
                    </a:ext>
                  </a:extLst>
                </a:gridCol>
                <a:gridCol w="401877">
                  <a:extLst>
                    <a:ext uri="{9D8B030D-6E8A-4147-A177-3AD203B41FA5}">
                      <a16:colId xmlns:a16="http://schemas.microsoft.com/office/drawing/2014/main" val="269933835"/>
                    </a:ext>
                  </a:extLst>
                </a:gridCol>
                <a:gridCol w="401877">
                  <a:extLst>
                    <a:ext uri="{9D8B030D-6E8A-4147-A177-3AD203B41FA5}">
                      <a16:colId xmlns:a16="http://schemas.microsoft.com/office/drawing/2014/main" val="594459195"/>
                    </a:ext>
                  </a:extLst>
                </a:gridCol>
                <a:gridCol w="814269">
                  <a:extLst>
                    <a:ext uri="{9D8B030D-6E8A-4147-A177-3AD203B41FA5}">
                      <a16:colId xmlns:a16="http://schemas.microsoft.com/office/drawing/2014/main" val="2271688084"/>
                    </a:ext>
                  </a:extLst>
                </a:gridCol>
                <a:gridCol w="814269">
                  <a:extLst>
                    <a:ext uri="{9D8B030D-6E8A-4147-A177-3AD203B41FA5}">
                      <a16:colId xmlns:a16="http://schemas.microsoft.com/office/drawing/2014/main" val="2949406782"/>
                    </a:ext>
                  </a:extLst>
                </a:gridCol>
                <a:gridCol w="814269">
                  <a:extLst>
                    <a:ext uri="{9D8B030D-6E8A-4147-A177-3AD203B41FA5}">
                      <a16:colId xmlns:a16="http://schemas.microsoft.com/office/drawing/2014/main" val="4073437768"/>
                    </a:ext>
                  </a:extLst>
                </a:gridCol>
                <a:gridCol w="814269">
                  <a:extLst>
                    <a:ext uri="{9D8B030D-6E8A-4147-A177-3AD203B41FA5}">
                      <a16:colId xmlns:a16="http://schemas.microsoft.com/office/drawing/2014/main" val="2114503340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55618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75095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3.620.387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138,2%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113,6%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2.283.896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1.758.773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1.749.249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1.695.011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4094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1.520.033</a:t>
                      </a:r>
                    </a:p>
                  </a:txBody>
                  <a:tcPr marL="8851" marR="8851" marT="88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58,0%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151,6%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685.626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545.284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657.094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604.235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28348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44.556</a:t>
                      </a:r>
                    </a:p>
                  </a:txBody>
                  <a:tcPr marL="8851" marR="8851" marT="8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1,7%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911,6%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23.465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17.551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10.978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4.405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0084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361.385</a:t>
                      </a:r>
                    </a:p>
                  </a:txBody>
                  <a:tcPr marL="8851" marR="8851" marT="8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13,8%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-33,8%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616.929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608.484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572.294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545.799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01455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406.897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15,5%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536,8%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214.007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105.176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79.642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63.892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4672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Duplicatas Descontadas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794.646</a:t>
                      </a:r>
                    </a:p>
                  </a:txBody>
                  <a:tcPr marL="8851" marR="8851" marT="8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30,3%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66,7%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584.217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341.426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393.922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476.680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6252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Adiantamento de Clientes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492.871</a:t>
                      </a:r>
                    </a:p>
                  </a:txBody>
                  <a:tcPr marL="8851" marR="8851" marT="8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18,8%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159.652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140.852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35.320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8888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68535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1.156.695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44,2%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2,4%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1.056.925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1.149.536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1.113.281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1.129.468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0668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906.572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34,6%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3,1%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806.802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899.413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863.158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879.345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0577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Dividas Ajuizadas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250.123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9,5%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250.123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250.123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250.123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250.123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0150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4593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-2.157.441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-82,4%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713,9%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-7.600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-162.245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-201.800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-265.082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3905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8512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2.619.641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2,4%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3.333.221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2.746.063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2.660.730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2.559.397</a:t>
                      </a:r>
                    </a:p>
                  </a:txBody>
                  <a:tcPr marL="8851" marR="8851" marT="88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402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3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415636" y="3974445"/>
            <a:ext cx="8680739" cy="186974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passivo total era de R$ 4.777.082,10. Deste valor, verifica-se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a maior obrigação está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 (32%) e nos Financiamentos de Longo Prazo (19%)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representando aproximadamente 51% do passivo total;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Duplicatas Descontadas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registradas no passivo circulante representam 17%,  visto que 60% do faturamento é antecipado;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da Recuperanda aumentou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2%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quando comparado com 31/12/2019, o que pode ser justificado, essencialmente, pelo aumento das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Fornecedores,  Empréstimos e Financiamentos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Adiantamento de Clientes.</a:t>
            </a:r>
          </a:p>
        </p:txBody>
      </p:sp>
      <p:graphicFrame>
        <p:nvGraphicFramePr>
          <p:cNvPr id="5" name="Gráfico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690175"/>
              </p:ext>
            </p:extLst>
          </p:nvPr>
        </p:nvGraphicFramePr>
        <p:xfrm>
          <a:off x="1793729" y="1497945"/>
          <a:ext cx="5924551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4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29662" y="1250928"/>
            <a:ext cx="8122919" cy="34624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 do Grupo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do ano de 2020: (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valores em R$ mil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9662" y="5790108"/>
            <a:ext cx="86094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a Receita Líquida de Vendas.</a:t>
            </a:r>
            <a:endParaRPr lang="pt-BR" sz="105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03364"/>
              </p:ext>
            </p:extLst>
          </p:nvPr>
        </p:nvGraphicFramePr>
        <p:xfrm>
          <a:off x="1641524" y="1821642"/>
          <a:ext cx="6622952" cy="3744000"/>
        </p:xfrm>
        <a:graphic>
          <a:graphicData uri="http://schemas.openxmlformats.org/drawingml/2006/table">
            <a:tbl>
              <a:tblPr/>
              <a:tblGrid>
                <a:gridCol w="2201863">
                  <a:extLst>
                    <a:ext uri="{9D8B030D-6E8A-4147-A177-3AD203B41FA5}">
                      <a16:colId xmlns:a16="http://schemas.microsoft.com/office/drawing/2014/main" val="1154003651"/>
                    </a:ext>
                  </a:extLst>
                </a:gridCol>
                <a:gridCol w="812490">
                  <a:extLst>
                    <a:ext uri="{9D8B030D-6E8A-4147-A177-3AD203B41FA5}">
                      <a16:colId xmlns:a16="http://schemas.microsoft.com/office/drawing/2014/main" val="1250988967"/>
                    </a:ext>
                  </a:extLst>
                </a:gridCol>
                <a:gridCol w="418940">
                  <a:extLst>
                    <a:ext uri="{9D8B030D-6E8A-4147-A177-3AD203B41FA5}">
                      <a16:colId xmlns:a16="http://schemas.microsoft.com/office/drawing/2014/main" val="2035909130"/>
                    </a:ext>
                  </a:extLst>
                </a:gridCol>
                <a:gridCol w="828359">
                  <a:extLst>
                    <a:ext uri="{9D8B030D-6E8A-4147-A177-3AD203B41FA5}">
                      <a16:colId xmlns:a16="http://schemas.microsoft.com/office/drawing/2014/main" val="1183759422"/>
                    </a:ext>
                  </a:extLst>
                </a:gridCol>
                <a:gridCol w="787100">
                  <a:extLst>
                    <a:ext uri="{9D8B030D-6E8A-4147-A177-3AD203B41FA5}">
                      <a16:colId xmlns:a16="http://schemas.microsoft.com/office/drawing/2014/main" val="1057257146"/>
                    </a:ext>
                  </a:extLst>
                </a:gridCol>
                <a:gridCol w="787100">
                  <a:extLst>
                    <a:ext uri="{9D8B030D-6E8A-4147-A177-3AD203B41FA5}">
                      <a16:colId xmlns:a16="http://schemas.microsoft.com/office/drawing/2014/main" val="968574603"/>
                    </a:ext>
                  </a:extLst>
                </a:gridCol>
                <a:gridCol w="787100">
                  <a:extLst>
                    <a:ext uri="{9D8B030D-6E8A-4147-A177-3AD203B41FA5}">
                      <a16:colId xmlns:a16="http://schemas.microsoft.com/office/drawing/2014/main" val="206168181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Ano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4º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3º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2º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1º Trimestre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5152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4.863.707,70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1.900.408,50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1.485.946,30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702.347,20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775.005,70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1272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Deduções da receita bruta das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-538.285,34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-233.038,75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-178.583,84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-63.988,68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-62.674,07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3800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4.325.422,36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1.667.369,75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1.307.362,46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638.358,52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712.331,63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156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-2.297.082,64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-863.093,68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-766.850,62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-376.899,51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-290.238,83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5767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2.028.339,72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804.276,07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540.511,84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261.459,01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422.092,80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5062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(DESPESAS) ADM.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-3.241.511,38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-1.551.029,35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-638.399,54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-427.442,11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-624.640,38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4250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-1.606.039,50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-764.178,54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-312.463,91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-237.941,45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-291.455,60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6652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Despess com pessoal SR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-916.555,65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-324.085,30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-227.243,44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-133.177,49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-232.049,42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845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-655.762,28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-465.733,05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-73.535,18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-37.982,34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-78.511,71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8069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5.451,33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2.967,54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1.207,38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513,25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763,16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7704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IRPJ e CSLL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-68.605,28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-26.364,39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-18.854,08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-23.386,81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52021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-1.213.171,66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-746.753,28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-97.887,70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-165.983,10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-202.547,58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234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332509" y="1479944"/>
            <a:ext cx="4620491" cy="489005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 de Vendas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2020 foi de R$ 4.683.707,70, com uma média mensal de R$ 405.308,98. No ano de 2019, a média mensal foi de R$ 465.486,93, ou seja, houve uma pequena redução de 13% neste aspecto;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demonstrativo de resultado das Empresas foi apresentado de forma conjunta, na medida em que a S.R. Orth não teve receitas, somente despesas operacionais e com funcionários;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Custo da Mercadoria Vendida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representa em média 53% do preço total, gerando uma margem bruta de vendas de 47%. Entretanto, as despesas administrativas e operacionais, equivalem a 58% (incluindo a mão-de-obra) 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Líquida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sendo muito elevadas para a margem atualmente obtida;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Acrescidos a estas despesas, destacam-se 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 Financeiras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que importam em 15%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Líquida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Estes dispêndios geraram em 2020 um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contábil acumulado de R$ 1.213.171,66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fator que é motivo de preocupação para a Administração Judicial, visto que 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reiteradamente informa ter “enxugado” seus custos.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Compounding Growth Histogram">
                <a:extLst>
                  <a:ext uri="{FF2B5EF4-FFF2-40B4-BE49-F238E27FC236}">
                    <a16:creationId xmlns:a16="http://schemas.microsoft.com/office/drawing/2014/main" id="{89539409-FFD6-41D8-A0CB-CF847D724B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8086542"/>
                  </p:ext>
                </p:extLst>
              </p:nvPr>
            </p:nvGraphicFramePr>
            <p:xfrm>
              <a:off x="5485612" y="2226477"/>
              <a:ext cx="3007119" cy="339699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007119" cy="3396990"/>
                    </a:xfrm>
                    <a:prstGeom prst="rect">
                      <a:avLst/>
                    </a:prstGeom>
                  </am3d:spPr>
                  <am3d:camera>
                    <am3d:pos x="0" y="0" z="6243491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47826" d="1000000"/>
                    <am3d:preTrans dx="0" dy="-29793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23608" ay="-2452288" az="80905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402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Compounding Growth Histogram">
                <a:extLst>
                  <a:ext uri="{FF2B5EF4-FFF2-40B4-BE49-F238E27FC236}">
                    <a16:creationId xmlns:a16="http://schemas.microsoft.com/office/drawing/2014/main" id="{89539409-FFD6-41D8-A0CB-CF847D724B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5612" y="2226477"/>
                <a:ext cx="3007119" cy="33969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3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1306303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5. ANÁLISE FINANCEIRA</a:t>
            </a:r>
          </a:p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SR. ORTH &amp; CIA LTDA.</a:t>
            </a:r>
          </a:p>
          <a:p>
            <a:pPr marL="0" indent="0">
              <a:buNone/>
            </a:pPr>
            <a:endParaRPr lang="pt-BR" sz="2800" b="1" kern="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75387" y="2757421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5.3. Pendências Contábeis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9255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5.1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dezembro/20 de cada rubrica.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B0BCE4-DA8E-4157-A389-06608E7C6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61872"/>
              </p:ext>
            </p:extLst>
          </p:nvPr>
        </p:nvGraphicFramePr>
        <p:xfrm>
          <a:off x="1483552" y="2323124"/>
          <a:ext cx="6938895" cy="3130858"/>
        </p:xfrm>
        <a:graphic>
          <a:graphicData uri="http://schemas.openxmlformats.org/drawingml/2006/table">
            <a:tbl>
              <a:tblPr/>
              <a:tblGrid>
                <a:gridCol w="1848652">
                  <a:extLst>
                    <a:ext uri="{9D8B030D-6E8A-4147-A177-3AD203B41FA5}">
                      <a16:colId xmlns:a16="http://schemas.microsoft.com/office/drawing/2014/main" val="3950408474"/>
                    </a:ext>
                  </a:extLst>
                </a:gridCol>
                <a:gridCol w="825444">
                  <a:extLst>
                    <a:ext uri="{9D8B030D-6E8A-4147-A177-3AD203B41FA5}">
                      <a16:colId xmlns:a16="http://schemas.microsoft.com/office/drawing/2014/main" val="2498313469"/>
                    </a:ext>
                  </a:extLst>
                </a:gridCol>
                <a:gridCol w="538832">
                  <a:extLst>
                    <a:ext uri="{9D8B030D-6E8A-4147-A177-3AD203B41FA5}">
                      <a16:colId xmlns:a16="http://schemas.microsoft.com/office/drawing/2014/main" val="784501984"/>
                    </a:ext>
                  </a:extLst>
                </a:gridCol>
                <a:gridCol w="515903">
                  <a:extLst>
                    <a:ext uri="{9D8B030D-6E8A-4147-A177-3AD203B41FA5}">
                      <a16:colId xmlns:a16="http://schemas.microsoft.com/office/drawing/2014/main" val="2349978526"/>
                    </a:ext>
                  </a:extLst>
                </a:gridCol>
                <a:gridCol w="802516">
                  <a:extLst>
                    <a:ext uri="{9D8B030D-6E8A-4147-A177-3AD203B41FA5}">
                      <a16:colId xmlns:a16="http://schemas.microsoft.com/office/drawing/2014/main" val="4086950335"/>
                    </a:ext>
                  </a:extLst>
                </a:gridCol>
                <a:gridCol w="802516">
                  <a:extLst>
                    <a:ext uri="{9D8B030D-6E8A-4147-A177-3AD203B41FA5}">
                      <a16:colId xmlns:a16="http://schemas.microsoft.com/office/drawing/2014/main" val="3561548836"/>
                    </a:ext>
                  </a:extLst>
                </a:gridCol>
                <a:gridCol w="802516">
                  <a:extLst>
                    <a:ext uri="{9D8B030D-6E8A-4147-A177-3AD203B41FA5}">
                      <a16:colId xmlns:a16="http://schemas.microsoft.com/office/drawing/2014/main" val="942428554"/>
                    </a:ext>
                  </a:extLst>
                </a:gridCol>
                <a:gridCol w="802516">
                  <a:extLst>
                    <a:ext uri="{9D8B030D-6E8A-4147-A177-3AD203B41FA5}">
                      <a16:colId xmlns:a16="http://schemas.microsoft.com/office/drawing/2014/main" val="3867698620"/>
                    </a:ext>
                  </a:extLst>
                </a:gridCol>
              </a:tblGrid>
              <a:tr h="180627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595897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644399"/>
                  </a:ext>
                </a:extLst>
              </a:tr>
              <a:tr h="1806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262.799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53,1%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-77,3%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1.181.308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1.180.909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1.179.594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1.158.525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210471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-1.406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-0,3%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-157,0%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-1.406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-197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1.450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2.465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700718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215.100</a:t>
                      </a:r>
                    </a:p>
                  </a:txBody>
                  <a:tcPr marL="8601" marR="8601" marT="86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43,5%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-81,1%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1.136.680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1.136.680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1.136.680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1.136.680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78072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Tributos a Recuperar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1.743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0,4%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1.743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1.505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1.228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652104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3.071</a:t>
                      </a:r>
                    </a:p>
                  </a:txBody>
                  <a:tcPr marL="8601" marR="8601" marT="86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0,6%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4.545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138274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Ativos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11.008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2,2%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11.008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11.008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11.008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11.008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212575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24.912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5,0%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24.912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23.542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16.311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34550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Despesas Antecipadas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8.372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1,7%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8.372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8.372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8.372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8.372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202138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310793"/>
                  </a:ext>
                </a:extLst>
              </a:tr>
              <a:tr h="1806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232.055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46,9%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-61,1%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485.521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569.012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582.837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596.324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593665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de Empresas Ligadas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-100,0%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255.322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337.758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337.758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337.758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603141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37.166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7,5%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37.166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37.166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37.166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37.166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339599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168.314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34,0%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-13,6%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168.314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168.314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181.339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194.827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708921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Ativo compensado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26.575</a:t>
                      </a:r>
                    </a:p>
                  </a:txBody>
                  <a:tcPr marL="8601" marR="8601" marT="860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5,4%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24.719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25.775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26.575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26.575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785311"/>
                  </a:ext>
                </a:extLst>
              </a:tr>
              <a:tr h="172025"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844771"/>
                  </a:ext>
                </a:extLst>
              </a:tr>
              <a:tr h="18062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494.853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-71,8%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1.666.828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1.749.921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1.762.431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1.754.849</a:t>
                      </a:r>
                    </a:p>
                  </a:txBody>
                  <a:tcPr marL="8601" marR="8601" marT="86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287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5.1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710079" y="4374603"/>
            <a:ext cx="8582151" cy="235090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analisarmos as contas patrimoniais da Recuperanda, foi possível verificar que 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representavam 43% do ativo total;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Seguidos pela conta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Imobilizado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Adiantamentos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representam 34% e 8% do ativo, respectivamente;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contabilidade efetuou ajustes nas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de Empresas Ligadas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conforme questionamentos da Administração Judicial. Tais ajustes reduziram os ativos da Recuperanda em R$ 1.176.901,88;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 foi possível verificar que os ativos circulantes de dezembro/20, quando comparados com os de dezembro/19, reduziram 72% em razão da paralisação das operações da SR Orth e dos ajustes supracitados.</a:t>
            </a:r>
          </a:p>
        </p:txBody>
      </p:sp>
      <p:graphicFrame>
        <p:nvGraphicFramePr>
          <p:cNvPr id="5" name="Gráfic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110352"/>
              </p:ext>
            </p:extLst>
          </p:nvPr>
        </p:nvGraphicFramePr>
        <p:xfrm>
          <a:off x="710080" y="1865504"/>
          <a:ext cx="8407794" cy="229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44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6076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dezembro/20 de cada rubrica.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8F69BA-4F6F-4055-B5FD-E4E1FF375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3481"/>
              </p:ext>
            </p:extLst>
          </p:nvPr>
        </p:nvGraphicFramePr>
        <p:xfrm>
          <a:off x="1404851" y="2073042"/>
          <a:ext cx="7425502" cy="3365133"/>
        </p:xfrm>
        <a:graphic>
          <a:graphicData uri="http://schemas.openxmlformats.org/drawingml/2006/table">
            <a:tbl>
              <a:tblPr/>
              <a:tblGrid>
                <a:gridCol w="1938338">
                  <a:extLst>
                    <a:ext uri="{9D8B030D-6E8A-4147-A177-3AD203B41FA5}">
                      <a16:colId xmlns:a16="http://schemas.microsoft.com/office/drawing/2014/main" val="3708077401"/>
                    </a:ext>
                  </a:extLst>
                </a:gridCol>
                <a:gridCol w="925268">
                  <a:extLst>
                    <a:ext uri="{9D8B030D-6E8A-4147-A177-3AD203B41FA5}">
                      <a16:colId xmlns:a16="http://schemas.microsoft.com/office/drawing/2014/main" val="3172326700"/>
                    </a:ext>
                  </a:extLst>
                </a:gridCol>
                <a:gridCol w="578436">
                  <a:extLst>
                    <a:ext uri="{9D8B030D-6E8A-4147-A177-3AD203B41FA5}">
                      <a16:colId xmlns:a16="http://schemas.microsoft.com/office/drawing/2014/main" val="2178056273"/>
                    </a:ext>
                  </a:extLst>
                </a:gridCol>
                <a:gridCol w="531729">
                  <a:extLst>
                    <a:ext uri="{9D8B030D-6E8A-4147-A177-3AD203B41FA5}">
                      <a16:colId xmlns:a16="http://schemas.microsoft.com/office/drawing/2014/main" val="2050404776"/>
                    </a:ext>
                  </a:extLst>
                </a:gridCol>
                <a:gridCol w="820124">
                  <a:extLst>
                    <a:ext uri="{9D8B030D-6E8A-4147-A177-3AD203B41FA5}">
                      <a16:colId xmlns:a16="http://schemas.microsoft.com/office/drawing/2014/main" val="1937333757"/>
                    </a:ext>
                  </a:extLst>
                </a:gridCol>
                <a:gridCol w="865186">
                  <a:extLst>
                    <a:ext uri="{9D8B030D-6E8A-4147-A177-3AD203B41FA5}">
                      <a16:colId xmlns:a16="http://schemas.microsoft.com/office/drawing/2014/main" val="210476190"/>
                    </a:ext>
                  </a:extLst>
                </a:gridCol>
                <a:gridCol w="925268">
                  <a:extLst>
                    <a:ext uri="{9D8B030D-6E8A-4147-A177-3AD203B41FA5}">
                      <a16:colId xmlns:a16="http://schemas.microsoft.com/office/drawing/2014/main" val="2128952038"/>
                    </a:ext>
                  </a:extLst>
                </a:gridCol>
                <a:gridCol w="841153">
                  <a:extLst>
                    <a:ext uri="{9D8B030D-6E8A-4147-A177-3AD203B41FA5}">
                      <a16:colId xmlns:a16="http://schemas.microsoft.com/office/drawing/2014/main" val="2818385518"/>
                    </a:ext>
                  </a:extLst>
                </a:gridCol>
              </a:tblGrid>
              <a:tr h="360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31/12/2020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60988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8981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2.965.542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599,3%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12,8%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2.859.675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2.777.836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2.672.657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2.628.188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766988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623.451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126,0%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2,3%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623.451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618.434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626.157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609.503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6658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490.516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99,1%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92,9%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407.312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332.529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306.382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254.291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67347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534.548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108,0%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5,7%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527.886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521.226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513.849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505.689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33657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896.204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181,1%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-0,1%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896.204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896.204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837.959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897.219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3398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Outros Passivos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284.391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57,5%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26,4%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268.391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273.011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251.877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225.052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815225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de Tributos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136.433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27,6%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136.433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136.433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136.433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136.433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52724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19181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4.155.388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839,7%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-12,5%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5.109.816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5.069.975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5.010.193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4.750.516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109810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105.555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21,3%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105.555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105.555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105.555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105.555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32995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de Pssoas Ligadas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3.569.341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721,3%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-14,3%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4.525.625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4.484.728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4.424.146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4.164.469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710261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de Tributos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453.917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91,7%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453.917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453.917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453.917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453.917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06939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Outros Passivos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26.575</a:t>
                      </a: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5,4%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24.719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25.775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26.575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26.575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1617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592516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-6.626.077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-1.339,0%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17,8%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-6.302.663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-6.097.890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-5.920.419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-5.623.855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167134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286133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494.853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-71,8%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1.666.828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1.749.921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1.762.431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1.754.849</a:t>
                      </a:r>
                    </a:p>
                  </a:txBody>
                  <a:tcPr marL="9024" marR="9024" marT="902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852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6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5.2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387926" y="4131204"/>
            <a:ext cx="8908471" cy="235090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passivo total era de R$ 7.120.929,90. Desta quantia, verifica-se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a maior obrigação está concentrada nos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de Empresas e Pessoas Ligadas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no montante de R$ 3.569.340,66, o que equivale a 50% do passivo da Recuperanda;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Também com representatividade nas obrigações da Recuperanda estão as obrigações tributárias, sociais e parcelamentos tributários, os quais representam 21% do passivo;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Através da 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análise horizontal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foi possível verificar que o passivo total de dezembro/20, quando comparado com o de dezembro/19, reduziu 3%. Ressalta-se que caso as atividades da Recuperanda se encerrassem hoje, ela teria um passivo a descoberto de R$ 6.626.076,82, considerando todas as suas obrigações.</a:t>
            </a:r>
          </a:p>
        </p:txBody>
      </p:sp>
      <p:graphicFrame>
        <p:nvGraphicFramePr>
          <p:cNvPr id="5" name="Gráfico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205068"/>
              </p:ext>
            </p:extLst>
          </p:nvPr>
        </p:nvGraphicFramePr>
        <p:xfrm>
          <a:off x="539930" y="1997874"/>
          <a:ext cx="8482149" cy="202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 dirty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6. INFORMAÇÕES ADICIONAIS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Cumprimento das Obrigações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6.1 </a:t>
            </a:r>
            <a:r>
              <a:rPr lang="en-US" dirty="0" err="1"/>
              <a:t>Cumprimento</a:t>
            </a:r>
            <a:r>
              <a:rPr lang="en-US" dirty="0"/>
              <a:t> das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893524" y="1796111"/>
            <a:ext cx="4224784" cy="34015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45A7CB3E-6400-4B14-8F7F-706C343EC101}"/>
              </a:ext>
            </a:extLst>
          </p:cNvPr>
          <p:cNvSpPr/>
          <p:nvPr/>
        </p:nvSpPr>
        <p:spPr>
          <a:xfrm>
            <a:off x="1009650" y="2453548"/>
            <a:ext cx="2390775" cy="2390775"/>
          </a:xfrm>
          <a:prstGeom prst="ellipse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011708" y="1849179"/>
            <a:ext cx="4987737" cy="412831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qualidade de auxiliar do Juízo, além de manter os credores informados acerca do andamento das atividades das </a:t>
            </a:r>
            <a:r>
              <a:rPr lang="pt-BR" sz="110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dos trâmites processuais, um dos papeis da equipe de Administração Judicial é o de fiscalizar as atividades das Devedoras, especialmente no que tange ao cumprimento das obrigações que lhe são impostas pela Lei nº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virtude do atual contexto pandêmico, esta Equipe Técnica não realizou inspeção </a:t>
            </a: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 loco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nas dependências das </a:t>
            </a:r>
            <a:r>
              <a:rPr lang="pt-BR" sz="110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Contudo, realizou conferências virtuais no 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dia 04 de março de 2021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momento em que a administração informou que as atividades estavam ocorrendo normalmente e de acordo com os decretos municipais.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 período em análise, não foram constatadas condutas passíveis de enquadramento nas hipóteses descritas nos incisos do art. 64, da LRF, nem foi apurada a distribuição de lucros ou dividendos a sócios ou acionistas, vedada por força do art. 6-A, da LRF.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 descr="Checkmark with solid fill">
            <a:extLst>
              <a:ext uri="{FF2B5EF4-FFF2-40B4-BE49-F238E27FC236}">
                <a16:creationId xmlns:a16="http://schemas.microsoft.com/office/drawing/2014/main" id="{72582488-9FEE-4342-8902-2E2730237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73199" y="2899634"/>
            <a:ext cx="1456465" cy="14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7. CUMPRIMENTO DO PLANO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823208" y="3126956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7.1. Cumprimento do Plano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7.1 </a:t>
            </a:r>
            <a:r>
              <a:rPr lang="en-US" dirty="0" err="1"/>
              <a:t>Cumprimento</a:t>
            </a:r>
            <a:r>
              <a:rPr lang="en-US" dirty="0"/>
              <a:t> do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Plano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893524" y="1796111"/>
            <a:ext cx="4224784" cy="34015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EB5697-4E6A-4F6A-96AD-3E4634335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24528"/>
              </p:ext>
            </p:extLst>
          </p:nvPr>
        </p:nvGraphicFramePr>
        <p:xfrm>
          <a:off x="991255" y="2622369"/>
          <a:ext cx="7690298" cy="1613262"/>
        </p:xfrm>
        <a:graphic>
          <a:graphicData uri="http://schemas.openxmlformats.org/drawingml/2006/table">
            <a:tbl>
              <a:tblPr firstRow="1" firstCol="1" bandRow="1"/>
              <a:tblGrid>
                <a:gridCol w="637157">
                  <a:extLst>
                    <a:ext uri="{9D8B030D-6E8A-4147-A177-3AD203B41FA5}">
                      <a16:colId xmlns:a16="http://schemas.microsoft.com/office/drawing/2014/main" val="512559869"/>
                    </a:ext>
                  </a:extLst>
                </a:gridCol>
                <a:gridCol w="675323">
                  <a:extLst>
                    <a:ext uri="{9D8B030D-6E8A-4147-A177-3AD203B41FA5}">
                      <a16:colId xmlns:a16="http://schemas.microsoft.com/office/drawing/2014/main" val="1258303634"/>
                    </a:ext>
                  </a:extLst>
                </a:gridCol>
                <a:gridCol w="2180287">
                  <a:extLst>
                    <a:ext uri="{9D8B030D-6E8A-4147-A177-3AD203B41FA5}">
                      <a16:colId xmlns:a16="http://schemas.microsoft.com/office/drawing/2014/main" val="2329128827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3032092106"/>
                    </a:ext>
                  </a:extLst>
                </a:gridCol>
                <a:gridCol w="2107474">
                  <a:extLst>
                    <a:ext uri="{9D8B030D-6E8A-4147-A177-3AD203B41FA5}">
                      <a16:colId xmlns:a16="http://schemas.microsoft.com/office/drawing/2014/main" val="2447698590"/>
                    </a:ext>
                  </a:extLst>
                </a:gridCol>
              </a:tblGrid>
              <a:tr h="230466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</a:t>
                      </a:r>
                      <a:endParaRPr lang="pt-BR" sz="1100" dirty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DESÁGIO</a:t>
                      </a:r>
                      <a:endParaRPr lang="pt-BR" sz="1100" dirty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CARÊNCIA</a:t>
                      </a:r>
                      <a:endParaRPr lang="pt-BR" sz="1100" dirty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rgbClr val="FFFFFF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FORMA DE PAGAMENTO</a:t>
                      </a:r>
                      <a:endParaRPr lang="pt-BR" sz="1100" dirty="0"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>
                          <a:solidFill>
                            <a:schemeClr val="bg1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CORREÇÃO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152104"/>
                  </a:ext>
                </a:extLst>
              </a:tr>
              <a:tr h="691398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 meses contados da concessão da Recuperação Judicial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Parcela única até o final do período de carência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 a partir da concessão da Recuperação Judicial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040457"/>
                  </a:ext>
                </a:extLst>
              </a:tr>
              <a:tr h="691398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pt-BR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III e IV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pt-BR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 meses contados da concessão da Recuperação Judicial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 parcelas anuais após a finalização do período de carência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 </a:t>
                      </a:r>
                    </a:p>
                    <a:p>
                      <a:pPr algn="ctr"/>
                      <a:r>
                        <a:rPr lang="pt-BR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TR a partir da concessão da Recuperação Judicial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892151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22C4797-9F8D-4458-92DE-1561E8A9E694}"/>
              </a:ext>
            </a:extLst>
          </p:cNvPr>
          <p:cNvSpPr/>
          <p:nvPr/>
        </p:nvSpPr>
        <p:spPr>
          <a:xfrm>
            <a:off x="729535" y="1419825"/>
            <a:ext cx="7952018" cy="57349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Com o plano de recuperação homologado em março/2021, a Administração Judicial passa a discriminar as condições que fiscalizará a partir da concessão da Recuperação Judicial:</a:t>
            </a:r>
          </a:p>
        </p:txBody>
      </p:sp>
    </p:spTree>
    <p:extLst>
      <p:ext uri="{BB962C8B-B14F-4D97-AF65-F5344CB8AC3E}">
        <p14:creationId xmlns:p14="http://schemas.microsoft.com/office/powerpoint/2010/main" val="11644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8. REGISTRO FOTOGRÁFICO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823208" y="3126956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8.1. Registro Fotográfico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38067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975" y="1404748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US" sz="9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8.1 </a:t>
            </a:r>
            <a:r>
              <a:rPr lang="en-US" sz="2600" dirty="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 dirty="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 dirty="0"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4938"/>
            <a:ext cx="4329113" cy="26035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	</a:t>
            </a:r>
          </a:p>
        </p:txBody>
      </p:sp>
      <p:sp>
        <p:nvSpPr>
          <p:cNvPr id="3" name="AutoShape 2" descr="blob:https://web.whatsapp.com/9fa73f85-9d96-4613-959f-15c8f6959ab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 txBox="1">
            <a:spLocks/>
          </p:cNvSpPr>
          <p:nvPr/>
        </p:nvSpPr>
        <p:spPr>
          <a:xfrm>
            <a:off x="450276" y="1446498"/>
            <a:ext cx="4329113" cy="260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788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714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	</a:t>
            </a:r>
            <a:endParaRPr lang="pt-BR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r="20889"/>
          <a:stretch>
            <a:fillRect/>
          </a:stretch>
        </p:blipFill>
        <p:spPr/>
      </p:pic>
      <p:pic>
        <p:nvPicPr>
          <p:cNvPr id="6" name="Espaço Reservado para Imagem 5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r="20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8299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57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latin typeface="Roboto Black" pitchFamily="2" charset="0"/>
                <a:ea typeface="Roboto Black" pitchFamily="2" charset="0"/>
              </a:rPr>
              <a:t>8.1 </a:t>
            </a:r>
            <a:r>
              <a:rPr lang="en-US" sz="2600" dirty="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 dirty="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 dirty="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r="20889"/>
          <a:stretch>
            <a:fillRect/>
          </a:stretch>
        </p:blipFill>
        <p:spPr/>
      </p:pic>
      <p:pic>
        <p:nvPicPr>
          <p:cNvPr id="4" name="Espaço Reservado para Imagem 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9" r="20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0167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457201" y="359299"/>
            <a:ext cx="8520544" cy="90024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598157" y="3004007"/>
            <a:ext cx="2061526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76787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1449706" y="5251083"/>
            <a:ext cx="1744153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EB6BB41-962D-435E-B7B8-F057041DE934}"/>
              </a:ext>
            </a:extLst>
          </p:cNvPr>
          <p:cNvSpPr/>
          <p:nvPr/>
        </p:nvSpPr>
        <p:spPr>
          <a:xfrm>
            <a:off x="6487565" y="5262755"/>
            <a:ext cx="1512815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Mirna Murraro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64137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3902143" y="5262755"/>
            <a:ext cx="1630660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D35D8C8-B043-465B-BC89-06A7BCD6A7B8}"/>
              </a:ext>
            </a:extLst>
          </p:cNvPr>
          <p:cNvSpPr/>
          <p:nvPr/>
        </p:nvSpPr>
        <p:spPr>
          <a:xfrm>
            <a:off x="5087840" y="3020037"/>
            <a:ext cx="2124949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Guilherme Falceta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responsável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97.137</a:t>
            </a:r>
          </a:p>
        </p:txBody>
      </p:sp>
      <p:pic>
        <p:nvPicPr>
          <p:cNvPr id="16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DCAD2AD1-CC13-4C05-B7AE-638558F59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93" y="3918813"/>
            <a:ext cx="1245641" cy="1245641"/>
          </a:xfrm>
          <a:prstGeom prst="ellipse">
            <a:avLst/>
          </a:prstGeom>
        </p:spPr>
      </p:pic>
      <p:pic>
        <p:nvPicPr>
          <p:cNvPr id="17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10AE6F28-D064-4A6B-B955-6795FC175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100" y="1704958"/>
            <a:ext cx="1245641" cy="1245084"/>
          </a:xfrm>
          <a:prstGeom prst="ellipse">
            <a:avLst/>
          </a:prstGeom>
        </p:spPr>
      </p:pic>
      <p:pic>
        <p:nvPicPr>
          <p:cNvPr id="18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09C6090E-CBE3-4030-8722-164693C3E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373" y="3893713"/>
            <a:ext cx="1286711" cy="1286711"/>
          </a:xfrm>
          <a:prstGeom prst="ellipse">
            <a:avLst/>
          </a:prstGeom>
        </p:spPr>
      </p:pic>
      <p:pic>
        <p:nvPicPr>
          <p:cNvPr id="19" name="Imagem 32">
            <a:extLst>
              <a:ext uri="{FF2B5EF4-FFF2-40B4-BE49-F238E27FC236}">
                <a16:creationId xmlns:a16="http://schemas.microsoft.com/office/drawing/2014/main" id="{AC7545D3-1D7A-41B4-96C2-BA50BDF396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15078" y="3943992"/>
            <a:ext cx="1285302" cy="1286711"/>
          </a:xfrm>
          <a:prstGeom prst="ellipse">
            <a:avLst/>
          </a:prstGeom>
        </p:spPr>
      </p:pic>
      <p:pic>
        <p:nvPicPr>
          <p:cNvPr id="20" name="Imagem 26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D15C48FC-6BCA-4E43-A765-233D760B1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494" y="1703449"/>
            <a:ext cx="1245643" cy="12450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415216"/>
            <a:ext cx="7483153" cy="486355"/>
          </a:xfrm>
        </p:spPr>
        <p:txBody>
          <a:bodyPr/>
          <a:lstStyle/>
          <a:p>
            <a:r>
              <a:rPr lang="en-US" dirty="0"/>
              <a:t>1.1 </a:t>
            </a:r>
            <a:r>
              <a:rPr lang="en-US" dirty="0" err="1"/>
              <a:t>Considerações</a:t>
            </a:r>
            <a:r>
              <a:rPr lang="en-US" dirty="0"/>
              <a:t>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051091"/>
            <a:ext cx="8604115" cy="5040000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primeiro lugar, cumpre referir as premissas que embasaram este relatório, bem como destacar alguns pontos que esta Equipe Técnica julga pertinentes para uma melhor compreensão do trabalho desenvolvido.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Técnica chegar às conclusões apresentadas no presente relatório, entre outros aspectos: (i) foram tomadas como boas e válidas as informações contidas nas demonstrações contábeis da S.R. Orth &amp; Cia Ltda. e da Indústria de Máquinas Agrícolas Carazinho Ltda.., as quais foram fornecidas por seus administradores; e (ii) foram conduzidas discussões com membros integrantes da administração e as operações das referidas sociedades empresárias.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participaram da elaboração deste relatório têm qualquer interesse financeiro nas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ou qualquer relação com quaisquer das partes envolvidas, o que caracteriza a independência desta Equipe Técnica em relação ao presente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A administração da  S.R. Orth &amp; Cia Ltda. e Indústria de Máquinas Agrícolas Carazinho Ltda. e seus sócios não impuseram qualquer restrição para que esta Equipe Técnica pudesse: (i) obter todas as informações solicitadas para produzir este relatório; e (ii) chegar de forma independente às conclusões aqui contidas.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expressos em reais (R$).</a:t>
            </a:r>
            <a:endParaRPr 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315">
            <a:extLst>
              <a:ext uri="{FF2B5EF4-FFF2-40B4-BE49-F238E27FC236}">
                <a16:creationId xmlns:a16="http://schemas.microsoft.com/office/drawing/2014/main" id="{28FC824D-1364-4FE0-8A8D-062B0915A460}"/>
              </a:ext>
            </a:extLst>
          </p:cNvPr>
          <p:cNvSpPr/>
          <p:nvPr/>
        </p:nvSpPr>
        <p:spPr>
          <a:xfrm>
            <a:off x="573932" y="983686"/>
            <a:ext cx="8594387" cy="5874314"/>
          </a:xfrm>
          <a:prstGeom prst="rect">
            <a:avLst/>
          </a:prstGeom>
          <a:ln>
            <a:noFill/>
          </a:ln>
        </p:spPr>
        <p:txBody>
          <a:bodyPr wrap="square" numCol="2" spcCol="180000">
            <a:no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Trata-se de Recuperação Judicial ajuizada em 21/11/2019 pelas sociedades empresárias  da S.R. Orth &amp; Cia LTDA e Indústria de Máquinas Agrícolas Carazinho LTDA. (Evento 1).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11/12/2019, seguindo a Recomendação n. 57/2019 do Conselho Nacional de Justiça, o Juízo determinou a realização de constatação prévia (Evento 5), cujo laudo pericial foi protocolado nos autos por esta equipe no dia 18/12/2019 (Evento 10).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deferimento do processamento da Recuperação Judicial ocorreu em 24/03/2020, em decisão que nomeou esta equipe para exercer a Administração Judicial.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forma de contagem dos prazos foi definida por meio do despacho do Evento 58.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edital do art. 52, §1º, da Lei 11.101/05 foi publicado em 06/05/2020, dando início ao prazo de 15 dias para os credores apresentarem divergências e habilitações diretamente à Administração Judicial.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análise atenta das manifestações dos credores, a Administração Judicial apresentou o relatório de verificação de créditos (Evento 142).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Outrossim, em 03/07/2020 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apresentaram seu Plano de Recuperação Judicial (Evento 111).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Dessa forma, o edital conjunto contendo a relação de credores formulada pela Administração Judicial e o aviso aos credores sobre o recebimento do plano (art. 7º, §2º, c/c art. 53, parágrafo único, da LRF), foi publicado em 02/09/2020, abrindo-se o prazo de 10 dias para impugnações e 30 dias para objeções.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Apresentadas objeções tempestivas, houve a convocação da assembleia-geral de credores para as datas de 02/03/2021 (1ª convocação) e 16/03/2021 (2ª convocação).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Instalada em segunda convocação, o plano foi aprovado por todas as classes de credores presentes ao conclave. No atual momento, aguarda-se a análise judicial acerca da concessão do procedimento recuperatório.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é, em síntese, o estágio processual.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2CA0A16-7085-48E8-BE85-BA362481A0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415216"/>
            <a:ext cx="7483153" cy="486355"/>
          </a:xfrm>
        </p:spPr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Estágio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94623" y="2376439"/>
            <a:ext cx="9232" cy="1462500"/>
          </a:xfrm>
          <a:prstGeom prst="line">
            <a:avLst/>
          </a:prstGeom>
          <a:ln>
            <a:solidFill>
              <a:srgbClr val="8AC843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419830" y="2387299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903875" y="2359337"/>
            <a:ext cx="0" cy="1601476"/>
          </a:xfrm>
          <a:prstGeom prst="line">
            <a:avLst/>
          </a:prstGeom>
          <a:ln>
            <a:solidFill>
              <a:srgbClr val="92D050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918213" y="2363995"/>
            <a:ext cx="1191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§1º, da LRF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  <a:stCxn id="357" idx="0"/>
          </p:cNvCxnSpPr>
          <p:nvPr/>
        </p:nvCxnSpPr>
        <p:spPr>
          <a:xfrm flipH="1" flipV="1">
            <a:off x="4416857" y="2364229"/>
            <a:ext cx="2868" cy="147258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431316" y="2373231"/>
            <a:ext cx="1429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60093" y="4091628"/>
            <a:ext cx="0" cy="1462500"/>
          </a:xfrm>
          <a:prstGeom prst="line">
            <a:avLst/>
          </a:prstGeom>
          <a:ln>
            <a:solidFill>
              <a:srgbClr val="8AC843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69331" y="4948286"/>
            <a:ext cx="125622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60024" y="4065529"/>
            <a:ext cx="7224" cy="1514697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65336" y="4948286"/>
            <a:ext cx="1276021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616808" y="4178310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21/11/2019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587832" y="3580386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24/03/2020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CB194C39-7050-4594-AE10-43570A9112C0}"/>
              </a:ext>
            </a:extLst>
          </p:cNvPr>
          <p:cNvSpPr txBox="1"/>
          <p:nvPr/>
        </p:nvSpPr>
        <p:spPr>
          <a:xfrm>
            <a:off x="3176381" y="3580386"/>
            <a:ext cx="977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04/07/2020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87580" y="4109762"/>
            <a:ext cx="1" cy="1487449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90848" y="5117563"/>
            <a:ext cx="1004563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100" b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66" name="Oval 33">
            <a:extLst>
              <a:ext uri="{FF2B5EF4-FFF2-40B4-BE49-F238E27FC236}">
                <a16:creationId xmlns:a16="http://schemas.microsoft.com/office/drawing/2014/main" id="{7A49F761-0C0D-427D-8EA1-D2237F9F188D}"/>
              </a:ext>
            </a:extLst>
          </p:cNvPr>
          <p:cNvSpPr/>
          <p:nvPr/>
        </p:nvSpPr>
        <p:spPr>
          <a:xfrm>
            <a:off x="5762937" y="3841932"/>
            <a:ext cx="297817" cy="299345"/>
          </a:xfrm>
          <a:prstGeom prst="ellipse">
            <a:avLst/>
          </a:prstGeom>
          <a:solidFill>
            <a:srgbClr val="377023"/>
          </a:solidFill>
          <a:ln>
            <a:solidFill>
              <a:srgbClr val="377023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Oval 33">
            <a:extLst>
              <a:ext uri="{FF2B5EF4-FFF2-40B4-BE49-F238E27FC236}">
                <a16:creationId xmlns:a16="http://schemas.microsoft.com/office/drawing/2014/main" id="{ABC9E396-BDDB-4518-98EA-D6AF8FCF9896}"/>
              </a:ext>
            </a:extLst>
          </p:cNvPr>
          <p:cNvSpPr/>
          <p:nvPr/>
        </p:nvSpPr>
        <p:spPr>
          <a:xfrm>
            <a:off x="6532692" y="3836148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Oval 33">
            <a:extLst>
              <a:ext uri="{FF2B5EF4-FFF2-40B4-BE49-F238E27FC236}">
                <a16:creationId xmlns:a16="http://schemas.microsoft.com/office/drawing/2014/main" id="{46E2CFFC-0B88-4995-9BB2-792AA4BA1574}"/>
              </a:ext>
            </a:extLst>
          </p:cNvPr>
          <p:cNvSpPr/>
          <p:nvPr/>
        </p:nvSpPr>
        <p:spPr>
          <a:xfrm>
            <a:off x="7301233" y="3830910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  <a:endCxn id="368" idx="0"/>
          </p:cNvCxnSpPr>
          <p:nvPr/>
        </p:nvCxnSpPr>
        <p:spPr>
          <a:xfrm>
            <a:off x="7439818" y="2409221"/>
            <a:ext cx="10324" cy="1421689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941498" y="2383194"/>
            <a:ext cx="1508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Plano de Recuperação aprovado em AGC no dia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16/03/2021 (art. 56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76526" y="5117563"/>
            <a:ext cx="12137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96334" y="2379967"/>
            <a:ext cx="1445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81600" y="4102712"/>
            <a:ext cx="0" cy="1479423"/>
          </a:xfrm>
          <a:prstGeom prst="line">
            <a:avLst/>
          </a:prstGeom>
          <a:ln w="25400">
            <a:solidFill>
              <a:srgbClr val="A7A7A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900889" y="2420267"/>
            <a:ext cx="0" cy="1441940"/>
          </a:xfrm>
          <a:prstGeom prst="line">
            <a:avLst/>
          </a:prstGeom>
          <a:ln w="25400">
            <a:solidFill>
              <a:srgbClr val="37702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420579" y="4178310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06/05/2020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85875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705923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106910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307399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Oval 15">
            <a:extLst>
              <a:ext uri="{FF2B5EF4-FFF2-40B4-BE49-F238E27FC236}">
                <a16:creationId xmlns:a16="http://schemas.microsoft.com/office/drawing/2014/main" id="{48B12D9A-31B6-4105-ADD9-73571C0610A5}"/>
              </a:ext>
            </a:extLst>
          </p:cNvPr>
          <p:cNvSpPr/>
          <p:nvPr/>
        </p:nvSpPr>
        <p:spPr>
          <a:xfrm>
            <a:off x="765123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5171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TextBox 19">
            <a:extLst>
              <a:ext uri="{FF2B5EF4-FFF2-40B4-BE49-F238E27FC236}">
                <a16:creationId xmlns:a16="http://schemas.microsoft.com/office/drawing/2014/main" id="{0FC3E8D3-6064-40CA-BF91-EE92CB040D12}"/>
              </a:ext>
            </a:extLst>
          </p:cNvPr>
          <p:cNvSpPr txBox="1"/>
          <p:nvPr/>
        </p:nvSpPr>
        <p:spPr>
          <a:xfrm>
            <a:off x="4669581" y="3580386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02/10/2020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6150288" y="3580386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783882" y="3726871"/>
            <a:ext cx="7650041" cy="447182"/>
            <a:chOff x="940256" y="3599562"/>
            <a:chExt cx="9463719" cy="550375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9" name="Oval 2">
              <a:extLst>
                <a:ext uri="{FF2B5EF4-FFF2-40B4-BE49-F238E27FC236}">
                  <a16:creationId xmlns:a16="http://schemas.microsoft.com/office/drawing/2014/main" id="{BE7F8465-D905-4B99-A95E-50755D582B8F}"/>
                </a:ext>
              </a:extLst>
            </p:cNvPr>
            <p:cNvSpPr/>
            <p:nvPr/>
          </p:nvSpPr>
          <p:spPr>
            <a:xfrm>
              <a:off x="940256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val 4">
              <a:extLst>
                <a:ext uri="{FF2B5EF4-FFF2-40B4-BE49-F238E27FC236}">
                  <a16:creationId xmlns:a16="http://schemas.microsoft.com/office/drawing/2014/main" id="{318FB5A7-D604-4755-9B48-F815B08ECCEA}"/>
                </a:ext>
              </a:extLst>
            </p:cNvPr>
            <p:cNvSpPr/>
            <p:nvPr/>
          </p:nvSpPr>
          <p:spPr>
            <a:xfrm>
              <a:off x="1228237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7" y="3810538"/>
              <a:ext cx="216024" cy="216024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9699146" y="3599562"/>
              <a:ext cx="704829" cy="550375"/>
              <a:chOff x="5605214" y="4422832"/>
              <a:chExt cx="704828" cy="550376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5605214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5627197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highlight>
                  <a:srgbClr val="FF9933"/>
                </a:highlight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val 33">
              <a:extLst>
                <a:ext uri="{FF2B5EF4-FFF2-40B4-BE49-F238E27FC236}">
                  <a16:creationId xmlns:a16="http://schemas.microsoft.com/office/drawing/2014/main" id="{2B8CB685-DCB8-48EF-9E4D-68B79C242462}"/>
                </a:ext>
              </a:extLst>
            </p:cNvPr>
            <p:cNvSpPr/>
            <p:nvPr/>
          </p:nvSpPr>
          <p:spPr>
            <a:xfrm>
              <a:off x="5253875" y="3734867"/>
              <a:ext cx="368425" cy="3684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6"/>
              <a:ext cx="216024" cy="2160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5036296" y="3847360"/>
            <a:ext cx="297818" cy="2993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36">
            <a:extLst>
              <a:ext uri="{FF2B5EF4-FFF2-40B4-BE49-F238E27FC236}">
                <a16:creationId xmlns:a16="http://schemas.microsoft.com/office/drawing/2014/main" id="{C1BC8EAC-5EB6-4D83-9608-64898CADFF15}"/>
              </a:ext>
            </a:extLst>
          </p:cNvPr>
          <p:cNvSpPr txBox="1"/>
          <p:nvPr/>
        </p:nvSpPr>
        <p:spPr>
          <a:xfrm>
            <a:off x="3938841" y="4178310"/>
            <a:ext cx="977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02/09/2020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31">
            <a:extLst>
              <a:ext uri="{FF2B5EF4-FFF2-40B4-BE49-F238E27FC236}">
                <a16:creationId xmlns:a16="http://schemas.microsoft.com/office/drawing/2014/main" id="{89EDABA6-31ED-4B64-8DEA-B6933FF85027}"/>
              </a:ext>
            </a:extLst>
          </p:cNvPr>
          <p:cNvSpPr/>
          <p:nvPr/>
        </p:nvSpPr>
        <p:spPr>
          <a:xfrm>
            <a:off x="3503208" y="3838124"/>
            <a:ext cx="297818" cy="29934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Placeholder 1">
            <a:extLst>
              <a:ext uri="{FF2B5EF4-FFF2-40B4-BE49-F238E27FC236}">
                <a16:creationId xmlns:a16="http://schemas.microsoft.com/office/drawing/2014/main" id="{24BC1DA0-D635-460D-A2D5-798A2B73BA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415216"/>
            <a:ext cx="7483153" cy="486355"/>
          </a:xfrm>
        </p:spPr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63" name="TextBox 336">
            <a:extLst>
              <a:ext uri="{FF2B5EF4-FFF2-40B4-BE49-F238E27FC236}">
                <a16:creationId xmlns:a16="http://schemas.microsoft.com/office/drawing/2014/main" id="{817833CF-F7E7-4495-9139-83177C7CAE49}"/>
              </a:ext>
            </a:extLst>
          </p:cNvPr>
          <p:cNvSpPr txBox="1"/>
          <p:nvPr/>
        </p:nvSpPr>
        <p:spPr>
          <a:xfrm>
            <a:off x="5284153" y="4168640"/>
            <a:ext cx="12485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1ª AGC </a:t>
            </a:r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02/03/2021</a:t>
            </a:r>
          </a:p>
          <a:p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2ª AGC 16/03/2021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489025" y="2237704"/>
            <a:ext cx="0" cy="1753364"/>
          </a:xfrm>
          <a:prstGeom prst="line">
            <a:avLst/>
          </a:prstGeom>
          <a:ln w="25400">
            <a:solidFill>
              <a:srgbClr val="88C64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416259" y="2253821"/>
            <a:ext cx="0" cy="1709330"/>
          </a:xfrm>
          <a:prstGeom prst="line">
            <a:avLst/>
          </a:prstGeom>
          <a:ln w="25400">
            <a:solidFill>
              <a:srgbClr val="88C64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41959" y="2211453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5211615"/>
            <a:ext cx="16305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F0D65E2-50B1-489C-A6CC-B5C0B70F72C3}"/>
              </a:ext>
            </a:extLst>
          </p:cNvPr>
          <p:cNvSpPr txBox="1"/>
          <p:nvPr/>
        </p:nvSpPr>
        <p:spPr>
          <a:xfrm>
            <a:off x="597285" y="4134258"/>
            <a:ext cx="160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21/11/2019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Oval 33">
            <a:extLst>
              <a:ext uri="{FF2B5EF4-FFF2-40B4-BE49-F238E27FC236}">
                <a16:creationId xmlns:a16="http://schemas.microsoft.com/office/drawing/2014/main" id="{F75F967D-0174-43CB-B340-E99F9CB8BEC7}"/>
              </a:ext>
            </a:extLst>
          </p:cNvPr>
          <p:cNvSpPr/>
          <p:nvPr/>
        </p:nvSpPr>
        <p:spPr>
          <a:xfrm>
            <a:off x="7441653" y="3819690"/>
            <a:ext cx="297817" cy="299345"/>
          </a:xfrm>
          <a:prstGeom prst="ellipse">
            <a:avLst/>
          </a:prstGeom>
          <a:solidFill>
            <a:srgbClr val="377023"/>
          </a:solidFill>
          <a:ln>
            <a:solidFill>
              <a:srgbClr val="37702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8062345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Oval 75">
            <a:extLst>
              <a:ext uri="{FF2B5EF4-FFF2-40B4-BE49-F238E27FC236}">
                <a16:creationId xmlns:a16="http://schemas.microsoft.com/office/drawing/2014/main" id="{35A0FBEB-6262-459B-A1C1-ADB617D45E57}"/>
              </a:ext>
            </a:extLst>
          </p:cNvPr>
          <p:cNvSpPr/>
          <p:nvPr/>
        </p:nvSpPr>
        <p:spPr>
          <a:xfrm>
            <a:off x="8292746" y="3886467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603764" y="2211453"/>
            <a:ext cx="718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340116" y="3834324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3520" y="2211453"/>
            <a:ext cx="14396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§1º, LRF)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447625" y="3976760"/>
            <a:ext cx="0" cy="1753364"/>
          </a:xfrm>
          <a:prstGeom prst="line">
            <a:avLst/>
          </a:prstGeom>
          <a:ln w="25400">
            <a:solidFill>
              <a:srgbClr val="88C64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604631" y="3903103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623034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06/05/2020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691581" y="3900372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920285" y="390173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810418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315810" y="3831235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56924" y="4971519"/>
            <a:ext cx="1309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271257" y="3840888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657490" y="391113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5094060" y="3909970"/>
            <a:ext cx="174624" cy="175519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869438" y="391113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11453"/>
            <a:ext cx="14633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para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recebimento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573326" y="5377822"/>
            <a:ext cx="113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550745" y="3976760"/>
            <a:ext cx="0" cy="1753364"/>
          </a:xfrm>
          <a:prstGeom prst="line">
            <a:avLst/>
          </a:prstGeom>
          <a:ln w="25400">
            <a:solidFill>
              <a:srgbClr val="88C64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395173" y="3829850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6143805" y="390173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Oval 74">
            <a:extLst>
              <a:ext uri="{FF2B5EF4-FFF2-40B4-BE49-F238E27FC236}">
                <a16:creationId xmlns:a16="http://schemas.microsoft.com/office/drawing/2014/main" id="{D9020246-2596-4F08-AB45-BFA9319C6D72}"/>
              </a:ext>
            </a:extLst>
          </p:cNvPr>
          <p:cNvSpPr/>
          <p:nvPr/>
        </p:nvSpPr>
        <p:spPr>
          <a:xfrm>
            <a:off x="6768541" y="3890212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74">
            <a:extLst>
              <a:ext uri="{FF2B5EF4-FFF2-40B4-BE49-F238E27FC236}">
                <a16:creationId xmlns:a16="http://schemas.microsoft.com/office/drawing/2014/main" id="{A6DAE08D-B3F5-4FBA-AC8B-3DE2AAB43036}"/>
              </a:ext>
            </a:extLst>
          </p:cNvPr>
          <p:cNvSpPr/>
          <p:nvPr/>
        </p:nvSpPr>
        <p:spPr>
          <a:xfrm>
            <a:off x="6997245" y="389157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Oval 74">
            <a:extLst>
              <a:ext uri="{FF2B5EF4-FFF2-40B4-BE49-F238E27FC236}">
                <a16:creationId xmlns:a16="http://schemas.microsoft.com/office/drawing/2014/main" id="{DADD42E6-A15C-44AF-9633-1FAAA459DE7D}"/>
              </a:ext>
            </a:extLst>
          </p:cNvPr>
          <p:cNvSpPr/>
          <p:nvPr/>
        </p:nvSpPr>
        <p:spPr>
          <a:xfrm>
            <a:off x="7220765" y="389157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ECEF1B01-6DBA-435D-B4BA-926D3AB9F79A}"/>
              </a:ext>
            </a:extLst>
          </p:cNvPr>
          <p:cNvCxnSpPr>
            <a:cxnSpLocks/>
          </p:cNvCxnSpPr>
          <p:nvPr/>
        </p:nvCxnSpPr>
        <p:spPr>
          <a:xfrm>
            <a:off x="7592145" y="2227544"/>
            <a:ext cx="0" cy="1753364"/>
          </a:xfrm>
          <a:prstGeom prst="line">
            <a:avLst/>
          </a:prstGeom>
          <a:ln w="25400">
            <a:solidFill>
              <a:srgbClr val="37702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72183" y="4007185"/>
            <a:ext cx="952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27/05/2020</a:t>
            </a:r>
          </a:p>
          <a:p>
            <a:pPr algn="ctr"/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TextBox 19">
            <a:extLst>
              <a:ext uri="{FF2B5EF4-FFF2-40B4-BE49-F238E27FC236}">
                <a16:creationId xmlns:a16="http://schemas.microsoft.com/office/drawing/2014/main" id="{5EE3C341-A87A-4E5C-AF16-7FAB03C16801}"/>
              </a:ext>
            </a:extLst>
          </p:cNvPr>
          <p:cNvSpPr txBox="1"/>
          <p:nvPr/>
        </p:nvSpPr>
        <p:spPr>
          <a:xfrm>
            <a:off x="3976657" y="3623034"/>
            <a:ext cx="937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08/07/2020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7092710" y="4134258"/>
            <a:ext cx="1016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</a:t>
            </a:r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4066913" y="3905440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836931" y="3904580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325602" y="3756503"/>
            <a:ext cx="551980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343372" y="4057435"/>
            <a:ext cx="551982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36">
            <a:extLst>
              <a:ext uri="{FF2B5EF4-FFF2-40B4-BE49-F238E27FC236}">
                <a16:creationId xmlns:a16="http://schemas.microsoft.com/office/drawing/2014/main" id="{4FEEC509-0355-4DBB-9703-908D81A2252F}"/>
              </a:ext>
            </a:extLst>
          </p:cNvPr>
          <p:cNvSpPr txBox="1"/>
          <p:nvPr/>
        </p:nvSpPr>
        <p:spPr>
          <a:xfrm>
            <a:off x="5049539" y="4133413"/>
            <a:ext cx="977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02/09/2020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36">
            <a:extLst>
              <a:ext uri="{FF2B5EF4-FFF2-40B4-BE49-F238E27FC236}">
                <a16:creationId xmlns:a16="http://schemas.microsoft.com/office/drawing/2014/main" id="{503E8E15-01C3-4E59-A629-E2FAEB372D75}"/>
              </a:ext>
            </a:extLst>
          </p:cNvPr>
          <p:cNvSpPr txBox="1"/>
          <p:nvPr/>
        </p:nvSpPr>
        <p:spPr>
          <a:xfrm>
            <a:off x="6068596" y="3576215"/>
            <a:ext cx="977823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/>
                <a:ea typeface="Source Sans Pro Light"/>
                <a:cs typeface="Arial"/>
              </a:rPr>
              <a:t>16/09/2020</a:t>
            </a:r>
          </a:p>
        </p:txBody>
      </p:sp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CB5F386A-E18A-42E4-8D76-31DADEA46F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415216"/>
            <a:ext cx="7483153" cy="486355"/>
          </a:xfrm>
        </p:spPr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AS RECUPERANDAS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34942" y="2113313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Histórico das Empresas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Reunião com a Administração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ock Arc 25">
            <a:extLst>
              <a:ext uri="{FF2B5EF4-FFF2-40B4-BE49-F238E27FC236}">
                <a16:creationId xmlns:a16="http://schemas.microsoft.com/office/drawing/2014/main" id="{6C5A5EE6-212F-4985-B829-0439F05DBE11}"/>
              </a:ext>
            </a:extLst>
          </p:cNvPr>
          <p:cNvSpPr/>
          <p:nvPr/>
        </p:nvSpPr>
        <p:spPr>
          <a:xfrm flipV="1">
            <a:off x="580816" y="272341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E0CF2256-C44C-419A-84A0-BBF3AFE0D812}"/>
              </a:ext>
            </a:extLst>
          </p:cNvPr>
          <p:cNvSpPr/>
          <p:nvPr/>
        </p:nvSpPr>
        <p:spPr>
          <a:xfrm>
            <a:off x="1801096" y="274474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5B79628F-B641-40B0-89A0-BECE9E0C9FF7}"/>
              </a:ext>
            </a:extLst>
          </p:cNvPr>
          <p:cNvSpPr/>
          <p:nvPr/>
        </p:nvSpPr>
        <p:spPr>
          <a:xfrm flipV="1">
            <a:off x="3011431" y="2734358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F39554E9-232D-42DA-86B8-50F09B162426}"/>
              </a:ext>
            </a:extLst>
          </p:cNvPr>
          <p:cNvSpPr/>
          <p:nvPr/>
        </p:nvSpPr>
        <p:spPr>
          <a:xfrm>
            <a:off x="4231357" y="274474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7FDF1F2C-42A7-473B-A4AD-6DA1B3305B3C}"/>
              </a:ext>
            </a:extLst>
          </p:cNvPr>
          <p:cNvSpPr/>
          <p:nvPr/>
        </p:nvSpPr>
        <p:spPr>
          <a:xfrm flipV="1">
            <a:off x="5442047" y="274474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8F38D053-8E43-4284-A233-C98CB74C26E7}"/>
              </a:ext>
            </a:extLst>
          </p:cNvPr>
          <p:cNvSpPr/>
          <p:nvPr/>
        </p:nvSpPr>
        <p:spPr>
          <a:xfrm>
            <a:off x="6661973" y="274474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1BBA5D-9C57-4E37-AE2B-8C2D58905E5D}"/>
              </a:ext>
            </a:extLst>
          </p:cNvPr>
          <p:cNvGrpSpPr/>
          <p:nvPr/>
        </p:nvGrpSpPr>
        <p:grpSpPr>
          <a:xfrm>
            <a:off x="-1398" y="2721740"/>
            <a:ext cx="820574" cy="730672"/>
            <a:chOff x="589827" y="1142034"/>
            <a:chExt cx="741240" cy="6744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388370-1C88-4720-962F-ADCE5D3BF1CA}"/>
                </a:ext>
              </a:extLst>
            </p:cNvPr>
            <p:cNvSpPr/>
            <p:nvPr/>
          </p:nvSpPr>
          <p:spPr>
            <a:xfrm>
              <a:off x="1120286" y="1142941"/>
              <a:ext cx="210781" cy="673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99A78B-A97C-423B-894F-2246CAF8352B}"/>
                </a:ext>
              </a:extLst>
            </p:cNvPr>
            <p:cNvSpPr/>
            <p:nvPr/>
          </p:nvSpPr>
          <p:spPr>
            <a:xfrm rot="5400000">
              <a:off x="848670" y="883191"/>
              <a:ext cx="215893" cy="733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A34604B-9667-4F75-BDA1-8A7CDC3CB969}"/>
              </a:ext>
            </a:extLst>
          </p:cNvPr>
          <p:cNvSpPr/>
          <p:nvPr/>
        </p:nvSpPr>
        <p:spPr>
          <a:xfrm>
            <a:off x="18788" y="4710734"/>
            <a:ext cx="2555629" cy="1834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Constituição sob a forma de sociedade empresarial de responsabilidade limitada, com atividade principal a  fabricação de partes de máquinas e equipamentos para agricultura e pecuária, além do comércio atacadista de peças e reparos de máquinas e aparelhos para agricultura e pecuária.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5ECB8B-4285-4EFE-B06B-D63E7B22DC3F}"/>
              </a:ext>
            </a:extLst>
          </p:cNvPr>
          <p:cNvSpPr/>
          <p:nvPr/>
        </p:nvSpPr>
        <p:spPr>
          <a:xfrm>
            <a:off x="5050885" y="4729198"/>
            <a:ext cx="2249767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Agravamento da situação financeira das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em razão da concorrência com grandes produtores de plantadeiras,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margens de vendas reduzidas, necessidade de assistência técnica e reposição de peças.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6AE15F-D80D-438D-816B-BA440E73A924}"/>
              </a:ext>
            </a:extLst>
          </p:cNvPr>
          <p:cNvSpPr/>
          <p:nvPr/>
        </p:nvSpPr>
        <p:spPr>
          <a:xfrm>
            <a:off x="6326496" y="1180671"/>
            <a:ext cx="2052877" cy="117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Agravamento constante da saúde financeira, até a realização do pedido de Recuperação Judicial ocorrido em 21/11/2019.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7B0E9B7-0C2B-46D0-9574-75A476C85D6B}"/>
              </a:ext>
            </a:extLst>
          </p:cNvPr>
          <p:cNvSpPr/>
          <p:nvPr/>
        </p:nvSpPr>
        <p:spPr>
          <a:xfrm>
            <a:off x="983438" y="3135124"/>
            <a:ext cx="677574" cy="67757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B1D1E8E-EAA0-41D2-A614-822D42E0ABEF}"/>
              </a:ext>
            </a:extLst>
          </p:cNvPr>
          <p:cNvSpPr/>
          <p:nvPr/>
        </p:nvSpPr>
        <p:spPr>
          <a:xfrm>
            <a:off x="3407326" y="3135124"/>
            <a:ext cx="677574" cy="677574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9E3F1E-560B-4188-AC83-3E892D677461}"/>
              </a:ext>
            </a:extLst>
          </p:cNvPr>
          <p:cNvSpPr/>
          <p:nvPr/>
        </p:nvSpPr>
        <p:spPr>
          <a:xfrm>
            <a:off x="2180413" y="3142003"/>
            <a:ext cx="677574" cy="67757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87E155-D906-48A6-8F1D-C93133F31EA3}"/>
              </a:ext>
            </a:extLst>
          </p:cNvPr>
          <p:cNvSpPr/>
          <p:nvPr/>
        </p:nvSpPr>
        <p:spPr>
          <a:xfrm>
            <a:off x="4618016" y="3142003"/>
            <a:ext cx="677574" cy="67757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8DE839A-DF9C-4F46-B809-E0E772992273}"/>
              </a:ext>
            </a:extLst>
          </p:cNvPr>
          <p:cNvSpPr/>
          <p:nvPr/>
        </p:nvSpPr>
        <p:spPr>
          <a:xfrm>
            <a:off x="5808427" y="3128244"/>
            <a:ext cx="677574" cy="677574"/>
          </a:xfrm>
          <a:prstGeom prst="ellipse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AE1D70D-81B3-4E29-8FC3-A07E0024C166}"/>
              </a:ext>
            </a:extLst>
          </p:cNvPr>
          <p:cNvSpPr/>
          <p:nvPr/>
        </p:nvSpPr>
        <p:spPr>
          <a:xfrm>
            <a:off x="7027359" y="3128244"/>
            <a:ext cx="677574" cy="67757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pic>
        <p:nvPicPr>
          <p:cNvPr id="50" name="Graphic 49" descr="Group brainstorm">
            <a:extLst>
              <a:ext uri="{FF2B5EF4-FFF2-40B4-BE49-F238E27FC236}">
                <a16:creationId xmlns:a16="http://schemas.microsoft.com/office/drawing/2014/main" id="{B48BDDAC-C6F8-4D75-88DE-3E2FB823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495" y="3218552"/>
            <a:ext cx="445459" cy="445459"/>
          </a:xfrm>
          <a:prstGeom prst="rect">
            <a:avLst/>
          </a:prstGeom>
        </p:spPr>
      </p:pic>
      <p:pic>
        <p:nvPicPr>
          <p:cNvPr id="51" name="Graphic 50" descr="Downward trend graph">
            <a:extLst>
              <a:ext uri="{FF2B5EF4-FFF2-40B4-BE49-F238E27FC236}">
                <a16:creationId xmlns:a16="http://schemas.microsoft.com/office/drawing/2014/main" id="{F27E84BE-9B8B-44CF-9547-3B6C07E6C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09460" y="3250140"/>
            <a:ext cx="446027" cy="446027"/>
          </a:xfrm>
          <a:prstGeom prst="rect">
            <a:avLst/>
          </a:prstGeom>
        </p:spPr>
      </p:pic>
      <p:pic>
        <p:nvPicPr>
          <p:cNvPr id="52" name="Graphic 51" descr="Thought">
            <a:extLst>
              <a:ext uri="{FF2B5EF4-FFF2-40B4-BE49-F238E27FC236}">
                <a16:creationId xmlns:a16="http://schemas.microsoft.com/office/drawing/2014/main" id="{62CA24D8-6A55-4F24-A86E-69720749F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496809" y="3188201"/>
            <a:ext cx="519559" cy="519559"/>
          </a:xfrm>
          <a:prstGeom prst="rect">
            <a:avLst/>
          </a:prstGeom>
        </p:spPr>
      </p:pic>
      <p:pic>
        <p:nvPicPr>
          <p:cNvPr id="53" name="Graphic 52" descr="Tractor">
            <a:extLst>
              <a:ext uri="{FF2B5EF4-FFF2-40B4-BE49-F238E27FC236}">
                <a16:creationId xmlns:a16="http://schemas.microsoft.com/office/drawing/2014/main" id="{13AF8289-A326-45A0-8CFB-CC2933859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720007" y="3236474"/>
            <a:ext cx="474871" cy="47487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E305019-54CB-43C9-961C-2D1A9868CC1F}"/>
              </a:ext>
            </a:extLst>
          </p:cNvPr>
          <p:cNvSpPr txBox="1"/>
          <p:nvPr/>
        </p:nvSpPr>
        <p:spPr>
          <a:xfrm>
            <a:off x="902333" y="4523685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C3FF2C-1B2C-45B3-8E76-BE27FDD48F01}"/>
              </a:ext>
            </a:extLst>
          </p:cNvPr>
          <p:cNvCxnSpPr>
            <a:cxnSpLocks/>
          </p:cNvCxnSpPr>
          <p:nvPr/>
        </p:nvCxnSpPr>
        <p:spPr>
          <a:xfrm>
            <a:off x="1308005" y="3823741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D07E69-77D2-4B8A-A15B-DA71450CA019}"/>
              </a:ext>
            </a:extLst>
          </p:cNvPr>
          <p:cNvCxnSpPr>
            <a:cxnSpLocks/>
          </p:cNvCxnSpPr>
          <p:nvPr/>
        </p:nvCxnSpPr>
        <p:spPr>
          <a:xfrm>
            <a:off x="3750776" y="3798937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C141CC-A98D-403A-8352-5EADFA2FB6FC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2516129" y="2644994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824436-76A3-4B43-87DC-04C845362B95}"/>
              </a:ext>
            </a:extLst>
          </p:cNvPr>
          <p:cNvSpPr txBox="1"/>
          <p:nvPr/>
        </p:nvSpPr>
        <p:spPr>
          <a:xfrm>
            <a:off x="2165821" y="2353203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DBA9B5-3ACE-4C22-B76A-8FAB7CAFB1A7}"/>
              </a:ext>
            </a:extLst>
          </p:cNvPr>
          <p:cNvCxnSpPr>
            <a:cxnSpLocks/>
          </p:cNvCxnSpPr>
          <p:nvPr/>
        </p:nvCxnSpPr>
        <p:spPr>
          <a:xfrm>
            <a:off x="4948950" y="2661829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1FE4455-BFC3-4932-BFDC-4152C058E6D0}"/>
              </a:ext>
            </a:extLst>
          </p:cNvPr>
          <p:cNvSpPr txBox="1"/>
          <p:nvPr/>
        </p:nvSpPr>
        <p:spPr>
          <a:xfrm>
            <a:off x="4443896" y="2341902"/>
            <a:ext cx="104835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EDA2FD-388A-4A76-848D-3DC7DB9AC9DF}"/>
              </a:ext>
            </a:extLst>
          </p:cNvPr>
          <p:cNvSpPr txBox="1"/>
          <p:nvPr/>
        </p:nvSpPr>
        <p:spPr>
          <a:xfrm>
            <a:off x="5739563" y="4427200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7A90C5-562B-4DEA-B4CD-F01626B27079}"/>
              </a:ext>
            </a:extLst>
          </p:cNvPr>
          <p:cNvCxnSpPr>
            <a:cxnSpLocks/>
          </p:cNvCxnSpPr>
          <p:nvPr/>
        </p:nvCxnSpPr>
        <p:spPr>
          <a:xfrm>
            <a:off x="6145235" y="3810386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13F8DBB-4A96-4887-B121-52F345058B6A}"/>
              </a:ext>
            </a:extLst>
          </p:cNvPr>
          <p:cNvCxnSpPr>
            <a:cxnSpLocks/>
          </p:cNvCxnSpPr>
          <p:nvPr/>
        </p:nvCxnSpPr>
        <p:spPr>
          <a:xfrm>
            <a:off x="7362564" y="2648892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EDA70D3-C8A6-4E1F-B5CE-06D2372D9904}"/>
              </a:ext>
            </a:extLst>
          </p:cNvPr>
          <p:cNvSpPr txBox="1"/>
          <p:nvPr/>
        </p:nvSpPr>
        <p:spPr>
          <a:xfrm>
            <a:off x="7012256" y="2357101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0FC42E54-D826-4C6B-919E-7124AF5077BA}"/>
              </a:ext>
            </a:extLst>
          </p:cNvPr>
          <p:cNvSpPr/>
          <p:nvPr/>
        </p:nvSpPr>
        <p:spPr>
          <a:xfrm flipV="1">
            <a:off x="7873587" y="2753522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582BAF2-9002-4778-887C-9A74E3198987}"/>
              </a:ext>
            </a:extLst>
          </p:cNvPr>
          <p:cNvSpPr/>
          <p:nvPr/>
        </p:nvSpPr>
        <p:spPr>
          <a:xfrm>
            <a:off x="8258319" y="3128787"/>
            <a:ext cx="677574" cy="67757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E8B0BE-2DAC-45B4-95E3-261BE458FB07}"/>
              </a:ext>
            </a:extLst>
          </p:cNvPr>
          <p:cNvSpPr txBox="1"/>
          <p:nvPr/>
        </p:nvSpPr>
        <p:spPr>
          <a:xfrm>
            <a:off x="8190505" y="449888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6CA347-1E00-4ECF-88C2-EE255A970EB2}"/>
              </a:ext>
            </a:extLst>
          </p:cNvPr>
          <p:cNvCxnSpPr>
            <a:cxnSpLocks/>
          </p:cNvCxnSpPr>
          <p:nvPr/>
        </p:nvCxnSpPr>
        <p:spPr>
          <a:xfrm>
            <a:off x="8596177" y="3798937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103699B-9DE5-4BA8-9EF8-583F9DB65522}"/>
              </a:ext>
            </a:extLst>
          </p:cNvPr>
          <p:cNvSpPr/>
          <p:nvPr/>
        </p:nvSpPr>
        <p:spPr>
          <a:xfrm>
            <a:off x="7742562" y="4729198"/>
            <a:ext cx="1698787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Deferimento do processamento da Recuperação Judicial em 24/03/2020.</a:t>
            </a:r>
          </a:p>
        </p:txBody>
      </p:sp>
      <p:pic>
        <p:nvPicPr>
          <p:cNvPr id="100" name="Graphic 99" descr="Scales of justice">
            <a:extLst>
              <a:ext uri="{FF2B5EF4-FFF2-40B4-BE49-F238E27FC236}">
                <a16:creationId xmlns:a16="http://schemas.microsoft.com/office/drawing/2014/main" id="{E7072B43-D1B9-46A0-8924-72720D5F9C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27511" y="3223122"/>
            <a:ext cx="476511" cy="476511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0A7F224-3B9A-4D05-8755-9545955FFDF6}"/>
              </a:ext>
            </a:extLst>
          </p:cNvPr>
          <p:cNvGrpSpPr/>
          <p:nvPr/>
        </p:nvGrpSpPr>
        <p:grpSpPr>
          <a:xfrm rot="5400000">
            <a:off x="9115295" y="2736624"/>
            <a:ext cx="754974" cy="826697"/>
            <a:chOff x="8447097" y="3401355"/>
            <a:chExt cx="696897" cy="710797"/>
          </a:xfrm>
          <a:solidFill>
            <a:schemeClr val="accent6">
              <a:lumMod val="5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78EEA1-E7FF-4A7B-A14C-9EE7375367B5}"/>
                </a:ext>
              </a:extLst>
            </p:cNvPr>
            <p:cNvSpPr/>
            <p:nvPr/>
          </p:nvSpPr>
          <p:spPr>
            <a:xfrm>
              <a:off x="8449432" y="3401355"/>
              <a:ext cx="215893" cy="695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8B57BB-05CC-40E3-B8AE-D9E6EC2CD1E2}"/>
                </a:ext>
              </a:extLst>
            </p:cNvPr>
            <p:cNvSpPr/>
            <p:nvPr/>
          </p:nvSpPr>
          <p:spPr>
            <a:xfrm rot="5400000">
              <a:off x="8692393" y="3660551"/>
              <a:ext cx="206305" cy="696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2E5E540-3B95-4F49-B7EB-F506000B1B3E}"/>
              </a:ext>
            </a:extLst>
          </p:cNvPr>
          <p:cNvSpPr/>
          <p:nvPr/>
        </p:nvSpPr>
        <p:spPr>
          <a:xfrm>
            <a:off x="3779898" y="2060912"/>
            <a:ext cx="2353458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Ingresso no mercado de plantadeiras.</a:t>
            </a:r>
          </a:p>
        </p:txBody>
      </p:sp>
      <p:sp>
        <p:nvSpPr>
          <p:cNvPr id="54" name="Rectangle 38">
            <a:extLst>
              <a:ext uri="{FF2B5EF4-FFF2-40B4-BE49-F238E27FC236}">
                <a16:creationId xmlns:a16="http://schemas.microsoft.com/office/drawing/2014/main" id="{34C49830-3977-46BC-B0A4-0AE9BF3A379D}"/>
              </a:ext>
            </a:extLst>
          </p:cNvPr>
          <p:cNvSpPr/>
          <p:nvPr/>
        </p:nvSpPr>
        <p:spPr>
          <a:xfrm>
            <a:off x="1354203" y="1180671"/>
            <a:ext cx="2285118" cy="117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o auge do setor de máquinas agrícolas, houve restrição de crédito no mercado, sendo que os clientes passaram a internalizar os processos antes executados pela Sr. Orth.</a:t>
            </a:r>
          </a:p>
        </p:txBody>
      </p:sp>
      <p:sp>
        <p:nvSpPr>
          <p:cNvPr id="55" name="Rectangle 38">
            <a:extLst>
              <a:ext uri="{FF2B5EF4-FFF2-40B4-BE49-F238E27FC236}">
                <a16:creationId xmlns:a16="http://schemas.microsoft.com/office/drawing/2014/main" id="{53CE7668-B8BB-4710-A4F2-2F60D22E1463}"/>
              </a:ext>
            </a:extLst>
          </p:cNvPr>
          <p:cNvSpPr/>
          <p:nvPr/>
        </p:nvSpPr>
        <p:spPr>
          <a:xfrm>
            <a:off x="2535311" y="4729198"/>
            <a:ext cx="2513663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Início da fabricação de implementos próprios a partir de projetos desenvolvidos  pelos sócios Sandro Orth e Jairo Orth. </a:t>
            </a:r>
          </a:p>
        </p:txBody>
      </p:sp>
      <p:sp>
        <p:nvSpPr>
          <p:cNvPr id="56" name="TextBox 62">
            <a:extLst>
              <a:ext uri="{FF2B5EF4-FFF2-40B4-BE49-F238E27FC236}">
                <a16:creationId xmlns:a16="http://schemas.microsoft.com/office/drawing/2014/main" id="{78D5BD6D-4A3E-47B0-B5EC-186989CE8430}"/>
              </a:ext>
            </a:extLst>
          </p:cNvPr>
          <p:cNvSpPr txBox="1"/>
          <p:nvPr/>
        </p:nvSpPr>
        <p:spPr>
          <a:xfrm>
            <a:off x="3443636" y="4475078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Graphic 59" descr="Gavel">
            <a:extLst>
              <a:ext uri="{FF2B5EF4-FFF2-40B4-BE49-F238E27FC236}">
                <a16:creationId xmlns:a16="http://schemas.microsoft.com/office/drawing/2014/main" id="{E852398A-F989-4956-9ED8-D8B9D33D97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346498" y="3185022"/>
            <a:ext cx="476511" cy="476511"/>
          </a:xfrm>
          <a:prstGeom prst="rect">
            <a:avLst/>
          </a:prstGeom>
        </p:spPr>
      </p:pic>
      <p:pic>
        <p:nvPicPr>
          <p:cNvPr id="64" name="Graphic 63" descr="Downward trend graph">
            <a:extLst>
              <a:ext uri="{FF2B5EF4-FFF2-40B4-BE49-F238E27FC236}">
                <a16:creationId xmlns:a16="http://schemas.microsoft.com/office/drawing/2014/main" id="{4346778D-0CB7-4192-925F-E1F56814A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23704" y="3233632"/>
            <a:ext cx="446027" cy="446027"/>
          </a:xfrm>
          <a:prstGeom prst="rect">
            <a:avLst/>
          </a:prstGeom>
        </p:spPr>
      </p:pic>
      <p:sp>
        <p:nvSpPr>
          <p:cNvPr id="65" name="Text Placeholder 1">
            <a:extLst>
              <a:ext uri="{FF2B5EF4-FFF2-40B4-BE49-F238E27FC236}">
                <a16:creationId xmlns:a16="http://schemas.microsoft.com/office/drawing/2014/main" id="{4301D4A8-7F90-4998-87C0-5E75AD9A140E}"/>
              </a:ext>
            </a:extLst>
          </p:cNvPr>
          <p:cNvSpPr txBox="1">
            <a:spLocks/>
          </p:cNvSpPr>
          <p:nvPr/>
        </p:nvSpPr>
        <p:spPr>
          <a:xfrm>
            <a:off x="632298" y="415216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2.1 </a:t>
            </a:r>
            <a:r>
              <a:rPr lang="en-US" dirty="0" err="1"/>
              <a:t>Histórico</a:t>
            </a:r>
            <a:r>
              <a:rPr lang="en-US" dirty="0"/>
              <a:t> das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Devedoras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9" grpId="0"/>
      <p:bldP spid="42" grpId="0"/>
      <p:bldP spid="43" grpId="0"/>
      <p:bldP spid="95" grpId="0" animBg="1"/>
      <p:bldP spid="99" grpId="0"/>
      <p:bldP spid="66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Props1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B192A9-D47B-4BDD-A8C8-062256C89FEE}"/>
</file>

<file path=customXml/itemProps3.xml><?xml version="1.0" encoding="utf-8"?>
<ds:datastoreItem xmlns:ds="http://schemas.openxmlformats.org/officeDocument/2006/customXml" ds:itemID="{9BE411A3-BCF9-49A3-8C04-17FD0895E94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0f10aa4-5702-47bb-b7f6-1e31cf998bd6"/>
    <ds:schemaRef ds:uri="428182ff-5b7c-42a0-853e-d54b6befd95f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12581</TotalTime>
  <Words>4796</Words>
  <Application>Microsoft Office PowerPoint</Application>
  <PresentationFormat>Papel A4 (210 x 297 mm)</PresentationFormat>
  <Paragraphs>964</Paragraphs>
  <Slides>39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39</vt:i4>
      </vt:variant>
    </vt:vector>
  </HeadingPairs>
  <TitlesOfParts>
    <vt:vector size="50" baseType="lpstr">
      <vt:lpstr>Arial</vt:lpstr>
      <vt:lpstr>Calibri</vt:lpstr>
      <vt:lpstr>Calibri Light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Miguel Bernardo Francisco Prado da Silva</cp:lastModifiedBy>
  <cp:revision>312</cp:revision>
  <cp:lastPrinted>2020-04-20T01:32:50Z</cp:lastPrinted>
  <dcterms:created xsi:type="dcterms:W3CDTF">2019-11-30T16:43:25Z</dcterms:created>
  <dcterms:modified xsi:type="dcterms:W3CDTF">2021-05-24T15:08:10Z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