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4"/>
    <p:sldMasterId id="2147483648" r:id="rId5"/>
    <p:sldMasterId id="2147483696" r:id="rId6"/>
    <p:sldMasterId id="2147483711" r:id="rId7"/>
  </p:sldMasterIdLst>
  <p:notesMasterIdLst>
    <p:notesMasterId r:id="rId34"/>
  </p:notesMasterIdLst>
  <p:handoutMasterIdLst>
    <p:handoutMasterId r:id="rId35"/>
  </p:handoutMasterIdLst>
  <p:sldIdLst>
    <p:sldId id="1343" r:id="rId8"/>
    <p:sldId id="749" r:id="rId9"/>
    <p:sldId id="1344" r:id="rId10"/>
    <p:sldId id="1342" r:id="rId11"/>
    <p:sldId id="1325" r:id="rId12"/>
    <p:sldId id="1339" r:id="rId13"/>
    <p:sldId id="1321" r:id="rId14"/>
    <p:sldId id="1347" r:id="rId15"/>
    <p:sldId id="1324" r:id="rId16"/>
    <p:sldId id="1338" r:id="rId17"/>
    <p:sldId id="1404" r:id="rId18"/>
    <p:sldId id="1441" r:id="rId19"/>
    <p:sldId id="1377" r:id="rId20"/>
    <p:sldId id="1437" r:id="rId21"/>
    <p:sldId id="1438" r:id="rId22"/>
    <p:sldId id="1439" r:id="rId23"/>
    <p:sldId id="1440" r:id="rId24"/>
    <p:sldId id="1349" r:id="rId25"/>
    <p:sldId id="1334" r:id="rId26"/>
    <p:sldId id="1360" r:id="rId27"/>
    <p:sldId id="311" r:id="rId28"/>
    <p:sldId id="1378" r:id="rId29"/>
    <p:sldId id="1379" r:id="rId30"/>
    <p:sldId id="1385" r:id="rId31"/>
    <p:sldId id="1436" r:id="rId32"/>
    <p:sldId id="275" r:id="rId33"/>
  </p:sldIdLst>
  <p:sldSz cx="9906000" cy="6858000" type="A4"/>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ogotipo" id="{91D89390-D174-415C-ACB1-9BCBCDAC7AD5}">
          <p14:sldIdLst>
            <p14:sldId id="1343"/>
            <p14:sldId id="749"/>
            <p14:sldId id="1344"/>
            <p14:sldId id="1342"/>
            <p14:sldId id="1325"/>
            <p14:sldId id="1339"/>
            <p14:sldId id="1321"/>
            <p14:sldId id="1347"/>
            <p14:sldId id="1324"/>
            <p14:sldId id="1338"/>
            <p14:sldId id="1404"/>
            <p14:sldId id="1441"/>
            <p14:sldId id="1377"/>
            <p14:sldId id="1437"/>
            <p14:sldId id="1438"/>
            <p14:sldId id="1439"/>
            <p14:sldId id="1440"/>
            <p14:sldId id="1349"/>
            <p14:sldId id="1334"/>
            <p14:sldId id="1360"/>
            <p14:sldId id="311"/>
            <p14:sldId id="1378"/>
            <p14:sldId id="1379"/>
            <p14:sldId id="1385"/>
            <p14:sldId id="1436"/>
            <p14:sldId id="275"/>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lipe Camardelli" initials="FC" lastIdx="1" clrIdx="0">
    <p:extLst>
      <p:ext uri="{19B8F6BF-5375-455C-9EA6-DF929625EA0E}">
        <p15:presenceInfo xmlns:p15="http://schemas.microsoft.com/office/powerpoint/2012/main" userId="Felipe Camardel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023"/>
    <a:srgbClr val="88C641"/>
    <a:srgbClr val="7CB342"/>
    <a:srgbClr val="000099"/>
    <a:srgbClr val="0033CC"/>
    <a:srgbClr val="F4C85A"/>
    <a:srgbClr val="A7A7A7"/>
    <a:srgbClr val="8BC944"/>
    <a:srgbClr val="F9EBB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94660"/>
  </p:normalViewPr>
  <p:slideViewPr>
    <p:cSldViewPr snapToGrid="0">
      <p:cViewPr>
        <p:scale>
          <a:sx n="100" d="100"/>
          <a:sy n="100" d="100"/>
        </p:scale>
        <p:origin x="108" y="-636"/>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eus" userId="b5f2d3ef-67d8-471e-b683-51d884bb3d08" providerId="ADAL" clId="{DD095B71-EF68-4B51-906B-1238229790F9}"/>
    <pc:docChg chg="modSld">
      <pc:chgData name="Matheus" userId="b5f2d3ef-67d8-471e-b683-51d884bb3d08" providerId="ADAL" clId="{DD095B71-EF68-4B51-906B-1238229790F9}" dt="2020-09-15T14:46:37.807" v="2" actId="20577"/>
      <pc:docMkLst>
        <pc:docMk/>
      </pc:docMkLst>
      <pc:sldChg chg="modSp mod">
        <pc:chgData name="Matheus" userId="b5f2d3ef-67d8-471e-b683-51d884bb3d08" providerId="ADAL" clId="{DD095B71-EF68-4B51-906B-1238229790F9}" dt="2020-09-15T14:46:37.807" v="2" actId="20577"/>
        <pc:sldMkLst>
          <pc:docMk/>
          <pc:sldMk cId="3285528555" sldId="1334"/>
        </pc:sldMkLst>
        <pc:spChg chg="mod">
          <ac:chgData name="Matheus" userId="b5f2d3ef-67d8-471e-b683-51d884bb3d08" providerId="ADAL" clId="{DD095B71-EF68-4B51-906B-1238229790F9}" dt="2020-09-15T14:46:37.807" v="2" actId="20577"/>
          <ac:spMkLst>
            <pc:docMk/>
            <pc:sldMk cId="3285528555" sldId="1334"/>
            <ac:spMk id="9" creationId="{B5F23FB8-A076-4C30-838D-1E703B5A22E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reservacaodeempresas.sharepoint.com/Shared%20Documents/BRIZOLA%20E%20JAPUR%20ADMINISTRA&#199;&#195;O%20JUDICIAL/SR%20ORTH/RMA/RMA%201/Balan&#231;os%20Mirna%20%20RMA%2001%20-%20SR%20ORT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reservacaodeempresas.sharepoint.com/Shared%20Documents/BRIZOLA%20E%20JAPUR%20ADMINISTRA&#199;&#195;O%20JUDICIAL/SR%20ORTH/RMA/RMA%201/Balan&#231;os%20Mirna%20%20RMA%2001%20-%20SR%20ORT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preservacaodeempresas.sharepoint.com/Shared%20Documents/BRIZOLA%20E%20JAPUR%20ADMINISTRA&#199;&#195;O%20JUDICIAL/SR%20ORTH/RMA/RMA%201/Balan&#231;os%20Mirna%20%20RMA%2001%20-%20SR%20ORTH.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Credores!$B$19</c:f>
              <c:strCache>
                <c:ptCount val="1"/>
                <c:pt idx="0">
                  <c:v>SR Orth</c:v>
                </c:pt>
              </c:strCache>
            </c:strRef>
          </c:tx>
          <c:spPr>
            <a:solidFill>
              <a:schemeClr val="accent1"/>
            </a:solidFill>
            <a:ln>
              <a:noFill/>
            </a:ln>
            <a:effectLst/>
          </c:spPr>
          <c:invertIfNegative val="0"/>
          <c:dLbls>
            <c:dLbl>
              <c:idx val="1"/>
              <c:layout>
                <c:manualLayout>
                  <c:x val="-3.3980582524271843E-2"/>
                  <c:y val="2.79965636973628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13-4E01-874C-C6307190AC51}"/>
                </c:ext>
              </c:extLst>
            </c:dLbl>
            <c:spPr>
              <a:noFill/>
              <a:ln>
                <a:noFill/>
              </a:ln>
              <a:effectLst/>
            </c:spPr>
            <c:txPr>
              <a:bodyPr rot="0" spcFirstLastPara="1" vertOverflow="ellipsis" vert="horz" wrap="square" anchor="ctr" anchorCtr="1"/>
              <a:lstStyle/>
              <a:p>
                <a:pPr>
                  <a:defRPr sz="12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Credores!$A$20:$A$21</c:f>
              <c:strCache>
                <c:ptCount val="2"/>
                <c:pt idx="0">
                  <c:v>Classe I </c:v>
                </c:pt>
                <c:pt idx="1">
                  <c:v>Classe III </c:v>
                </c:pt>
              </c:strCache>
            </c:strRef>
          </c:cat>
          <c:val>
            <c:numRef>
              <c:f>Credores!$B$20:$B$21</c:f>
              <c:numCache>
                <c:formatCode>"R$"\ #,##0.00</c:formatCode>
                <c:ptCount val="2"/>
                <c:pt idx="0">
                  <c:v>41245</c:v>
                </c:pt>
                <c:pt idx="1">
                  <c:v>1519888.01</c:v>
                </c:pt>
              </c:numCache>
            </c:numRef>
          </c:val>
          <c:extLst>
            <c:ext xmlns:c16="http://schemas.microsoft.com/office/drawing/2014/chart" uri="{C3380CC4-5D6E-409C-BE32-E72D297353CC}">
              <c16:uniqueId val="{00000000-49A2-42D0-B251-86DCC7EFECC1}"/>
            </c:ext>
          </c:extLst>
        </c:ser>
        <c:ser>
          <c:idx val="1"/>
          <c:order val="1"/>
          <c:tx>
            <c:strRef>
              <c:f>Credores!$C$19</c:f>
              <c:strCache>
                <c:ptCount val="1"/>
                <c:pt idx="0">
                  <c:v>Industria</c:v>
                </c:pt>
              </c:strCache>
            </c:strRef>
          </c:tx>
          <c:spPr>
            <a:solidFill>
              <a:schemeClr val="accent3">
                <a:lumMod val="50000"/>
              </a:schemeClr>
            </a:solidFill>
            <a:ln>
              <a:noFill/>
            </a:ln>
            <a:effectLst/>
          </c:spPr>
          <c:invertIfNegative val="0"/>
          <c:dLbls>
            <c:dLbl>
              <c:idx val="0"/>
              <c:layout>
                <c:manualLayout>
                  <c:x val="1.6990291262135835E-2"/>
                  <c:y val="-1.026528810354891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13-4E01-874C-C6307190AC51}"/>
                </c:ext>
              </c:extLst>
            </c:dLbl>
            <c:spPr>
              <a:noFill/>
              <a:ln>
                <a:noFill/>
              </a:ln>
              <a:effectLst/>
            </c:spPr>
            <c:txPr>
              <a:bodyPr rot="0" spcFirstLastPara="1" vertOverflow="ellipsis" vert="horz" wrap="square" anchor="ctr" anchorCtr="1"/>
              <a:lstStyle/>
              <a:p>
                <a:pPr>
                  <a:defRPr sz="12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Credores!$A$20:$A$21</c:f>
              <c:strCache>
                <c:ptCount val="2"/>
                <c:pt idx="0">
                  <c:v>Classe I </c:v>
                </c:pt>
                <c:pt idx="1">
                  <c:v>Classe III </c:v>
                </c:pt>
              </c:strCache>
            </c:strRef>
          </c:cat>
          <c:val>
            <c:numRef>
              <c:f>Credores!$C$20:$C$21</c:f>
              <c:numCache>
                <c:formatCode>"R$"\ #,##0.00</c:formatCode>
                <c:ptCount val="2"/>
                <c:pt idx="0">
                  <c:v>0</c:v>
                </c:pt>
                <c:pt idx="1">
                  <c:v>1677291</c:v>
                </c:pt>
              </c:numCache>
            </c:numRef>
          </c:val>
          <c:extLst>
            <c:ext xmlns:c16="http://schemas.microsoft.com/office/drawing/2014/chart" uri="{C3380CC4-5D6E-409C-BE32-E72D297353CC}">
              <c16:uniqueId val="{00000001-49A2-42D0-B251-86DCC7EFECC1}"/>
            </c:ext>
          </c:extLst>
        </c:ser>
        <c:dLbls>
          <c:showLegendKey val="0"/>
          <c:showVal val="0"/>
          <c:showCatName val="0"/>
          <c:showSerName val="0"/>
          <c:showPercent val="0"/>
          <c:showBubbleSize val="0"/>
        </c:dLbls>
        <c:gapWidth val="219"/>
        <c:overlap val="-27"/>
        <c:axId val="-780084560"/>
        <c:axId val="-780080752"/>
      </c:barChart>
      <c:catAx>
        <c:axId val="-780084560"/>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2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780080752"/>
        <c:crosses val="autoZero"/>
        <c:auto val="1"/>
        <c:lblAlgn val="ctr"/>
        <c:lblOffset val="100"/>
        <c:noMultiLvlLbl val="0"/>
      </c:catAx>
      <c:valAx>
        <c:axId val="-780080752"/>
        <c:scaling>
          <c:orientation val="minMax"/>
        </c:scaling>
        <c:delete val="0"/>
        <c:axPos val="l"/>
        <c:majorGridlines>
          <c:spPr>
            <a:ln w="9525" cap="flat" cmpd="sng" algn="ctr">
              <a:solidFill>
                <a:schemeClr val="tx1">
                  <a:lumMod val="15000"/>
                  <a:lumOff val="85000"/>
                </a:schemeClr>
              </a:solidFill>
              <a:round/>
            </a:ln>
            <a:effectLst/>
          </c:spPr>
        </c:majorGridlines>
        <c:numFmt formatCode="&quot;R$&quot;\ #,##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crossAx val="-78008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legend>
    <c:plotVisOnly val="1"/>
    <c:dispBlanksAs val="gap"/>
    <c:showDLblsOverMax val="0"/>
  </c:chart>
  <c:spPr>
    <a:noFill/>
    <a:ln>
      <a:noFill/>
    </a:ln>
    <a:effectLst/>
  </c:spPr>
  <c:txPr>
    <a:bodyPr/>
    <a:lstStyle/>
    <a:p>
      <a:pPr>
        <a:defRPr sz="1100">
          <a:solidFill>
            <a:schemeClr val="bg2">
              <a:lumMod val="1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AECB-425B-A836-2F8616F88116}"/>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AECB-425B-A836-2F8616F88116}"/>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05-AECB-425B-A836-2F8616F88116}"/>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AECB-425B-A836-2F8616F88116}"/>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9-AECB-425B-A836-2F8616F88116}"/>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B-AECB-425B-A836-2F8616F88116}"/>
              </c:ext>
            </c:extLst>
          </c:dPt>
          <c:dPt>
            <c:idx val="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D-AECB-425B-A836-2F8616F88116}"/>
              </c:ext>
            </c:extLst>
          </c:dPt>
          <c:dPt>
            <c:idx val="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F-AECB-425B-A836-2F8616F88116}"/>
              </c:ext>
            </c:extLst>
          </c:dPt>
          <c:dPt>
            <c:idx val="8"/>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11-AECB-425B-A836-2F8616F88116}"/>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3-AECB-425B-A836-2F8616F88116}"/>
              </c:ext>
            </c:extLst>
          </c:dPt>
          <c:dPt>
            <c:idx val="10"/>
            <c:invertIfNegative val="0"/>
            <c:bubble3D val="0"/>
            <c:spPr>
              <a:solidFill>
                <a:schemeClr val="bg2"/>
              </a:solidFill>
              <a:ln>
                <a:noFill/>
              </a:ln>
              <a:effectLst/>
            </c:spPr>
            <c:extLst>
              <c:ext xmlns:c16="http://schemas.microsoft.com/office/drawing/2014/chart" uri="{C3380CC4-5D6E-409C-BE32-E72D297353CC}">
                <c16:uniqueId val="{00000015-AECB-425B-A836-2F8616F88116}"/>
              </c:ext>
            </c:extLst>
          </c:dPt>
          <c:dLbls>
            <c:spPr>
              <a:noFill/>
              <a:ln>
                <a:noFill/>
              </a:ln>
              <a:effectLst/>
            </c:spPr>
            <c:txPr>
              <a:bodyPr rot="-720000" spcFirstLastPara="1" vertOverflow="ellipsis" wrap="square" lIns="38100" tIns="19050" rIns="38100" bIns="19050" anchor="ctr" anchorCtr="1">
                <a:spAutoFit/>
              </a:bodyPr>
              <a:lstStyle/>
              <a:p>
                <a:pPr>
                  <a:defRPr sz="1100" b="1" i="0" u="none" strike="noStrike" kern="1200" baseline="0">
                    <a:solidFill>
                      <a:schemeClr val="tx2">
                        <a:lumMod val="50000"/>
                      </a:schemeClr>
                    </a:solidFill>
                    <a:latin typeface="Source Sans Pro Light" panose="020B0403030403020204" pitchFamily="34" charset="0"/>
                    <a:ea typeface="Source Sans Pro Light" panose="020B0403030403020204" pitchFamily="34" charset="0"/>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Credores!$AE$3:$AE$12</c:f>
              <c:strCache>
                <c:ptCount val="10"/>
                <c:pt idx="0">
                  <c:v>CAIXA ECONÔMICA FEDERAL </c:v>
                </c:pt>
                <c:pt idx="1">
                  <c:v>BANCO COOPERATIVO DO BRASIL – SICOOB </c:v>
                </c:pt>
                <c:pt idx="2">
                  <c:v>BANCO DO BRASIL </c:v>
                </c:pt>
                <c:pt idx="3">
                  <c:v>VAPCRED FOMENTO MERCANTIL </c:v>
                </c:pt>
                <c:pt idx="4">
                  <c:v>S.E. ALMEIDA CONTABILIDADE LTDA – ME </c:v>
                </c:pt>
                <c:pt idx="5">
                  <c:v>BANRISUL </c:v>
                </c:pt>
                <c:pt idx="6">
                  <c:v>VALOREM SECURITIZADORA </c:v>
                </c:pt>
                <c:pt idx="7">
                  <c:v>SIDERSUL PRODUTOS SIDERURGICOS LTDA </c:v>
                </c:pt>
                <c:pt idx="8">
                  <c:v>MPP ADVOGADOS </c:v>
                </c:pt>
                <c:pt idx="9">
                  <c:v>ALEMAK TRANSMISSOES INDUST. LTDA – ME </c:v>
                </c:pt>
              </c:strCache>
            </c:strRef>
          </c:cat>
          <c:val>
            <c:numRef>
              <c:f>Credores!$AF$3:$AF$12</c:f>
              <c:numCache>
                <c:formatCode>_("R$"* #,##0.00_);_("R$"* \(#,##0.00\);_("R$"* "-"??_);_(@_)</c:formatCode>
                <c:ptCount val="10"/>
                <c:pt idx="0">
                  <c:v>363570.44</c:v>
                </c:pt>
                <c:pt idx="1">
                  <c:v>144585.94</c:v>
                </c:pt>
                <c:pt idx="2">
                  <c:v>134730.84</c:v>
                </c:pt>
                <c:pt idx="3">
                  <c:v>119790</c:v>
                </c:pt>
                <c:pt idx="4">
                  <c:v>72432.800000000003</c:v>
                </c:pt>
                <c:pt idx="5">
                  <c:v>62487.55</c:v>
                </c:pt>
                <c:pt idx="6">
                  <c:v>61389</c:v>
                </c:pt>
                <c:pt idx="7">
                  <c:v>57126.43</c:v>
                </c:pt>
                <c:pt idx="8">
                  <c:v>41700</c:v>
                </c:pt>
                <c:pt idx="9">
                  <c:v>41230</c:v>
                </c:pt>
              </c:numCache>
            </c:numRef>
          </c:val>
          <c:extLst>
            <c:ext xmlns:c16="http://schemas.microsoft.com/office/drawing/2014/chart" uri="{C3380CC4-5D6E-409C-BE32-E72D297353CC}">
              <c16:uniqueId val="{00000016-AECB-425B-A836-2F8616F88116}"/>
            </c:ext>
          </c:extLst>
        </c:ser>
        <c:dLbls>
          <c:dLblPos val="outEnd"/>
          <c:showLegendKey val="0"/>
          <c:showVal val="1"/>
          <c:showCatName val="0"/>
          <c:showSerName val="0"/>
          <c:showPercent val="0"/>
          <c:showBubbleSize val="0"/>
        </c:dLbls>
        <c:gapWidth val="219"/>
        <c:overlap val="-27"/>
        <c:axId val="-780079664"/>
        <c:axId val="-780079120"/>
      </c:barChart>
      <c:catAx>
        <c:axId val="-780079664"/>
        <c:scaling>
          <c:orientation val="minMax"/>
        </c:scaling>
        <c:delete val="0"/>
        <c:axPos val="b"/>
        <c:numFmt formatCode="General" sourceLinked="1"/>
        <c:majorTickMark val="out"/>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050" b="1" i="0" u="none" strike="noStrike" kern="1200" baseline="0">
                <a:solidFill>
                  <a:schemeClr val="tx2">
                    <a:lumMod val="50000"/>
                  </a:schemeClr>
                </a:solidFill>
                <a:latin typeface="Source Sans Pro Light" panose="020B0403030403020204" pitchFamily="34" charset="0"/>
                <a:ea typeface="Source Sans Pro Light" panose="020B0403030403020204" pitchFamily="34" charset="0"/>
                <a:cs typeface="+mn-cs"/>
              </a:defRPr>
            </a:pPr>
            <a:endParaRPr lang="pt-BR"/>
          </a:p>
        </c:txPr>
        <c:crossAx val="-780079120"/>
        <c:crosses val="autoZero"/>
        <c:auto val="1"/>
        <c:lblAlgn val="ctr"/>
        <c:lblOffset val="100"/>
        <c:noMultiLvlLbl val="0"/>
      </c:catAx>
      <c:valAx>
        <c:axId val="-780079120"/>
        <c:scaling>
          <c:orientation val="minMax"/>
        </c:scaling>
        <c:delete val="1"/>
        <c:axPos val="l"/>
        <c:numFmt formatCode="_(&quot;R$&quot;* #,##0.00_);_(&quot;R$&quot;* \(#,##0.00\);_(&quot;R$&quot;* &quot;-&quot;??_);_(@_)" sourceLinked="1"/>
        <c:majorTickMark val="out"/>
        <c:minorTickMark val="none"/>
        <c:tickLblPos val="nextTo"/>
        <c:crossAx val="-78007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solidFill>
            <a:schemeClr val="tx2">
              <a:lumMod val="5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6">
                  <a:lumMod val="50000"/>
                </a:schemeClr>
              </a:solidFill>
              <a:ln>
                <a:noFill/>
              </a:ln>
              <a:effectLst/>
            </c:spPr>
            <c:extLst>
              <c:ext xmlns:c16="http://schemas.microsoft.com/office/drawing/2014/chart" uri="{C3380CC4-5D6E-409C-BE32-E72D297353CC}">
                <c16:uniqueId val="{00000001-1E53-4DCA-9763-B6829C9D2B11}"/>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3-1E53-4DCA-9763-B6829C9D2B11}"/>
              </c:ext>
            </c:extLst>
          </c:dPt>
          <c:dPt>
            <c:idx val="2"/>
            <c:invertIfNegative val="0"/>
            <c:bubble3D val="0"/>
            <c:spPr>
              <a:solidFill>
                <a:schemeClr val="accent2">
                  <a:lumMod val="50000"/>
                </a:schemeClr>
              </a:solidFill>
              <a:ln>
                <a:noFill/>
              </a:ln>
              <a:effectLst/>
            </c:spPr>
            <c:extLst>
              <c:ext xmlns:c16="http://schemas.microsoft.com/office/drawing/2014/chart" uri="{C3380CC4-5D6E-409C-BE32-E72D297353CC}">
                <c16:uniqueId val="{00000005-1E53-4DCA-9763-B6829C9D2B11}"/>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1E53-4DCA-9763-B6829C9D2B11}"/>
              </c:ext>
            </c:extLst>
          </c:dPt>
          <c:dPt>
            <c:idx val="4"/>
            <c:invertIfNegative val="0"/>
            <c:bubble3D val="0"/>
            <c:spPr>
              <a:solidFill>
                <a:schemeClr val="accent2">
                  <a:lumMod val="75000"/>
                </a:schemeClr>
              </a:solidFill>
              <a:ln>
                <a:noFill/>
              </a:ln>
              <a:effectLst/>
            </c:spPr>
            <c:extLst>
              <c:ext xmlns:c16="http://schemas.microsoft.com/office/drawing/2014/chart" uri="{C3380CC4-5D6E-409C-BE32-E72D297353CC}">
                <c16:uniqueId val="{00000009-1E53-4DCA-9763-B6829C9D2B11}"/>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B-1E53-4DCA-9763-B6829C9D2B11}"/>
              </c:ext>
            </c:extLst>
          </c:dPt>
          <c:dPt>
            <c:idx val="6"/>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D-1E53-4DCA-9763-B6829C9D2B11}"/>
              </c:ext>
            </c:extLst>
          </c:dPt>
          <c:dPt>
            <c:idx val="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F-1E53-4DCA-9763-B6829C9D2B11}"/>
              </c:ext>
            </c:extLst>
          </c:dPt>
          <c:dPt>
            <c:idx val="8"/>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11-1E53-4DCA-9763-B6829C9D2B11}"/>
              </c:ext>
            </c:extLst>
          </c:dPt>
          <c:dPt>
            <c:idx val="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3-1E53-4DCA-9763-B6829C9D2B11}"/>
              </c:ext>
            </c:extLst>
          </c:dPt>
          <c:dPt>
            <c:idx val="10"/>
            <c:invertIfNegative val="0"/>
            <c:bubble3D val="0"/>
            <c:spPr>
              <a:solidFill>
                <a:schemeClr val="bg2"/>
              </a:solidFill>
              <a:ln>
                <a:noFill/>
              </a:ln>
              <a:effectLst/>
            </c:spPr>
            <c:extLst>
              <c:ext xmlns:c16="http://schemas.microsoft.com/office/drawing/2014/chart" uri="{C3380CC4-5D6E-409C-BE32-E72D297353CC}">
                <c16:uniqueId val="{00000015-1E53-4DCA-9763-B6829C9D2B11}"/>
              </c:ext>
            </c:extLst>
          </c:dPt>
          <c:dLbls>
            <c:spPr>
              <a:solidFill>
                <a:schemeClr val="bg1"/>
              </a:solidFill>
              <a:ln>
                <a:noFill/>
              </a:ln>
              <a:effectLst/>
            </c:spPr>
            <c:txPr>
              <a:bodyPr rot="0" spcFirstLastPara="1" vertOverflow="ellipsis" vert="horz" wrap="square" anchor="ctr" anchorCtr="1"/>
              <a:lstStyle/>
              <a:p>
                <a:pPr>
                  <a:defRPr sz="1100" b="1" i="0" u="none" strike="noStrike" kern="1200" baseline="0">
                    <a:solidFill>
                      <a:schemeClr val="tx2">
                        <a:lumMod val="50000"/>
                      </a:schemeClr>
                    </a:solidFill>
                    <a:latin typeface="Source Sans Pro Light" panose="020B0403030403020204" pitchFamily="34" charset="0"/>
                    <a:ea typeface="Source Sans Pro Light" panose="020B0403030403020204" pitchFamily="34" charset="0"/>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strRef>
              <c:f>Credores!$K$6:$K$15</c:f>
              <c:strCache>
                <c:ptCount val="10"/>
                <c:pt idx="0">
                  <c:v>MACRO ASS. E FOMENTO MERC.</c:v>
                </c:pt>
                <c:pt idx="1">
                  <c:v>GMS SECURITIZADORA </c:v>
                </c:pt>
                <c:pt idx="2">
                  <c:v>BANRISUL</c:v>
                </c:pt>
                <c:pt idx="3">
                  <c:v>FELIX COLOMBELLI </c:v>
                </c:pt>
                <c:pt idx="4">
                  <c:v>SIDERSUL PRODUTOS SIDERURGICOS LTDA </c:v>
                </c:pt>
                <c:pt idx="5">
                  <c:v>DOUGLAS TOSO </c:v>
                </c:pt>
                <c:pt idx="6">
                  <c:v>FAE BANK FOMENTO MERCANTIL </c:v>
                </c:pt>
                <c:pt idx="7">
                  <c:v>ELO FOMENTO MERCANTIL </c:v>
                </c:pt>
                <c:pt idx="8">
                  <c:v>DSX SECURITIZADORA </c:v>
                </c:pt>
                <c:pt idx="9">
                  <c:v>SUPREMMY FOMENTO MERCANTIL </c:v>
                </c:pt>
              </c:strCache>
            </c:strRef>
          </c:cat>
          <c:val>
            <c:numRef>
              <c:f>Credores!$L$6:$L$15</c:f>
              <c:numCache>
                <c:formatCode>#,##0.00</c:formatCode>
                <c:ptCount val="10"/>
                <c:pt idx="0">
                  <c:v>276483.68</c:v>
                </c:pt>
                <c:pt idx="1">
                  <c:v>257126.02</c:v>
                </c:pt>
                <c:pt idx="2">
                  <c:v>221119.37</c:v>
                </c:pt>
                <c:pt idx="3">
                  <c:v>219822.85</c:v>
                </c:pt>
                <c:pt idx="4">
                  <c:v>107850.7</c:v>
                </c:pt>
                <c:pt idx="5">
                  <c:v>91536.98</c:v>
                </c:pt>
                <c:pt idx="6">
                  <c:v>79000</c:v>
                </c:pt>
                <c:pt idx="7">
                  <c:v>71673.2</c:v>
                </c:pt>
                <c:pt idx="8">
                  <c:v>61500</c:v>
                </c:pt>
                <c:pt idx="9">
                  <c:v>58950</c:v>
                </c:pt>
              </c:numCache>
            </c:numRef>
          </c:val>
          <c:extLst>
            <c:ext xmlns:c16="http://schemas.microsoft.com/office/drawing/2014/chart" uri="{C3380CC4-5D6E-409C-BE32-E72D297353CC}">
              <c16:uniqueId val="{00000016-1E53-4DCA-9763-B6829C9D2B11}"/>
            </c:ext>
          </c:extLst>
        </c:ser>
        <c:dLbls>
          <c:dLblPos val="outEnd"/>
          <c:showLegendKey val="0"/>
          <c:showVal val="1"/>
          <c:showCatName val="0"/>
          <c:showSerName val="0"/>
          <c:showPercent val="0"/>
          <c:showBubbleSize val="0"/>
        </c:dLbls>
        <c:gapWidth val="219"/>
        <c:overlap val="-27"/>
        <c:axId val="-1009038608"/>
        <c:axId val="-741251152"/>
      </c:barChart>
      <c:catAx>
        <c:axId val="-1009038608"/>
        <c:scaling>
          <c:orientation val="minMax"/>
        </c:scaling>
        <c:delete val="0"/>
        <c:axPos val="b"/>
        <c:numFmt formatCode="General" sourceLinked="1"/>
        <c:majorTickMark val="out"/>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050" b="1" i="0" u="none" strike="noStrike" kern="1200" baseline="0">
                <a:solidFill>
                  <a:schemeClr val="tx2">
                    <a:lumMod val="50000"/>
                  </a:schemeClr>
                </a:solidFill>
                <a:latin typeface="Source Sans Pro Light" panose="020B0403030403020204" pitchFamily="34" charset="0"/>
                <a:ea typeface="Source Sans Pro Light" panose="020B0403030403020204" pitchFamily="34" charset="0"/>
                <a:cs typeface="+mn-cs"/>
              </a:defRPr>
            </a:pPr>
            <a:endParaRPr lang="pt-BR"/>
          </a:p>
        </c:txPr>
        <c:crossAx val="-741251152"/>
        <c:crosses val="autoZero"/>
        <c:auto val="1"/>
        <c:lblAlgn val="ctr"/>
        <c:lblOffset val="100"/>
        <c:noMultiLvlLbl val="0"/>
      </c:catAx>
      <c:valAx>
        <c:axId val="-741251152"/>
        <c:scaling>
          <c:orientation val="minMax"/>
        </c:scaling>
        <c:delete val="1"/>
        <c:axPos val="l"/>
        <c:numFmt formatCode="#,##0.00" sourceLinked="1"/>
        <c:majorTickMark val="out"/>
        <c:minorTickMark val="none"/>
        <c:tickLblPos val="nextTo"/>
        <c:crossAx val="-1009038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solidFill>
            <a:schemeClr val="tx2">
              <a:lumMod val="50000"/>
            </a:schemeClr>
          </a:solidFill>
          <a:latin typeface="Source Sans Pro Light" panose="020B0403030403020204" pitchFamily="34" charset="0"/>
          <a:ea typeface="Source Sans Pro Light" panose="020B0403030403020204" pitchFamily="34" charset="0"/>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32A880-980C-43E2-A170-C9E787DDE7FF}"/>
              </a:ext>
            </a:extLst>
          </p:cNvPr>
          <p:cNvSpPr>
            <a:spLocks noGrp="1"/>
          </p:cNvSpPr>
          <p:nvPr>
            <p:ph type="hdr" sz="quarter"/>
          </p:nvPr>
        </p:nvSpPr>
        <p:spPr>
          <a:xfrm>
            <a:off x="1" y="1"/>
            <a:ext cx="2971800" cy="499012"/>
          </a:xfrm>
          <a:prstGeom prst="rect">
            <a:avLst/>
          </a:prstGeom>
        </p:spPr>
        <p:txBody>
          <a:bodyPr vert="horz" lIns="95627" tIns="47814" rIns="95627" bIns="47814" rtlCol="0"/>
          <a:lstStyle>
            <a:lvl1pPr algn="l">
              <a:defRPr sz="1300"/>
            </a:lvl1pPr>
          </a:lstStyle>
          <a:p>
            <a:endParaRPr lang="pt-BR"/>
          </a:p>
        </p:txBody>
      </p:sp>
      <p:sp>
        <p:nvSpPr>
          <p:cNvPr id="3" name="Date Placeholder 2">
            <a:extLst>
              <a:ext uri="{FF2B5EF4-FFF2-40B4-BE49-F238E27FC236}">
                <a16:creationId xmlns:a16="http://schemas.microsoft.com/office/drawing/2014/main" id="{116DBDD0-65BB-4F9B-9D8F-30D5D5EF057A}"/>
              </a:ext>
            </a:extLst>
          </p:cNvPr>
          <p:cNvSpPr>
            <a:spLocks noGrp="1"/>
          </p:cNvSpPr>
          <p:nvPr>
            <p:ph type="dt" sz="quarter" idx="1"/>
          </p:nvPr>
        </p:nvSpPr>
        <p:spPr>
          <a:xfrm>
            <a:off x="3884615" y="1"/>
            <a:ext cx="2971800" cy="499012"/>
          </a:xfrm>
          <a:prstGeom prst="rect">
            <a:avLst/>
          </a:prstGeom>
        </p:spPr>
        <p:txBody>
          <a:bodyPr vert="horz" lIns="95627" tIns="47814" rIns="95627" bIns="47814" rtlCol="0"/>
          <a:lstStyle>
            <a:lvl1pPr algn="r">
              <a:defRPr sz="1300"/>
            </a:lvl1pPr>
          </a:lstStyle>
          <a:p>
            <a:fld id="{C1870C76-089F-48E0-85B8-6B46E8CDB542}" type="datetimeFigureOut">
              <a:rPr lang="pt-BR" smtClean="0"/>
              <a:t>15/09/2020</a:t>
            </a:fld>
            <a:endParaRPr lang="pt-BR"/>
          </a:p>
        </p:txBody>
      </p:sp>
      <p:sp>
        <p:nvSpPr>
          <p:cNvPr id="4" name="Footer Placeholder 3">
            <a:extLst>
              <a:ext uri="{FF2B5EF4-FFF2-40B4-BE49-F238E27FC236}">
                <a16:creationId xmlns:a16="http://schemas.microsoft.com/office/drawing/2014/main" id="{D007409A-87B1-4C30-9BF8-DFC9098030B1}"/>
              </a:ext>
            </a:extLst>
          </p:cNvPr>
          <p:cNvSpPr>
            <a:spLocks noGrp="1"/>
          </p:cNvSpPr>
          <p:nvPr>
            <p:ph type="ftr" sz="quarter" idx="2"/>
          </p:nvPr>
        </p:nvSpPr>
        <p:spPr>
          <a:xfrm>
            <a:off x="1" y="9446679"/>
            <a:ext cx="2971800" cy="499011"/>
          </a:xfrm>
          <a:prstGeom prst="rect">
            <a:avLst/>
          </a:prstGeom>
        </p:spPr>
        <p:txBody>
          <a:bodyPr vert="horz" lIns="95627" tIns="47814" rIns="95627" bIns="47814" rtlCol="0" anchor="b"/>
          <a:lstStyle>
            <a:lvl1pPr algn="l">
              <a:defRPr sz="1300"/>
            </a:lvl1pPr>
          </a:lstStyle>
          <a:p>
            <a:endParaRPr lang="pt-BR"/>
          </a:p>
        </p:txBody>
      </p:sp>
      <p:sp>
        <p:nvSpPr>
          <p:cNvPr id="5" name="Slide Number Placeholder 4">
            <a:extLst>
              <a:ext uri="{FF2B5EF4-FFF2-40B4-BE49-F238E27FC236}">
                <a16:creationId xmlns:a16="http://schemas.microsoft.com/office/drawing/2014/main" id="{E7CA78F5-8A44-434A-943F-4D281556A388}"/>
              </a:ext>
            </a:extLst>
          </p:cNvPr>
          <p:cNvSpPr>
            <a:spLocks noGrp="1"/>
          </p:cNvSpPr>
          <p:nvPr>
            <p:ph type="sldNum" sz="quarter" idx="3"/>
          </p:nvPr>
        </p:nvSpPr>
        <p:spPr>
          <a:xfrm>
            <a:off x="3884615" y="9446679"/>
            <a:ext cx="2971800" cy="499011"/>
          </a:xfrm>
          <a:prstGeom prst="rect">
            <a:avLst/>
          </a:prstGeom>
        </p:spPr>
        <p:txBody>
          <a:bodyPr vert="horz" lIns="95627" tIns="47814" rIns="95627" bIns="47814" rtlCol="0" anchor="b"/>
          <a:lstStyle>
            <a:lvl1pPr algn="r">
              <a:defRPr sz="1300"/>
            </a:lvl1pPr>
          </a:lstStyle>
          <a:p>
            <a:fld id="{B68C25E8-9DF8-42C0-B83D-5C01C2C72636}" type="slidenum">
              <a:rPr lang="pt-BR" smtClean="0"/>
              <a:t>‹nº›</a:t>
            </a:fld>
            <a:endParaRPr lang="pt-BR"/>
          </a:p>
        </p:txBody>
      </p:sp>
    </p:spTree>
    <p:extLst>
      <p:ext uri="{BB962C8B-B14F-4D97-AF65-F5344CB8AC3E}">
        <p14:creationId xmlns:p14="http://schemas.microsoft.com/office/powerpoint/2010/main" val="4280536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99012"/>
          </a:xfrm>
          <a:prstGeom prst="rect">
            <a:avLst/>
          </a:prstGeom>
        </p:spPr>
        <p:txBody>
          <a:bodyPr vert="horz" lIns="95619" tIns="47809" rIns="95619" bIns="47809" rtlCol="0"/>
          <a:lstStyle>
            <a:lvl1pPr algn="l">
              <a:defRPr sz="1300"/>
            </a:lvl1pPr>
          </a:lstStyle>
          <a:p>
            <a:endParaRPr lang="en-US"/>
          </a:p>
        </p:txBody>
      </p:sp>
      <p:sp>
        <p:nvSpPr>
          <p:cNvPr id="3" name="Date Placeholder 2"/>
          <p:cNvSpPr>
            <a:spLocks noGrp="1"/>
          </p:cNvSpPr>
          <p:nvPr>
            <p:ph type="dt" idx="1"/>
          </p:nvPr>
        </p:nvSpPr>
        <p:spPr>
          <a:xfrm>
            <a:off x="3884615" y="2"/>
            <a:ext cx="2971800" cy="499012"/>
          </a:xfrm>
          <a:prstGeom prst="rect">
            <a:avLst/>
          </a:prstGeom>
        </p:spPr>
        <p:txBody>
          <a:bodyPr vert="horz" lIns="95619" tIns="47809" rIns="95619" bIns="47809" rtlCol="0"/>
          <a:lstStyle>
            <a:lvl1pPr algn="r">
              <a:defRPr sz="1300"/>
            </a:lvl1pPr>
          </a:lstStyle>
          <a:p>
            <a:fld id="{15ECCBA7-CF81-984E-ADF6-71210A185331}" type="datetimeFigureOut">
              <a:rPr lang="en-US" smtClean="0"/>
              <a:t>9/15/2020</a:t>
            </a:fld>
            <a:endParaRPr lang="en-US"/>
          </a:p>
        </p:txBody>
      </p:sp>
      <p:sp>
        <p:nvSpPr>
          <p:cNvPr id="4" name="Slide Image Placeholder 3"/>
          <p:cNvSpPr>
            <a:spLocks noGrp="1" noRot="1" noChangeAspect="1"/>
          </p:cNvSpPr>
          <p:nvPr>
            <p:ph type="sldImg" idx="2"/>
          </p:nvPr>
        </p:nvSpPr>
        <p:spPr>
          <a:xfrm>
            <a:off x="1006475" y="1244600"/>
            <a:ext cx="4845050" cy="3354388"/>
          </a:xfrm>
          <a:prstGeom prst="rect">
            <a:avLst/>
          </a:prstGeom>
          <a:noFill/>
          <a:ln w="12700">
            <a:solidFill>
              <a:prstClr val="black"/>
            </a:solidFill>
          </a:ln>
        </p:spPr>
        <p:txBody>
          <a:bodyPr vert="horz" lIns="95619" tIns="47809" rIns="95619" bIns="47809" rtlCol="0" anchor="ctr"/>
          <a:lstStyle/>
          <a:p>
            <a:endParaRPr lang="en-US"/>
          </a:p>
        </p:txBody>
      </p:sp>
      <p:sp>
        <p:nvSpPr>
          <p:cNvPr id="5" name="Notes Placeholder 4"/>
          <p:cNvSpPr>
            <a:spLocks noGrp="1"/>
          </p:cNvSpPr>
          <p:nvPr>
            <p:ph type="body" sz="quarter" idx="3"/>
          </p:nvPr>
        </p:nvSpPr>
        <p:spPr>
          <a:xfrm>
            <a:off x="685801" y="4786363"/>
            <a:ext cx="5486400" cy="3916114"/>
          </a:xfrm>
          <a:prstGeom prst="rect">
            <a:avLst/>
          </a:prstGeom>
        </p:spPr>
        <p:txBody>
          <a:bodyPr vert="horz" lIns="95619" tIns="47809" rIns="95619" bIns="4780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6679"/>
            <a:ext cx="2971800" cy="499011"/>
          </a:xfrm>
          <a:prstGeom prst="rect">
            <a:avLst/>
          </a:prstGeom>
        </p:spPr>
        <p:txBody>
          <a:bodyPr vert="horz" lIns="95619" tIns="47809" rIns="95619" bIns="47809" rtlCol="0" anchor="b"/>
          <a:lstStyle>
            <a:lvl1pPr algn="l">
              <a:defRPr sz="1300"/>
            </a:lvl1pPr>
          </a:lstStyle>
          <a:p>
            <a:endParaRPr lang="en-US"/>
          </a:p>
        </p:txBody>
      </p:sp>
      <p:sp>
        <p:nvSpPr>
          <p:cNvPr id="7" name="Slide Number Placeholder 6"/>
          <p:cNvSpPr>
            <a:spLocks noGrp="1"/>
          </p:cNvSpPr>
          <p:nvPr>
            <p:ph type="sldNum" sz="quarter" idx="5"/>
          </p:nvPr>
        </p:nvSpPr>
        <p:spPr>
          <a:xfrm>
            <a:off x="3884615" y="9446679"/>
            <a:ext cx="2971800" cy="499011"/>
          </a:xfrm>
          <a:prstGeom prst="rect">
            <a:avLst/>
          </a:prstGeom>
        </p:spPr>
        <p:txBody>
          <a:bodyPr vert="horz" lIns="95619" tIns="47809" rIns="95619" bIns="47809" rtlCol="0" anchor="b"/>
          <a:lstStyle>
            <a:lvl1pPr algn="r">
              <a:defRPr sz="1300"/>
            </a:lvl1pPr>
          </a:lstStyle>
          <a:p>
            <a:fld id="{60A1FCA4-2D25-6140-83D1-B86434166CDA}" type="slidenum">
              <a:rPr lang="en-US" smtClean="0"/>
              <a:t>‹nº›</a:t>
            </a:fld>
            <a:endParaRPr lang="en-US"/>
          </a:p>
        </p:txBody>
      </p:sp>
    </p:spTree>
    <p:extLst>
      <p:ext uri="{BB962C8B-B14F-4D97-AF65-F5344CB8AC3E}">
        <p14:creationId xmlns:p14="http://schemas.microsoft.com/office/powerpoint/2010/main" val="232795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98884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17762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8</a:t>
            </a:fld>
            <a:endParaRPr lang="en-US"/>
          </a:p>
        </p:txBody>
      </p:sp>
    </p:spTree>
    <p:extLst>
      <p:ext uri="{BB962C8B-B14F-4D97-AF65-F5344CB8AC3E}">
        <p14:creationId xmlns:p14="http://schemas.microsoft.com/office/powerpoint/2010/main" val="117340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60A1FCA4-2D25-6140-83D1-B86434166CDA}" type="slidenum">
              <a:rPr lang="en-US" smtClean="0"/>
              <a:t>12</a:t>
            </a:fld>
            <a:endParaRPr lang="en-US"/>
          </a:p>
        </p:txBody>
      </p:sp>
    </p:spTree>
    <p:extLst>
      <p:ext uri="{BB962C8B-B14F-4D97-AF65-F5344CB8AC3E}">
        <p14:creationId xmlns:p14="http://schemas.microsoft.com/office/powerpoint/2010/main" val="177115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3579249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18</a:t>
            </a:fld>
            <a:endParaRPr lang="en-US"/>
          </a:p>
        </p:txBody>
      </p:sp>
    </p:spTree>
    <p:extLst>
      <p:ext uri="{BB962C8B-B14F-4D97-AF65-F5344CB8AC3E}">
        <p14:creationId xmlns:p14="http://schemas.microsoft.com/office/powerpoint/2010/main" val="290534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6969" indent="-298835">
              <a:defRPr>
                <a:solidFill>
                  <a:schemeClr val="tx1"/>
                </a:solidFill>
                <a:latin typeface="Calibri" panose="020F0502020204030204" pitchFamily="34" charset="0"/>
              </a:defRPr>
            </a:lvl2pPr>
            <a:lvl3pPr marL="1195339" indent="-239068">
              <a:defRPr>
                <a:solidFill>
                  <a:schemeClr val="tx1"/>
                </a:solidFill>
                <a:latin typeface="Calibri" panose="020F0502020204030204" pitchFamily="34" charset="0"/>
              </a:defRPr>
            </a:lvl3pPr>
            <a:lvl4pPr marL="1673474" indent="-239068">
              <a:defRPr>
                <a:solidFill>
                  <a:schemeClr val="tx1"/>
                </a:solidFill>
                <a:latin typeface="Calibri" panose="020F0502020204030204" pitchFamily="34" charset="0"/>
              </a:defRPr>
            </a:lvl4pPr>
            <a:lvl5pPr marL="2151609" indent="-239068">
              <a:defRPr>
                <a:solidFill>
                  <a:schemeClr val="tx1"/>
                </a:solidFill>
                <a:latin typeface="Calibri" panose="020F0502020204030204" pitchFamily="34" charset="0"/>
              </a:defRPr>
            </a:lvl5pPr>
            <a:lvl6pPr marL="2629744" indent="-239068" fontAlgn="base">
              <a:spcBef>
                <a:spcPct val="0"/>
              </a:spcBef>
              <a:spcAft>
                <a:spcPct val="0"/>
              </a:spcAft>
              <a:defRPr>
                <a:solidFill>
                  <a:schemeClr val="tx1"/>
                </a:solidFill>
                <a:latin typeface="Calibri" panose="020F0502020204030204" pitchFamily="34" charset="0"/>
              </a:defRPr>
            </a:lvl6pPr>
            <a:lvl7pPr marL="3107880" indent="-239068" fontAlgn="base">
              <a:spcBef>
                <a:spcPct val="0"/>
              </a:spcBef>
              <a:spcAft>
                <a:spcPct val="0"/>
              </a:spcAft>
              <a:defRPr>
                <a:solidFill>
                  <a:schemeClr val="tx1"/>
                </a:solidFill>
                <a:latin typeface="Calibri" panose="020F0502020204030204" pitchFamily="34" charset="0"/>
              </a:defRPr>
            </a:lvl7pPr>
            <a:lvl8pPr marL="3586016" indent="-239068" fontAlgn="base">
              <a:spcBef>
                <a:spcPct val="0"/>
              </a:spcBef>
              <a:spcAft>
                <a:spcPct val="0"/>
              </a:spcAft>
              <a:defRPr>
                <a:solidFill>
                  <a:schemeClr val="tx1"/>
                </a:solidFill>
                <a:latin typeface="Calibri" panose="020F0502020204030204" pitchFamily="34" charset="0"/>
              </a:defRPr>
            </a:lvl8pPr>
            <a:lvl9pPr marL="4064151" indent="-23906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1253009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2D1FC-1DF0-4B28-A5AC-950336DB2637}"/>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318F2C98-3061-4807-AD04-0D7356C3A0A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679BC402-AE2A-4685-976C-5561FB6E1B2B}"/>
              </a:ext>
            </a:extLst>
          </p:cNvPr>
          <p:cNvSpPr>
            <a:spLocks noGrp="1"/>
          </p:cNvSpPr>
          <p:nvPr>
            <p:ph type="dt" sz="half" idx="10"/>
          </p:nvPr>
        </p:nvSpPr>
        <p:spPr/>
        <p:txBody>
          <a:bodyPr/>
          <a:lstStyle/>
          <a:p>
            <a:fld id="{AF8A59C1-022B-4265-BA0A-AF99C9DB45B2}" type="datetimeFigureOut">
              <a:rPr lang="pt-BR" smtClean="0"/>
              <a:t>15/09/2020</a:t>
            </a:fld>
            <a:endParaRPr lang="pt-BR"/>
          </a:p>
        </p:txBody>
      </p:sp>
      <p:sp>
        <p:nvSpPr>
          <p:cNvPr id="5" name="Footer Placeholder 4">
            <a:extLst>
              <a:ext uri="{FF2B5EF4-FFF2-40B4-BE49-F238E27FC236}">
                <a16:creationId xmlns:a16="http://schemas.microsoft.com/office/drawing/2014/main" id="{B1E2B6AE-F2AA-4821-9976-6BA59311E545}"/>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EF09317D-5D8B-4AA6-BECA-D2327B2846D9}"/>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409697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2B97-76F2-4DC8-A948-DC74C6A75F69}"/>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F750A0E-5CE4-48C4-B546-EA165F3CE4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1959FBF6-7480-4243-849C-954BFB816165}"/>
              </a:ext>
            </a:extLst>
          </p:cNvPr>
          <p:cNvSpPr>
            <a:spLocks noGrp="1"/>
          </p:cNvSpPr>
          <p:nvPr>
            <p:ph type="dt" sz="half" idx="10"/>
          </p:nvPr>
        </p:nvSpPr>
        <p:spPr/>
        <p:txBody>
          <a:bodyPr/>
          <a:lstStyle/>
          <a:p>
            <a:fld id="{AF8A59C1-022B-4265-BA0A-AF99C9DB45B2}" type="datetimeFigureOut">
              <a:rPr lang="pt-BR" smtClean="0"/>
              <a:t>15/09/2020</a:t>
            </a:fld>
            <a:endParaRPr lang="pt-BR"/>
          </a:p>
        </p:txBody>
      </p:sp>
      <p:sp>
        <p:nvSpPr>
          <p:cNvPr id="5" name="Footer Placeholder 4">
            <a:extLst>
              <a:ext uri="{FF2B5EF4-FFF2-40B4-BE49-F238E27FC236}">
                <a16:creationId xmlns:a16="http://schemas.microsoft.com/office/drawing/2014/main" id="{BAA8E62D-629D-4543-8DF9-4A0EAF6729B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184E5723-48D7-466F-9F91-40A1DD61AE85}"/>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18290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9A134C-AA2E-4288-9DA1-9719CF292869}"/>
              </a:ext>
            </a:extLst>
          </p:cNvPr>
          <p:cNvSpPr>
            <a:spLocks noGrp="1"/>
          </p:cNvSpPr>
          <p:nvPr>
            <p:ph type="title" orient="vert"/>
          </p:nvPr>
        </p:nvSpPr>
        <p:spPr>
          <a:xfrm>
            <a:off x="7089775" y="365125"/>
            <a:ext cx="2135188"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A82DE072-2A6F-49CF-91C3-4089A8DB684C}"/>
              </a:ext>
            </a:extLst>
          </p:cNvPr>
          <p:cNvSpPr>
            <a:spLocks noGrp="1"/>
          </p:cNvSpPr>
          <p:nvPr>
            <p:ph type="body" orient="vert" idx="1"/>
          </p:nvPr>
        </p:nvSpPr>
        <p:spPr>
          <a:xfrm>
            <a:off x="681038" y="365125"/>
            <a:ext cx="6256337"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998A4B1B-6022-4079-A6BD-1BBB0428EEA6}"/>
              </a:ext>
            </a:extLst>
          </p:cNvPr>
          <p:cNvSpPr>
            <a:spLocks noGrp="1"/>
          </p:cNvSpPr>
          <p:nvPr>
            <p:ph type="dt" sz="half" idx="10"/>
          </p:nvPr>
        </p:nvSpPr>
        <p:spPr/>
        <p:txBody>
          <a:bodyPr/>
          <a:lstStyle/>
          <a:p>
            <a:fld id="{AF8A59C1-022B-4265-BA0A-AF99C9DB45B2}" type="datetimeFigureOut">
              <a:rPr lang="pt-BR" smtClean="0"/>
              <a:t>15/09/2020</a:t>
            </a:fld>
            <a:endParaRPr lang="pt-BR"/>
          </a:p>
        </p:txBody>
      </p:sp>
      <p:sp>
        <p:nvSpPr>
          <p:cNvPr id="5" name="Footer Placeholder 4">
            <a:extLst>
              <a:ext uri="{FF2B5EF4-FFF2-40B4-BE49-F238E27FC236}">
                <a16:creationId xmlns:a16="http://schemas.microsoft.com/office/drawing/2014/main" id="{8B1EF46C-18D8-4151-811C-3B0B7CBC62BC}"/>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1A721BC-15B1-40B6-96CC-B572143E7DA9}"/>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352701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44134367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63937380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56339985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05178935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65424347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36751983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26275447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69658082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A089-D4B0-473E-9E88-B229C92A8D0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3280F2E7-3DB3-4E02-9CE3-EE02BA7BC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5A36B7F5-73C2-4097-BD7E-218376CF7567}"/>
              </a:ext>
            </a:extLst>
          </p:cNvPr>
          <p:cNvSpPr>
            <a:spLocks noGrp="1"/>
          </p:cNvSpPr>
          <p:nvPr>
            <p:ph type="dt" sz="half" idx="10"/>
          </p:nvPr>
        </p:nvSpPr>
        <p:spPr/>
        <p:txBody>
          <a:bodyPr/>
          <a:lstStyle/>
          <a:p>
            <a:fld id="{AF8A59C1-022B-4265-BA0A-AF99C9DB45B2}" type="datetimeFigureOut">
              <a:rPr lang="pt-BR" smtClean="0"/>
              <a:t>15/09/2020</a:t>
            </a:fld>
            <a:endParaRPr lang="pt-BR"/>
          </a:p>
        </p:txBody>
      </p:sp>
      <p:sp>
        <p:nvSpPr>
          <p:cNvPr id="5" name="Footer Placeholder 4">
            <a:extLst>
              <a:ext uri="{FF2B5EF4-FFF2-40B4-BE49-F238E27FC236}">
                <a16:creationId xmlns:a16="http://schemas.microsoft.com/office/drawing/2014/main" id="{257560B4-6BCE-447F-8FEC-93FF571CAA5F}"/>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2D984B1A-E2C2-4EEE-9551-AFE96EF29E21}"/>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2010357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5451762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3027685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11394887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328497008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100761212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0" y="1539557"/>
            <a:ext cx="4465281"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4" name="Text Placeholder 4"/>
          <p:cNvSpPr>
            <a:spLocks noGrp="1"/>
          </p:cNvSpPr>
          <p:nvPr>
            <p:ph type="body" sz="quarter" idx="13"/>
          </p:nvPr>
        </p:nvSpPr>
        <p:spPr>
          <a:xfrm>
            <a:off x="386166" y="1530227"/>
            <a:ext cx="4466225"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Slide Number Placeholder 5"/>
          <p:cNvSpPr>
            <a:spLocks noGrp="1"/>
          </p:cNvSpPr>
          <p:nvPr>
            <p:ph type="sldNum" sz="quarter" idx="15"/>
          </p:nvPr>
        </p:nvSpPr>
        <p:spPr>
          <a:xfrm>
            <a:off x="9029115" y="6324701"/>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‹nº›</a:t>
            </a:fld>
            <a:endParaRPr lang="en-US"/>
          </a:p>
        </p:txBody>
      </p:sp>
      <p:sp>
        <p:nvSpPr>
          <p:cNvPr id="3" name="Picture Placeholder 2"/>
          <p:cNvSpPr>
            <a:spLocks noGrp="1"/>
          </p:cNvSpPr>
          <p:nvPr>
            <p:ph type="pic" sz="quarter" idx="16"/>
          </p:nvPr>
        </p:nvSpPr>
        <p:spPr>
          <a:xfrm>
            <a:off x="455315" y="1870146"/>
            <a:ext cx="4313238"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2"/>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1067245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75607903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71995614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55345485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07470073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F80FF-EF75-4FD1-B68E-60B26B8152F5}"/>
              </a:ext>
            </a:extLst>
          </p:cNvPr>
          <p:cNvSpPr>
            <a:spLocks noGrp="1"/>
          </p:cNvSpPr>
          <p:nvPr>
            <p:ph type="title"/>
          </p:nvPr>
        </p:nvSpPr>
        <p:spPr>
          <a:xfrm>
            <a:off x="676275" y="1709738"/>
            <a:ext cx="8543925"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3DE9F113-9FDB-43B4-97A2-0820EA430A8C}"/>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EF93D-5495-4408-9CD2-3DDD2F5BA494}"/>
              </a:ext>
            </a:extLst>
          </p:cNvPr>
          <p:cNvSpPr>
            <a:spLocks noGrp="1"/>
          </p:cNvSpPr>
          <p:nvPr>
            <p:ph type="dt" sz="half" idx="10"/>
          </p:nvPr>
        </p:nvSpPr>
        <p:spPr/>
        <p:txBody>
          <a:bodyPr/>
          <a:lstStyle/>
          <a:p>
            <a:fld id="{AF8A59C1-022B-4265-BA0A-AF99C9DB45B2}" type="datetimeFigureOut">
              <a:rPr lang="pt-BR" smtClean="0"/>
              <a:t>15/09/2020</a:t>
            </a:fld>
            <a:endParaRPr lang="pt-BR"/>
          </a:p>
        </p:txBody>
      </p:sp>
      <p:sp>
        <p:nvSpPr>
          <p:cNvPr id="5" name="Footer Placeholder 4">
            <a:extLst>
              <a:ext uri="{FF2B5EF4-FFF2-40B4-BE49-F238E27FC236}">
                <a16:creationId xmlns:a16="http://schemas.microsoft.com/office/drawing/2014/main" id="{7EC34173-0648-455F-BD23-91C16CDA637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7284E7B-0575-470C-A36B-19E91E19CCA9}"/>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657010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5872838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74284262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59850215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46158902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60070311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245075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50937169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422103489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243422905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0" y="1539557"/>
            <a:ext cx="4465281"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4" name="Text Placeholder 4"/>
          <p:cNvSpPr>
            <a:spLocks noGrp="1"/>
          </p:cNvSpPr>
          <p:nvPr>
            <p:ph type="body" sz="quarter" idx="13"/>
          </p:nvPr>
        </p:nvSpPr>
        <p:spPr>
          <a:xfrm>
            <a:off x="386166" y="1530227"/>
            <a:ext cx="4466225"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Slide Number Placeholder 5"/>
          <p:cNvSpPr>
            <a:spLocks noGrp="1"/>
          </p:cNvSpPr>
          <p:nvPr>
            <p:ph type="sldNum" sz="quarter" idx="15"/>
          </p:nvPr>
        </p:nvSpPr>
        <p:spPr>
          <a:xfrm>
            <a:off x="9029115" y="6324701"/>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‹nº›</a:t>
            </a:fld>
            <a:endParaRPr lang="en-US"/>
          </a:p>
        </p:txBody>
      </p:sp>
      <p:sp>
        <p:nvSpPr>
          <p:cNvPr id="3" name="Picture Placeholder 2"/>
          <p:cNvSpPr>
            <a:spLocks noGrp="1"/>
          </p:cNvSpPr>
          <p:nvPr>
            <p:ph type="pic" sz="quarter" idx="16"/>
          </p:nvPr>
        </p:nvSpPr>
        <p:spPr>
          <a:xfrm>
            <a:off x="455315" y="1870146"/>
            <a:ext cx="4313238"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2"/>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236255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E237-0FAD-4182-AA41-3D017B378BB7}"/>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6007B48-BD50-4599-9225-A95A93AAA224}"/>
              </a:ext>
            </a:extLst>
          </p:cNvPr>
          <p:cNvSpPr>
            <a:spLocks noGrp="1"/>
          </p:cNvSpPr>
          <p:nvPr>
            <p:ph sz="half" idx="1"/>
          </p:nvPr>
        </p:nvSpPr>
        <p:spPr>
          <a:xfrm>
            <a:off x="681038" y="1825625"/>
            <a:ext cx="419576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B3E30F75-FEF4-423F-B4CD-C5A09073290D}"/>
              </a:ext>
            </a:extLst>
          </p:cNvPr>
          <p:cNvSpPr>
            <a:spLocks noGrp="1"/>
          </p:cNvSpPr>
          <p:nvPr>
            <p:ph sz="half" idx="2"/>
          </p:nvPr>
        </p:nvSpPr>
        <p:spPr>
          <a:xfrm>
            <a:off x="5029200" y="1825625"/>
            <a:ext cx="41957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C838E789-FAEC-4EFC-8C1A-B4D6B0F56F20}"/>
              </a:ext>
            </a:extLst>
          </p:cNvPr>
          <p:cNvSpPr>
            <a:spLocks noGrp="1"/>
          </p:cNvSpPr>
          <p:nvPr>
            <p:ph type="dt" sz="half" idx="10"/>
          </p:nvPr>
        </p:nvSpPr>
        <p:spPr/>
        <p:txBody>
          <a:bodyPr/>
          <a:lstStyle/>
          <a:p>
            <a:fld id="{AF8A59C1-022B-4265-BA0A-AF99C9DB45B2}" type="datetimeFigureOut">
              <a:rPr lang="pt-BR" smtClean="0"/>
              <a:t>15/09/2020</a:t>
            </a:fld>
            <a:endParaRPr lang="pt-BR"/>
          </a:p>
        </p:txBody>
      </p:sp>
      <p:sp>
        <p:nvSpPr>
          <p:cNvPr id="6" name="Footer Placeholder 5">
            <a:extLst>
              <a:ext uri="{FF2B5EF4-FFF2-40B4-BE49-F238E27FC236}">
                <a16:creationId xmlns:a16="http://schemas.microsoft.com/office/drawing/2014/main" id="{4A65F370-02EB-4F01-8F95-32F2F8E17209}"/>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52EAD1B6-90D2-468D-B16B-384C11B0993B}"/>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908443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6899C-95EE-5F40-8CFD-E814FE3B02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0784C142-9574-3744-8853-2E887FA000EF}"/>
              </a:ext>
            </a:extLst>
          </p:cNvPr>
          <p:cNvSpPr>
            <a:spLocks noGrp="1"/>
          </p:cNvSpPr>
          <p:nvPr>
            <p:ph type="subTitle" idx="1"/>
          </p:nvPr>
        </p:nvSpPr>
        <p:spPr>
          <a:xfrm>
            <a:off x="1238250" y="3602038"/>
            <a:ext cx="7429500" cy="1655762"/>
          </a:xfrm>
        </p:spPr>
        <p:txBody>
          <a:bodyPr/>
          <a:lstStyle>
            <a:lvl1pPr marL="0" indent="0" algn="ctr">
              <a:buNone/>
              <a:defRPr sz="1950"/>
            </a:lvl1pPr>
            <a:lvl2pPr marL="371494" indent="0" algn="ctr">
              <a:buNone/>
              <a:defRPr sz="1625"/>
            </a:lvl2pPr>
            <a:lvl3pPr marL="742987" indent="0" algn="ctr">
              <a:buNone/>
              <a:defRPr sz="1463"/>
            </a:lvl3pPr>
            <a:lvl4pPr marL="1114481" indent="0" algn="ctr">
              <a:buNone/>
              <a:defRPr sz="1300"/>
            </a:lvl4pPr>
            <a:lvl5pPr marL="1485974" indent="0" algn="ctr">
              <a:buNone/>
              <a:defRPr sz="1300"/>
            </a:lvl5pPr>
            <a:lvl6pPr marL="1857468" indent="0" algn="ctr">
              <a:buNone/>
              <a:defRPr sz="1300"/>
            </a:lvl6pPr>
            <a:lvl7pPr marL="2228962" indent="0" algn="ctr">
              <a:buNone/>
              <a:defRPr sz="1300"/>
            </a:lvl7pPr>
            <a:lvl8pPr marL="2600455" indent="0" algn="ctr">
              <a:buNone/>
              <a:defRPr sz="1300"/>
            </a:lvl8pPr>
            <a:lvl9pPr marL="2971949"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A2FCC0F8-AC94-764D-B3A5-4C6335FE6994}"/>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2C6A7541-50BB-E84B-A332-A2E620F87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683D8-6CD4-4843-9E49-FFEE410073E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48012437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FC6F9-06BA-7048-923C-D4CF7A8A4B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83DD-4E5E-3848-86E9-5705661B5E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E107B-D336-B14C-8CA6-96F178DE371C}"/>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F590A0B2-74A8-1C46-B7D9-8459645B3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D74B1-C9E8-0245-9C72-9D885F60C778}"/>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75733058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BFC2-8074-0643-B298-9350EEADBED7}"/>
              </a:ext>
            </a:extLst>
          </p:cNvPr>
          <p:cNvSpPr>
            <a:spLocks noGrp="1"/>
          </p:cNvSpPr>
          <p:nvPr>
            <p:ph type="title"/>
          </p:nvPr>
        </p:nvSpPr>
        <p:spPr>
          <a:xfrm>
            <a:off x="675880" y="1709747"/>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0F7E36C2-67A5-8A41-954A-BDDBA0BB1F8A}"/>
              </a:ext>
            </a:extLst>
          </p:cNvPr>
          <p:cNvSpPr>
            <a:spLocks noGrp="1"/>
          </p:cNvSpPr>
          <p:nvPr>
            <p:ph type="body" idx="1"/>
          </p:nvPr>
        </p:nvSpPr>
        <p:spPr>
          <a:xfrm>
            <a:off x="675880" y="4589472"/>
            <a:ext cx="8543925" cy="1500187"/>
          </a:xfrm>
        </p:spPr>
        <p:txBody>
          <a:bodyPr/>
          <a:lstStyle>
            <a:lvl1pPr marL="0" indent="0">
              <a:buNone/>
              <a:defRPr sz="1950">
                <a:solidFill>
                  <a:schemeClr val="tx1">
                    <a:tint val="75000"/>
                  </a:schemeClr>
                </a:solidFill>
              </a:defRPr>
            </a:lvl1pPr>
            <a:lvl2pPr marL="371494" indent="0">
              <a:buNone/>
              <a:defRPr sz="1625">
                <a:solidFill>
                  <a:schemeClr val="tx1">
                    <a:tint val="75000"/>
                  </a:schemeClr>
                </a:solidFill>
              </a:defRPr>
            </a:lvl2pPr>
            <a:lvl3pPr marL="742987" indent="0">
              <a:buNone/>
              <a:defRPr sz="1463">
                <a:solidFill>
                  <a:schemeClr val="tx1">
                    <a:tint val="75000"/>
                  </a:schemeClr>
                </a:solidFill>
              </a:defRPr>
            </a:lvl3pPr>
            <a:lvl4pPr marL="1114481" indent="0">
              <a:buNone/>
              <a:defRPr sz="1300">
                <a:solidFill>
                  <a:schemeClr val="tx1">
                    <a:tint val="75000"/>
                  </a:schemeClr>
                </a:solidFill>
              </a:defRPr>
            </a:lvl4pPr>
            <a:lvl5pPr marL="1485974" indent="0">
              <a:buNone/>
              <a:defRPr sz="1300">
                <a:solidFill>
                  <a:schemeClr val="tx1">
                    <a:tint val="75000"/>
                  </a:schemeClr>
                </a:solidFill>
              </a:defRPr>
            </a:lvl5pPr>
            <a:lvl6pPr marL="1857468" indent="0">
              <a:buNone/>
              <a:defRPr sz="1300">
                <a:solidFill>
                  <a:schemeClr val="tx1">
                    <a:tint val="75000"/>
                  </a:schemeClr>
                </a:solidFill>
              </a:defRPr>
            </a:lvl6pPr>
            <a:lvl7pPr marL="2228962" indent="0">
              <a:buNone/>
              <a:defRPr sz="1300">
                <a:solidFill>
                  <a:schemeClr val="tx1">
                    <a:tint val="75000"/>
                  </a:schemeClr>
                </a:solidFill>
              </a:defRPr>
            </a:lvl7pPr>
            <a:lvl8pPr marL="2600455" indent="0">
              <a:buNone/>
              <a:defRPr sz="1300">
                <a:solidFill>
                  <a:schemeClr val="tx1">
                    <a:tint val="75000"/>
                  </a:schemeClr>
                </a:solidFill>
              </a:defRPr>
            </a:lvl8pPr>
            <a:lvl9pPr marL="2971949"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9B7537-4AB7-7A4D-BD97-862734CEE481}"/>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184DE47D-6928-B342-A1E0-F851B8075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C9E39-903C-044A-A1AA-C777AAEF6F8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16791809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FD032-A041-8547-91B1-30D758B21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9AC8A-053F-3442-909C-625AC86B405C}"/>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E7467-67DC-D94E-8485-77FA21E5646C}"/>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0F296-E09D-9E40-BD47-9C43C7E0AC00}"/>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6" name="Footer Placeholder 5">
            <a:extLst>
              <a:ext uri="{FF2B5EF4-FFF2-40B4-BE49-F238E27FC236}">
                <a16:creationId xmlns:a16="http://schemas.microsoft.com/office/drawing/2014/main" id="{30EEC652-5E2E-8148-9CF1-B34E2BA53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F1E43-8F29-FD4C-A960-0859EFE6832E}"/>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8001666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36F3-B1B7-CB48-809C-D3B5A0448E96}"/>
              </a:ext>
            </a:extLst>
          </p:cNvPr>
          <p:cNvSpPr>
            <a:spLocks noGrp="1"/>
          </p:cNvSpPr>
          <p:nvPr>
            <p:ph type="title"/>
          </p:nvPr>
        </p:nvSpPr>
        <p:spPr>
          <a:xfrm>
            <a:off x="682330"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4A320-B15F-8A4C-AA59-5C5DE7CF5135}"/>
              </a:ext>
            </a:extLst>
          </p:cNvPr>
          <p:cNvSpPr>
            <a:spLocks noGrp="1"/>
          </p:cNvSpPr>
          <p:nvPr>
            <p:ph type="body" idx="1"/>
          </p:nvPr>
        </p:nvSpPr>
        <p:spPr>
          <a:xfrm>
            <a:off x="682330" y="1681163"/>
            <a:ext cx="4190702"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379EDCFA-9341-B147-97BA-BFA7A4506C94}"/>
              </a:ext>
            </a:extLst>
          </p:cNvPr>
          <p:cNvSpPr>
            <a:spLocks noGrp="1"/>
          </p:cNvSpPr>
          <p:nvPr>
            <p:ph sz="half" idx="2"/>
          </p:nvPr>
        </p:nvSpPr>
        <p:spPr>
          <a:xfrm>
            <a:off x="682330"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3147D-6772-5143-AE40-251ED1642C5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94" indent="0">
              <a:buNone/>
              <a:defRPr sz="1625" b="1"/>
            </a:lvl2pPr>
            <a:lvl3pPr marL="742987" indent="0">
              <a:buNone/>
              <a:defRPr sz="1463" b="1"/>
            </a:lvl3pPr>
            <a:lvl4pPr marL="1114481" indent="0">
              <a:buNone/>
              <a:defRPr sz="1300" b="1"/>
            </a:lvl4pPr>
            <a:lvl5pPr marL="1485974" indent="0">
              <a:buNone/>
              <a:defRPr sz="1300" b="1"/>
            </a:lvl5pPr>
            <a:lvl6pPr marL="1857468" indent="0">
              <a:buNone/>
              <a:defRPr sz="1300" b="1"/>
            </a:lvl6pPr>
            <a:lvl7pPr marL="2228962" indent="0">
              <a:buNone/>
              <a:defRPr sz="1300" b="1"/>
            </a:lvl7pPr>
            <a:lvl8pPr marL="2600455" indent="0">
              <a:buNone/>
              <a:defRPr sz="1300" b="1"/>
            </a:lvl8pPr>
            <a:lvl9pPr marL="2971949"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AD6A3679-F486-DC45-AC5A-A0866A93FBC1}"/>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489F2-A286-C045-84FB-777DE4640475}"/>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8" name="Footer Placeholder 7">
            <a:extLst>
              <a:ext uri="{FF2B5EF4-FFF2-40B4-BE49-F238E27FC236}">
                <a16:creationId xmlns:a16="http://schemas.microsoft.com/office/drawing/2014/main" id="{B97F91E9-D8D5-0D4A-BDD0-3E4DB6621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3F280-4F36-1642-8663-C52B62508414}"/>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7155792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5C4EC09-BBAF-0C4C-A677-CCAC414DB75C}"/>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40939828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P spid="9" grpId="0"/>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CF5BD6-7884-0043-928E-FD943EC3A48C}"/>
              </a:ext>
            </a:extLst>
          </p:cNvPr>
          <p:cNvCxnSpPr/>
          <p:nvPr userDrawn="1"/>
        </p:nvCxnSpPr>
        <p:spPr>
          <a:xfrm>
            <a:off x="9354328" y="5205332"/>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4E70A1F-6A73-6445-8676-81AD9B9C6F65}"/>
              </a:ext>
            </a:extLst>
          </p:cNvPr>
          <p:cNvSpPr txBox="1"/>
          <p:nvPr userDrawn="1"/>
        </p:nvSpPr>
        <p:spPr>
          <a:xfrm>
            <a:off x="9198675" y="6291392"/>
            <a:ext cx="311304" cy="217432"/>
          </a:xfrm>
          <a:prstGeom prst="rect">
            <a:avLst/>
          </a:prstGeom>
          <a:noFill/>
        </p:spPr>
        <p:txBody>
          <a:bodyPr wrap="none" rtlCol="0">
            <a:spAutoFit/>
          </a:bodyPr>
          <a:lstStyle/>
          <a:p>
            <a:pPr algn="ctr"/>
            <a:fld id="{9F976047-6D8B-40E5-9820-BFA42EA4E19A}" type="slidenum">
              <a:rPr lang="en-US" sz="813" b="1" i="0" smtClean="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rPr>
              <a:pPr algn="ctr"/>
              <a:t>‹nº›</a:t>
            </a:fld>
            <a:endParaRPr lang="en-US" sz="1463" b="1" i="0">
              <a:gradFill>
                <a:gsLst>
                  <a:gs pos="0">
                    <a:schemeClr val="accent5">
                      <a:lumMod val="67000"/>
                    </a:schemeClr>
                  </a:gs>
                  <a:gs pos="48000">
                    <a:schemeClr val="accent3"/>
                  </a:gs>
                  <a:gs pos="100000">
                    <a:schemeClr val="accent6"/>
                  </a:gs>
                </a:gsLst>
                <a:path path="circle">
                  <a:fillToRect l="100000" t="100000"/>
                </a:path>
              </a:gra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16606717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935E3-6C98-FB45-BF66-D0F8511E4C54}"/>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01387408-9B9F-AA42-A85D-9AF393B35769}"/>
              </a:ext>
            </a:extLst>
          </p:cNvPr>
          <p:cNvSpPr>
            <a:spLocks noGrp="1"/>
          </p:cNvSpPr>
          <p:nvPr>
            <p:ph idx="1"/>
          </p:nvPr>
        </p:nvSpPr>
        <p:spPr>
          <a:xfrm>
            <a:off x="4211343" y="987434"/>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E7C923-EECA-1346-92E6-BC325A65ACA4}"/>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82EBBAFE-1794-F543-824F-7C617F484EDA}"/>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6" name="Footer Placeholder 5">
            <a:extLst>
              <a:ext uri="{FF2B5EF4-FFF2-40B4-BE49-F238E27FC236}">
                <a16:creationId xmlns:a16="http://schemas.microsoft.com/office/drawing/2014/main" id="{89E86BF5-3486-3A44-BCCF-2C30F6DA8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23EDE-7B27-BA4D-9373-AC502C2F36DA}"/>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01474866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973E-1F76-B143-9731-A638DFF2F86F}"/>
              </a:ext>
            </a:extLst>
          </p:cNvPr>
          <p:cNvSpPr>
            <a:spLocks noGrp="1"/>
          </p:cNvSpPr>
          <p:nvPr>
            <p:ph type="title"/>
          </p:nvPr>
        </p:nvSpPr>
        <p:spPr>
          <a:xfrm>
            <a:off x="682331" y="457200"/>
            <a:ext cx="3194944"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967985D2-5FA0-6244-9C09-23BAA15F5242}"/>
              </a:ext>
            </a:extLst>
          </p:cNvPr>
          <p:cNvSpPr>
            <a:spLocks noGrp="1"/>
          </p:cNvSpPr>
          <p:nvPr>
            <p:ph type="pic" idx="1"/>
          </p:nvPr>
        </p:nvSpPr>
        <p:spPr>
          <a:xfrm>
            <a:off x="4211343" y="987434"/>
            <a:ext cx="5014913" cy="4873625"/>
          </a:xfrm>
        </p:spPr>
        <p:txBody>
          <a:bodyPr/>
          <a:lstStyle>
            <a:lvl1pPr marL="0" indent="0">
              <a:buNone/>
              <a:defRPr sz="2600"/>
            </a:lvl1pPr>
            <a:lvl2pPr marL="371494" indent="0">
              <a:buNone/>
              <a:defRPr sz="2275"/>
            </a:lvl2pPr>
            <a:lvl3pPr marL="742987" indent="0">
              <a:buNone/>
              <a:defRPr sz="1950"/>
            </a:lvl3pPr>
            <a:lvl4pPr marL="1114481" indent="0">
              <a:buNone/>
              <a:defRPr sz="1625"/>
            </a:lvl4pPr>
            <a:lvl5pPr marL="1485974" indent="0">
              <a:buNone/>
              <a:defRPr sz="1625"/>
            </a:lvl5pPr>
            <a:lvl6pPr marL="1857468" indent="0">
              <a:buNone/>
              <a:defRPr sz="1625"/>
            </a:lvl6pPr>
            <a:lvl7pPr marL="2228962" indent="0">
              <a:buNone/>
              <a:defRPr sz="1625"/>
            </a:lvl7pPr>
            <a:lvl8pPr marL="2600455" indent="0">
              <a:buNone/>
              <a:defRPr sz="1625"/>
            </a:lvl8pPr>
            <a:lvl9pPr marL="2971949" indent="0">
              <a:buNone/>
              <a:defRPr sz="1625"/>
            </a:lvl9pPr>
          </a:lstStyle>
          <a:p>
            <a:endParaRPr lang="en-US"/>
          </a:p>
        </p:txBody>
      </p:sp>
      <p:sp>
        <p:nvSpPr>
          <p:cNvPr id="4" name="Text Placeholder 3">
            <a:extLst>
              <a:ext uri="{FF2B5EF4-FFF2-40B4-BE49-F238E27FC236}">
                <a16:creationId xmlns:a16="http://schemas.microsoft.com/office/drawing/2014/main" id="{88B0C267-FA2A-414A-BB7D-8C3B00A1F162}"/>
              </a:ext>
            </a:extLst>
          </p:cNvPr>
          <p:cNvSpPr>
            <a:spLocks noGrp="1"/>
          </p:cNvSpPr>
          <p:nvPr>
            <p:ph type="body" sz="half" idx="2"/>
          </p:nvPr>
        </p:nvSpPr>
        <p:spPr>
          <a:xfrm>
            <a:off x="682331" y="2057400"/>
            <a:ext cx="3194944" cy="3811588"/>
          </a:xfrm>
        </p:spPr>
        <p:txBody>
          <a:bodyPr/>
          <a:lstStyle>
            <a:lvl1pPr marL="0" indent="0">
              <a:buNone/>
              <a:defRPr sz="1300"/>
            </a:lvl1pPr>
            <a:lvl2pPr marL="371494" indent="0">
              <a:buNone/>
              <a:defRPr sz="1138"/>
            </a:lvl2pPr>
            <a:lvl3pPr marL="742987" indent="0">
              <a:buNone/>
              <a:defRPr sz="975"/>
            </a:lvl3pPr>
            <a:lvl4pPr marL="1114481" indent="0">
              <a:buNone/>
              <a:defRPr sz="813"/>
            </a:lvl4pPr>
            <a:lvl5pPr marL="1485974" indent="0">
              <a:buNone/>
              <a:defRPr sz="813"/>
            </a:lvl5pPr>
            <a:lvl6pPr marL="1857468" indent="0">
              <a:buNone/>
              <a:defRPr sz="813"/>
            </a:lvl6pPr>
            <a:lvl7pPr marL="2228962" indent="0">
              <a:buNone/>
              <a:defRPr sz="813"/>
            </a:lvl7pPr>
            <a:lvl8pPr marL="2600455" indent="0">
              <a:buNone/>
              <a:defRPr sz="813"/>
            </a:lvl8pPr>
            <a:lvl9pPr marL="2971949" indent="0">
              <a:buNone/>
              <a:defRPr sz="813"/>
            </a:lvl9pPr>
          </a:lstStyle>
          <a:p>
            <a:pPr lvl="0"/>
            <a:r>
              <a:rPr lang="en-US"/>
              <a:t>Edit Master text styles</a:t>
            </a:r>
          </a:p>
        </p:txBody>
      </p:sp>
      <p:sp>
        <p:nvSpPr>
          <p:cNvPr id="5" name="Date Placeholder 4">
            <a:extLst>
              <a:ext uri="{FF2B5EF4-FFF2-40B4-BE49-F238E27FC236}">
                <a16:creationId xmlns:a16="http://schemas.microsoft.com/office/drawing/2014/main" id="{F649BA22-3092-7643-85BD-65AA5F3D2B14}"/>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6" name="Footer Placeholder 5">
            <a:extLst>
              <a:ext uri="{FF2B5EF4-FFF2-40B4-BE49-F238E27FC236}">
                <a16:creationId xmlns:a16="http://schemas.microsoft.com/office/drawing/2014/main" id="{40D9DC93-B052-C146-9F1B-8B1C937091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DE8F6-2051-7F41-B74B-AD5589F83A0F}"/>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15603021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B93B0-5C04-5845-A945-09CEA54778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9DABF-C353-9E41-AD11-50B1744D00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D584B-2CF8-174A-8FF1-2191F87D728F}"/>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3AA4E71E-C317-3E48-BA95-56AC83619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2CE82-6926-3F4A-B4BD-B05AB6BF847C}"/>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26333969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8835D-2AC3-4C89-9700-CE570E2610D5}"/>
              </a:ext>
            </a:extLst>
          </p:cNvPr>
          <p:cNvSpPr>
            <a:spLocks noGrp="1"/>
          </p:cNvSpPr>
          <p:nvPr>
            <p:ph type="title"/>
          </p:nvPr>
        </p:nvSpPr>
        <p:spPr>
          <a:xfrm>
            <a:off x="682625" y="365125"/>
            <a:ext cx="8543925"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A35DEE3B-2B8D-4FF3-BF67-B5F577DFF30E}"/>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51F733-BF55-47CA-A0D7-E73C5047CC0E}"/>
              </a:ext>
            </a:extLst>
          </p:cNvPr>
          <p:cNvSpPr>
            <a:spLocks noGrp="1"/>
          </p:cNvSpPr>
          <p:nvPr>
            <p:ph sz="half" idx="2"/>
          </p:nvPr>
        </p:nvSpPr>
        <p:spPr>
          <a:xfrm>
            <a:off x="682625" y="2505075"/>
            <a:ext cx="4191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D65E4E33-E5B9-4DCF-874B-5633877D9F1E}"/>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240D8B-C712-4E3A-B9EB-9DFDB7222833}"/>
              </a:ext>
            </a:extLst>
          </p:cNvPr>
          <p:cNvSpPr>
            <a:spLocks noGrp="1"/>
          </p:cNvSpPr>
          <p:nvPr>
            <p:ph sz="quarter" idx="4"/>
          </p:nvPr>
        </p:nvSpPr>
        <p:spPr>
          <a:xfrm>
            <a:off x="5014913" y="2505075"/>
            <a:ext cx="42116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644310E8-89D7-403F-A3B8-B248F86B8262}"/>
              </a:ext>
            </a:extLst>
          </p:cNvPr>
          <p:cNvSpPr>
            <a:spLocks noGrp="1"/>
          </p:cNvSpPr>
          <p:nvPr>
            <p:ph type="dt" sz="half" idx="10"/>
          </p:nvPr>
        </p:nvSpPr>
        <p:spPr/>
        <p:txBody>
          <a:bodyPr/>
          <a:lstStyle/>
          <a:p>
            <a:fld id="{AF8A59C1-022B-4265-BA0A-AF99C9DB45B2}" type="datetimeFigureOut">
              <a:rPr lang="pt-BR" smtClean="0"/>
              <a:t>15/09/2020</a:t>
            </a:fld>
            <a:endParaRPr lang="pt-BR"/>
          </a:p>
        </p:txBody>
      </p:sp>
      <p:sp>
        <p:nvSpPr>
          <p:cNvPr id="8" name="Footer Placeholder 7">
            <a:extLst>
              <a:ext uri="{FF2B5EF4-FFF2-40B4-BE49-F238E27FC236}">
                <a16:creationId xmlns:a16="http://schemas.microsoft.com/office/drawing/2014/main" id="{6E84A9BB-B773-4F0A-9674-0E6170EB22A8}"/>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E26A2670-2BF4-4E6E-B429-457049E99AB7}"/>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33339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19172B-D403-C543-B4B3-168DDDFFB20F}"/>
              </a:ext>
            </a:extLst>
          </p:cNvPr>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F52E2-0906-4749-8D0E-C1FE246F668B}"/>
              </a:ext>
            </a:extLst>
          </p:cNvPr>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41308-ACEF-954C-B96A-91DC3BE7F394}"/>
              </a:ext>
            </a:extLst>
          </p:cNvPr>
          <p:cNvSpPr>
            <a:spLocks noGrp="1"/>
          </p:cNvSpPr>
          <p:nvPr>
            <p:ph type="dt" sz="half" idx="10"/>
          </p:nvPr>
        </p:nvSpPr>
        <p:spPr/>
        <p:txBody>
          <a:body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7B5D925C-C57C-9546-9E80-9196DC61C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2829-7AB4-6248-9E09-EF66D0CC8B46}"/>
              </a:ext>
            </a:extLst>
          </p:cNvPr>
          <p:cNvSpPr>
            <a:spLocks noGrp="1"/>
          </p:cNvSpPr>
          <p:nvPr>
            <p:ph type="sldNum" sz="quarter" idx="12"/>
          </p:nvPr>
        </p:nvSpPr>
        <p:spPr/>
        <p:txBody>
          <a:bodyPr/>
          <a:lstStyle/>
          <a:p>
            <a:fld id="{F929E4C9-307B-3642-8BAD-1F1D87D3282C}" type="slidenum">
              <a:rPr lang="en-US" smtClean="0"/>
              <a:t>‹nº›</a:t>
            </a:fld>
            <a:endParaRPr lang="en-US"/>
          </a:p>
        </p:txBody>
      </p:sp>
    </p:spTree>
    <p:extLst>
      <p:ext uri="{BB962C8B-B14F-4D97-AF65-F5344CB8AC3E}">
        <p14:creationId xmlns:p14="http://schemas.microsoft.com/office/powerpoint/2010/main" val="390104615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7" name="Text Placeholder 2">
            <a:extLst>
              <a:ext uri="{FF2B5EF4-FFF2-40B4-BE49-F238E27FC236}">
                <a16:creationId xmlns:a16="http://schemas.microsoft.com/office/drawing/2014/main" id="{A349BAE6-28CF-4A49-B251-8B802BB4AE0B}"/>
              </a:ext>
            </a:extLst>
          </p:cNvPr>
          <p:cNvSpPr>
            <a:spLocks noGrp="1"/>
          </p:cNvSpPr>
          <p:nvPr>
            <p:ph type="body" sz="quarter" idx="11" hasCustomPrompt="1"/>
          </p:nvPr>
        </p:nvSpPr>
        <p:spPr>
          <a:xfrm>
            <a:off x="710079" y="790902"/>
            <a:ext cx="7483153" cy="486355"/>
          </a:xfrm>
        </p:spPr>
        <p:txBody>
          <a:bodyPr>
            <a:noAutofit/>
          </a:bodyPr>
          <a:lstStyle>
            <a:lvl1pPr marL="0" indent="0">
              <a:buNone/>
              <a:defRPr sz="26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2600">
                <a:latin typeface="Roboto Black" panose="02000000000000000000" pitchFamily="2" charset="0"/>
                <a:ea typeface="Roboto Black" panose="02000000000000000000" pitchFamily="2" charset="0"/>
                <a:cs typeface="Roboto Black" panose="02000000000000000000" pitchFamily="2" charset="0"/>
              </a:defRPr>
            </a:lvl2pPr>
            <a:lvl3pPr>
              <a:defRPr sz="2600">
                <a:latin typeface="Roboto Black" panose="02000000000000000000" pitchFamily="2" charset="0"/>
                <a:ea typeface="Roboto Black" panose="02000000000000000000" pitchFamily="2" charset="0"/>
                <a:cs typeface="Roboto Black" panose="02000000000000000000" pitchFamily="2" charset="0"/>
              </a:defRPr>
            </a:lvl3pPr>
            <a:lvl4pPr>
              <a:defRPr sz="2600">
                <a:latin typeface="Roboto Black" panose="02000000000000000000" pitchFamily="2" charset="0"/>
                <a:ea typeface="Roboto Black" panose="02000000000000000000" pitchFamily="2" charset="0"/>
                <a:cs typeface="Roboto Black" panose="02000000000000000000" pitchFamily="2" charset="0"/>
              </a:defRPr>
            </a:lvl4pPr>
            <a:lvl5pPr>
              <a:defRPr sz="260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29" name="Text Placeholder 4">
            <a:extLst>
              <a:ext uri="{FF2B5EF4-FFF2-40B4-BE49-F238E27FC236}">
                <a16:creationId xmlns:a16="http://schemas.microsoft.com/office/drawing/2014/main" id="{DF88B13C-989D-F84D-A967-019EAC25619B}"/>
              </a:ext>
            </a:extLst>
          </p:cNvPr>
          <p:cNvSpPr>
            <a:spLocks noGrp="1"/>
          </p:cNvSpPr>
          <p:nvPr>
            <p:ph type="body" sz="quarter" idx="12" hasCustomPrompt="1"/>
          </p:nvPr>
        </p:nvSpPr>
        <p:spPr>
          <a:xfrm>
            <a:off x="710079" y="506152"/>
            <a:ext cx="7468369" cy="269360"/>
          </a:xfrm>
        </p:spPr>
        <p:txBody>
          <a:bodyPr>
            <a:normAutofit/>
          </a:bodyPr>
          <a:lstStyle>
            <a:lvl1pPr marL="0" indent="0">
              <a:buNone/>
              <a:defRPr sz="975"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grpSp>
        <p:nvGrpSpPr>
          <p:cNvPr id="30" name="Group 29">
            <a:extLst>
              <a:ext uri="{FF2B5EF4-FFF2-40B4-BE49-F238E27FC236}">
                <a16:creationId xmlns:a16="http://schemas.microsoft.com/office/drawing/2014/main" id="{B2324A86-5AF1-EF49-BFE4-F43C4FC731F4}"/>
              </a:ext>
            </a:extLst>
          </p:cNvPr>
          <p:cNvGrpSpPr/>
          <p:nvPr userDrawn="1"/>
        </p:nvGrpSpPr>
        <p:grpSpPr>
          <a:xfrm>
            <a:off x="5264053" y="1447803"/>
            <a:ext cx="3627536" cy="4679911"/>
            <a:chOff x="5828202" y="967154"/>
            <a:chExt cx="4464660" cy="4679911"/>
          </a:xfrm>
        </p:grpSpPr>
        <p:sp>
          <p:nvSpPr>
            <p:cNvPr id="31" name="Freeform 15">
              <a:extLst>
                <a:ext uri="{FF2B5EF4-FFF2-40B4-BE49-F238E27FC236}">
                  <a16:creationId xmlns:a16="http://schemas.microsoft.com/office/drawing/2014/main" id="{B4CA3FC7-03D6-E546-A4EC-7D2EA87F3898}"/>
                </a:ext>
              </a:extLst>
            </p:cNvPr>
            <p:cNvSpPr>
              <a:spLocks/>
            </p:cNvSpPr>
            <p:nvPr userDrawn="1"/>
          </p:nvSpPr>
          <p:spPr bwMode="auto">
            <a:xfrm>
              <a:off x="5990246" y="967154"/>
              <a:ext cx="4302616" cy="2283119"/>
            </a:xfrm>
            <a:custGeom>
              <a:avLst/>
              <a:gdLst>
                <a:gd name="T0" fmla="*/ 247 w 533"/>
                <a:gd name="T1" fmla="*/ 0 h 283"/>
                <a:gd name="T2" fmla="*/ 247 w 533"/>
                <a:gd name="T3" fmla="*/ 31 h 283"/>
                <a:gd name="T4" fmla="*/ 214 w 533"/>
                <a:gd name="T5" fmla="*/ 34 h 283"/>
                <a:gd name="T6" fmla="*/ 178 w 533"/>
                <a:gd name="T7" fmla="*/ 43 h 283"/>
                <a:gd name="T8" fmla="*/ 113 w 533"/>
                <a:gd name="T9" fmla="*/ 74 h 283"/>
                <a:gd name="T10" fmla="*/ 105 w 533"/>
                <a:gd name="T11" fmla="*/ 79 h 283"/>
                <a:gd name="T12" fmla="*/ 98 w 533"/>
                <a:gd name="T13" fmla="*/ 84 h 283"/>
                <a:gd name="T14" fmla="*/ 85 w 533"/>
                <a:gd name="T15" fmla="*/ 94 h 283"/>
                <a:gd name="T16" fmla="*/ 62 w 533"/>
                <a:gd name="T17" fmla="*/ 117 h 283"/>
                <a:gd name="T18" fmla="*/ 28 w 533"/>
                <a:gd name="T19" fmla="*/ 166 h 283"/>
                <a:gd name="T20" fmla="*/ 10 w 533"/>
                <a:gd name="T21" fmla="*/ 212 h 283"/>
                <a:gd name="T22" fmla="*/ 2 w 533"/>
                <a:gd name="T23" fmla="*/ 249 h 283"/>
                <a:gd name="T24" fmla="*/ 1 w 533"/>
                <a:gd name="T25" fmla="*/ 256 h 283"/>
                <a:gd name="T26" fmla="*/ 1 w 533"/>
                <a:gd name="T27" fmla="*/ 263 h 283"/>
                <a:gd name="T28" fmla="*/ 0 w 533"/>
                <a:gd name="T29" fmla="*/ 273 h 283"/>
                <a:gd name="T30" fmla="*/ 0 w 533"/>
                <a:gd name="T31" fmla="*/ 282 h 283"/>
                <a:gd name="T32" fmla="*/ 1 w 533"/>
                <a:gd name="T33" fmla="*/ 273 h 283"/>
                <a:gd name="T34" fmla="*/ 2 w 533"/>
                <a:gd name="T35" fmla="*/ 263 h 283"/>
                <a:gd name="T36" fmla="*/ 2 w 533"/>
                <a:gd name="T37" fmla="*/ 257 h 283"/>
                <a:gd name="T38" fmla="*/ 3 w 533"/>
                <a:gd name="T39" fmla="*/ 249 h 283"/>
                <a:gd name="T40" fmla="*/ 12 w 533"/>
                <a:gd name="T41" fmla="*/ 213 h 283"/>
                <a:gd name="T42" fmla="*/ 32 w 533"/>
                <a:gd name="T43" fmla="*/ 168 h 283"/>
                <a:gd name="T44" fmla="*/ 67 w 533"/>
                <a:gd name="T45" fmla="*/ 121 h 283"/>
                <a:gd name="T46" fmla="*/ 90 w 533"/>
                <a:gd name="T47" fmla="*/ 100 h 283"/>
                <a:gd name="T48" fmla="*/ 103 w 533"/>
                <a:gd name="T49" fmla="*/ 90 h 283"/>
                <a:gd name="T50" fmla="*/ 110 w 533"/>
                <a:gd name="T51" fmla="*/ 85 h 283"/>
                <a:gd name="T52" fmla="*/ 117 w 533"/>
                <a:gd name="T53" fmla="*/ 81 h 283"/>
                <a:gd name="T54" fmla="*/ 181 w 533"/>
                <a:gd name="T55" fmla="*/ 53 h 283"/>
                <a:gd name="T56" fmla="*/ 216 w 533"/>
                <a:gd name="T57" fmla="*/ 46 h 283"/>
                <a:gd name="T58" fmla="*/ 252 w 533"/>
                <a:gd name="T59" fmla="*/ 45 h 283"/>
                <a:gd name="T60" fmla="*/ 288 w 533"/>
                <a:gd name="T61" fmla="*/ 48 h 283"/>
                <a:gd name="T62" fmla="*/ 323 w 533"/>
                <a:gd name="T63" fmla="*/ 56 h 283"/>
                <a:gd name="T64" fmla="*/ 384 w 533"/>
                <a:gd name="T65" fmla="*/ 85 h 283"/>
                <a:gd name="T66" fmla="*/ 410 w 533"/>
                <a:gd name="T67" fmla="*/ 105 h 283"/>
                <a:gd name="T68" fmla="*/ 421 w 533"/>
                <a:gd name="T69" fmla="*/ 116 h 283"/>
                <a:gd name="T70" fmla="*/ 429 w 533"/>
                <a:gd name="T71" fmla="*/ 124 h 283"/>
                <a:gd name="T72" fmla="*/ 430 w 533"/>
                <a:gd name="T73" fmla="*/ 124 h 283"/>
                <a:gd name="T74" fmla="*/ 431 w 533"/>
                <a:gd name="T75" fmla="*/ 126 h 283"/>
                <a:gd name="T76" fmla="*/ 434 w 533"/>
                <a:gd name="T77" fmla="*/ 129 h 283"/>
                <a:gd name="T78" fmla="*/ 435 w 533"/>
                <a:gd name="T79" fmla="*/ 130 h 283"/>
                <a:gd name="T80" fmla="*/ 488 w 533"/>
                <a:gd name="T81" fmla="*/ 250 h 283"/>
                <a:gd name="T82" fmla="*/ 488 w 533"/>
                <a:gd name="T83" fmla="*/ 252 h 283"/>
                <a:gd name="T84" fmla="*/ 489 w 533"/>
                <a:gd name="T85" fmla="*/ 259 h 283"/>
                <a:gd name="T86" fmla="*/ 489 w 533"/>
                <a:gd name="T87" fmla="*/ 265 h 283"/>
                <a:gd name="T88" fmla="*/ 489 w 533"/>
                <a:gd name="T89" fmla="*/ 270 h 283"/>
                <a:gd name="T90" fmla="*/ 489 w 533"/>
                <a:gd name="T91" fmla="*/ 275 h 283"/>
                <a:gd name="T92" fmla="*/ 489 w 533"/>
                <a:gd name="T93" fmla="*/ 281 h 283"/>
                <a:gd name="T94" fmla="*/ 489 w 533"/>
                <a:gd name="T95" fmla="*/ 283 h 283"/>
                <a:gd name="T96" fmla="*/ 490 w 533"/>
                <a:gd name="T97" fmla="*/ 283 h 283"/>
                <a:gd name="T98" fmla="*/ 517 w 533"/>
                <a:gd name="T99" fmla="*/ 283 h 283"/>
                <a:gd name="T100" fmla="*/ 533 w 533"/>
                <a:gd name="T101" fmla="*/ 283 h 283"/>
                <a:gd name="T102" fmla="*/ 533 w 533"/>
                <a:gd name="T103" fmla="*/ 282 h 283"/>
                <a:gd name="T104" fmla="*/ 247 w 533"/>
                <a:gd name="T105"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3" h="283">
                  <a:moveTo>
                    <a:pt x="247" y="0"/>
                  </a:moveTo>
                  <a:cubicBezTo>
                    <a:pt x="247" y="31"/>
                    <a:pt x="247" y="31"/>
                    <a:pt x="247" y="31"/>
                  </a:cubicBezTo>
                  <a:cubicBezTo>
                    <a:pt x="236" y="32"/>
                    <a:pt x="225" y="33"/>
                    <a:pt x="214" y="34"/>
                  </a:cubicBezTo>
                  <a:cubicBezTo>
                    <a:pt x="202" y="37"/>
                    <a:pt x="190" y="39"/>
                    <a:pt x="178" y="43"/>
                  </a:cubicBezTo>
                  <a:cubicBezTo>
                    <a:pt x="154" y="50"/>
                    <a:pt x="132" y="61"/>
                    <a:pt x="113" y="74"/>
                  </a:cubicBezTo>
                  <a:cubicBezTo>
                    <a:pt x="110" y="75"/>
                    <a:pt x="108" y="77"/>
                    <a:pt x="105" y="79"/>
                  </a:cubicBezTo>
                  <a:cubicBezTo>
                    <a:pt x="103" y="80"/>
                    <a:pt x="101" y="82"/>
                    <a:pt x="98" y="84"/>
                  </a:cubicBezTo>
                  <a:cubicBezTo>
                    <a:pt x="94" y="87"/>
                    <a:pt x="89" y="91"/>
                    <a:pt x="85" y="94"/>
                  </a:cubicBezTo>
                  <a:cubicBezTo>
                    <a:pt x="77" y="102"/>
                    <a:pt x="69" y="109"/>
                    <a:pt x="62" y="117"/>
                  </a:cubicBezTo>
                  <a:cubicBezTo>
                    <a:pt x="48" y="133"/>
                    <a:pt x="37" y="150"/>
                    <a:pt x="28" y="166"/>
                  </a:cubicBezTo>
                  <a:cubicBezTo>
                    <a:pt x="20" y="182"/>
                    <a:pt x="14" y="198"/>
                    <a:pt x="10" y="212"/>
                  </a:cubicBezTo>
                  <a:cubicBezTo>
                    <a:pt x="6" y="226"/>
                    <a:pt x="3" y="239"/>
                    <a:pt x="2" y="249"/>
                  </a:cubicBezTo>
                  <a:cubicBezTo>
                    <a:pt x="2" y="252"/>
                    <a:pt x="2" y="254"/>
                    <a:pt x="1" y="256"/>
                  </a:cubicBezTo>
                  <a:cubicBezTo>
                    <a:pt x="1" y="259"/>
                    <a:pt x="1" y="261"/>
                    <a:pt x="1" y="263"/>
                  </a:cubicBezTo>
                  <a:cubicBezTo>
                    <a:pt x="1" y="267"/>
                    <a:pt x="0" y="271"/>
                    <a:pt x="0" y="273"/>
                  </a:cubicBezTo>
                  <a:cubicBezTo>
                    <a:pt x="0" y="279"/>
                    <a:pt x="0" y="282"/>
                    <a:pt x="0" y="282"/>
                  </a:cubicBezTo>
                  <a:cubicBezTo>
                    <a:pt x="0" y="282"/>
                    <a:pt x="0" y="279"/>
                    <a:pt x="1" y="273"/>
                  </a:cubicBezTo>
                  <a:cubicBezTo>
                    <a:pt x="1" y="271"/>
                    <a:pt x="1" y="267"/>
                    <a:pt x="2" y="263"/>
                  </a:cubicBezTo>
                  <a:cubicBezTo>
                    <a:pt x="2" y="261"/>
                    <a:pt x="2" y="259"/>
                    <a:pt x="2" y="257"/>
                  </a:cubicBezTo>
                  <a:cubicBezTo>
                    <a:pt x="3" y="254"/>
                    <a:pt x="3" y="252"/>
                    <a:pt x="3" y="249"/>
                  </a:cubicBezTo>
                  <a:cubicBezTo>
                    <a:pt x="5" y="239"/>
                    <a:pt x="7" y="226"/>
                    <a:pt x="12" y="213"/>
                  </a:cubicBezTo>
                  <a:cubicBezTo>
                    <a:pt x="17" y="199"/>
                    <a:pt x="23" y="183"/>
                    <a:pt x="32" y="168"/>
                  </a:cubicBezTo>
                  <a:cubicBezTo>
                    <a:pt x="41" y="152"/>
                    <a:pt x="53" y="136"/>
                    <a:pt x="67" y="121"/>
                  </a:cubicBezTo>
                  <a:cubicBezTo>
                    <a:pt x="74" y="114"/>
                    <a:pt x="82" y="107"/>
                    <a:pt x="90" y="100"/>
                  </a:cubicBezTo>
                  <a:cubicBezTo>
                    <a:pt x="94" y="96"/>
                    <a:pt x="99" y="93"/>
                    <a:pt x="103" y="90"/>
                  </a:cubicBezTo>
                  <a:cubicBezTo>
                    <a:pt x="106" y="88"/>
                    <a:pt x="108" y="87"/>
                    <a:pt x="110" y="85"/>
                  </a:cubicBezTo>
                  <a:cubicBezTo>
                    <a:pt x="113" y="84"/>
                    <a:pt x="115" y="82"/>
                    <a:pt x="117" y="81"/>
                  </a:cubicBezTo>
                  <a:cubicBezTo>
                    <a:pt x="137" y="69"/>
                    <a:pt x="158" y="60"/>
                    <a:pt x="181" y="53"/>
                  </a:cubicBezTo>
                  <a:cubicBezTo>
                    <a:pt x="193" y="50"/>
                    <a:pt x="204" y="48"/>
                    <a:pt x="216" y="46"/>
                  </a:cubicBezTo>
                  <a:cubicBezTo>
                    <a:pt x="228" y="45"/>
                    <a:pt x="240" y="44"/>
                    <a:pt x="252" y="45"/>
                  </a:cubicBezTo>
                  <a:cubicBezTo>
                    <a:pt x="265" y="45"/>
                    <a:pt x="276" y="46"/>
                    <a:pt x="288" y="48"/>
                  </a:cubicBezTo>
                  <a:cubicBezTo>
                    <a:pt x="300" y="50"/>
                    <a:pt x="311" y="52"/>
                    <a:pt x="323" y="56"/>
                  </a:cubicBezTo>
                  <a:cubicBezTo>
                    <a:pt x="345" y="63"/>
                    <a:pt x="366" y="73"/>
                    <a:pt x="384" y="85"/>
                  </a:cubicBezTo>
                  <a:cubicBezTo>
                    <a:pt x="393" y="92"/>
                    <a:pt x="402" y="98"/>
                    <a:pt x="410" y="105"/>
                  </a:cubicBezTo>
                  <a:cubicBezTo>
                    <a:pt x="414" y="108"/>
                    <a:pt x="418" y="112"/>
                    <a:pt x="421" y="116"/>
                  </a:cubicBezTo>
                  <a:cubicBezTo>
                    <a:pt x="424" y="119"/>
                    <a:pt x="427" y="121"/>
                    <a:pt x="429" y="124"/>
                  </a:cubicBezTo>
                  <a:cubicBezTo>
                    <a:pt x="429" y="124"/>
                    <a:pt x="429" y="124"/>
                    <a:pt x="430" y="124"/>
                  </a:cubicBezTo>
                  <a:cubicBezTo>
                    <a:pt x="430" y="125"/>
                    <a:pt x="431" y="126"/>
                    <a:pt x="431" y="126"/>
                  </a:cubicBezTo>
                  <a:cubicBezTo>
                    <a:pt x="432" y="127"/>
                    <a:pt x="433" y="128"/>
                    <a:pt x="434" y="129"/>
                  </a:cubicBezTo>
                  <a:cubicBezTo>
                    <a:pt x="434" y="130"/>
                    <a:pt x="434" y="130"/>
                    <a:pt x="435" y="130"/>
                  </a:cubicBezTo>
                  <a:cubicBezTo>
                    <a:pt x="463" y="164"/>
                    <a:pt x="481" y="205"/>
                    <a:pt x="488" y="250"/>
                  </a:cubicBezTo>
                  <a:cubicBezTo>
                    <a:pt x="488" y="250"/>
                    <a:pt x="488" y="251"/>
                    <a:pt x="488" y="252"/>
                  </a:cubicBezTo>
                  <a:cubicBezTo>
                    <a:pt x="488" y="254"/>
                    <a:pt x="488" y="256"/>
                    <a:pt x="489" y="259"/>
                  </a:cubicBezTo>
                  <a:cubicBezTo>
                    <a:pt x="489" y="261"/>
                    <a:pt x="489" y="263"/>
                    <a:pt x="489" y="265"/>
                  </a:cubicBezTo>
                  <a:cubicBezTo>
                    <a:pt x="489" y="267"/>
                    <a:pt x="489" y="269"/>
                    <a:pt x="489" y="270"/>
                  </a:cubicBezTo>
                  <a:cubicBezTo>
                    <a:pt x="489" y="272"/>
                    <a:pt x="489" y="273"/>
                    <a:pt x="489" y="275"/>
                  </a:cubicBezTo>
                  <a:cubicBezTo>
                    <a:pt x="489" y="277"/>
                    <a:pt x="489" y="279"/>
                    <a:pt x="489" y="281"/>
                  </a:cubicBezTo>
                  <a:cubicBezTo>
                    <a:pt x="489" y="282"/>
                    <a:pt x="489" y="283"/>
                    <a:pt x="489" y="283"/>
                  </a:cubicBezTo>
                  <a:cubicBezTo>
                    <a:pt x="490" y="283"/>
                    <a:pt x="490" y="283"/>
                    <a:pt x="490" y="283"/>
                  </a:cubicBezTo>
                  <a:cubicBezTo>
                    <a:pt x="517" y="283"/>
                    <a:pt x="517" y="283"/>
                    <a:pt x="517" y="283"/>
                  </a:cubicBezTo>
                  <a:cubicBezTo>
                    <a:pt x="533" y="283"/>
                    <a:pt x="533" y="283"/>
                    <a:pt x="533" y="283"/>
                  </a:cubicBezTo>
                  <a:cubicBezTo>
                    <a:pt x="533" y="283"/>
                    <a:pt x="533" y="282"/>
                    <a:pt x="533" y="282"/>
                  </a:cubicBezTo>
                  <a:cubicBezTo>
                    <a:pt x="533" y="126"/>
                    <a:pt x="405" y="0"/>
                    <a:pt x="247" y="0"/>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sp>
          <p:nvSpPr>
            <p:cNvPr id="32" name="Freeform 16">
              <a:extLst>
                <a:ext uri="{FF2B5EF4-FFF2-40B4-BE49-F238E27FC236}">
                  <a16:creationId xmlns:a16="http://schemas.microsoft.com/office/drawing/2014/main" id="{7EDB44E5-C1F8-AA45-9C10-9D8041ED7FB8}"/>
                </a:ext>
              </a:extLst>
            </p:cNvPr>
            <p:cNvSpPr>
              <a:spLocks/>
            </p:cNvSpPr>
            <p:nvPr userDrawn="1"/>
          </p:nvSpPr>
          <p:spPr bwMode="auto">
            <a:xfrm>
              <a:off x="5828202" y="3371201"/>
              <a:ext cx="4292942" cy="2275864"/>
            </a:xfrm>
            <a:custGeom>
              <a:avLst/>
              <a:gdLst>
                <a:gd name="T0" fmla="*/ 532 w 532"/>
                <a:gd name="T1" fmla="*/ 9 h 282"/>
                <a:gd name="T2" fmla="*/ 531 w 532"/>
                <a:gd name="T3" fmla="*/ 20 h 282"/>
                <a:gd name="T4" fmla="*/ 530 w 532"/>
                <a:gd name="T5" fmla="*/ 26 h 282"/>
                <a:gd name="T6" fmla="*/ 529 w 532"/>
                <a:gd name="T7" fmla="*/ 33 h 282"/>
                <a:gd name="T8" fmla="*/ 521 w 532"/>
                <a:gd name="T9" fmla="*/ 70 h 282"/>
                <a:gd name="T10" fmla="*/ 501 w 532"/>
                <a:gd name="T11" fmla="*/ 115 h 282"/>
                <a:gd name="T12" fmla="*/ 466 w 532"/>
                <a:gd name="T13" fmla="*/ 161 h 282"/>
                <a:gd name="T14" fmla="*/ 442 w 532"/>
                <a:gd name="T15" fmla="*/ 183 h 282"/>
                <a:gd name="T16" fmla="*/ 429 w 532"/>
                <a:gd name="T17" fmla="*/ 193 h 282"/>
                <a:gd name="T18" fmla="*/ 422 w 532"/>
                <a:gd name="T19" fmla="*/ 197 h 282"/>
                <a:gd name="T20" fmla="*/ 415 w 532"/>
                <a:gd name="T21" fmla="*/ 202 h 282"/>
                <a:gd name="T22" fmla="*/ 351 w 532"/>
                <a:gd name="T23" fmla="*/ 229 h 282"/>
                <a:gd name="T24" fmla="*/ 316 w 532"/>
                <a:gd name="T25" fmla="*/ 236 h 282"/>
                <a:gd name="T26" fmla="*/ 281 w 532"/>
                <a:gd name="T27" fmla="*/ 238 h 282"/>
                <a:gd name="T28" fmla="*/ 245 w 532"/>
                <a:gd name="T29" fmla="*/ 235 h 282"/>
                <a:gd name="T30" fmla="*/ 210 w 532"/>
                <a:gd name="T31" fmla="*/ 227 h 282"/>
                <a:gd name="T32" fmla="*/ 148 w 532"/>
                <a:gd name="T33" fmla="*/ 197 h 282"/>
                <a:gd name="T34" fmla="*/ 123 w 532"/>
                <a:gd name="T35" fmla="*/ 178 h 282"/>
                <a:gd name="T36" fmla="*/ 111 w 532"/>
                <a:gd name="T37" fmla="*/ 167 h 282"/>
                <a:gd name="T38" fmla="*/ 103 w 532"/>
                <a:gd name="T39" fmla="*/ 159 h 282"/>
                <a:gd name="T40" fmla="*/ 103 w 532"/>
                <a:gd name="T41" fmla="*/ 158 h 282"/>
                <a:gd name="T42" fmla="*/ 101 w 532"/>
                <a:gd name="T43" fmla="*/ 157 h 282"/>
                <a:gd name="T44" fmla="*/ 99 w 532"/>
                <a:gd name="T45" fmla="*/ 153 h 282"/>
                <a:gd name="T46" fmla="*/ 98 w 532"/>
                <a:gd name="T47" fmla="*/ 153 h 282"/>
                <a:gd name="T48" fmla="*/ 45 w 532"/>
                <a:gd name="T49" fmla="*/ 33 h 282"/>
                <a:gd name="T50" fmla="*/ 45 w 532"/>
                <a:gd name="T51" fmla="*/ 31 h 282"/>
                <a:gd name="T52" fmla="*/ 44 w 532"/>
                <a:gd name="T53" fmla="*/ 24 h 282"/>
                <a:gd name="T54" fmla="*/ 44 w 532"/>
                <a:gd name="T55" fmla="*/ 18 h 282"/>
                <a:gd name="T56" fmla="*/ 43 w 532"/>
                <a:gd name="T57" fmla="*/ 12 h 282"/>
                <a:gd name="T58" fmla="*/ 43 w 532"/>
                <a:gd name="T59" fmla="*/ 8 h 282"/>
                <a:gd name="T60" fmla="*/ 43 w 532"/>
                <a:gd name="T61" fmla="*/ 2 h 282"/>
                <a:gd name="T62" fmla="*/ 43 w 532"/>
                <a:gd name="T63" fmla="*/ 0 h 282"/>
                <a:gd name="T64" fmla="*/ 43 w 532"/>
                <a:gd name="T65" fmla="*/ 0 h 282"/>
                <a:gd name="T66" fmla="*/ 16 w 532"/>
                <a:gd name="T67" fmla="*/ 0 h 282"/>
                <a:gd name="T68" fmla="*/ 0 w 532"/>
                <a:gd name="T69" fmla="*/ 0 h 282"/>
                <a:gd name="T70" fmla="*/ 0 w 532"/>
                <a:gd name="T71" fmla="*/ 1 h 282"/>
                <a:gd name="T72" fmla="*/ 285 w 532"/>
                <a:gd name="T73" fmla="*/ 282 h 282"/>
                <a:gd name="T74" fmla="*/ 285 w 532"/>
                <a:gd name="T75" fmla="*/ 251 h 282"/>
                <a:gd name="T76" fmla="*/ 318 w 532"/>
                <a:gd name="T77" fmla="*/ 248 h 282"/>
                <a:gd name="T78" fmla="*/ 355 w 532"/>
                <a:gd name="T79" fmla="*/ 240 h 282"/>
                <a:gd name="T80" fmla="*/ 420 w 532"/>
                <a:gd name="T81" fmla="*/ 209 h 282"/>
                <a:gd name="T82" fmla="*/ 427 w 532"/>
                <a:gd name="T83" fmla="*/ 204 h 282"/>
                <a:gd name="T84" fmla="*/ 434 w 532"/>
                <a:gd name="T85" fmla="*/ 199 h 282"/>
                <a:gd name="T86" fmla="*/ 447 w 532"/>
                <a:gd name="T87" fmla="*/ 188 h 282"/>
                <a:gd name="T88" fmla="*/ 471 w 532"/>
                <a:gd name="T89" fmla="*/ 165 h 282"/>
                <a:gd name="T90" fmla="*/ 504 w 532"/>
                <a:gd name="T91" fmla="*/ 117 h 282"/>
                <a:gd name="T92" fmla="*/ 523 w 532"/>
                <a:gd name="T93" fmla="*/ 71 h 282"/>
                <a:gd name="T94" fmla="*/ 531 w 532"/>
                <a:gd name="T95" fmla="*/ 34 h 282"/>
                <a:gd name="T96" fmla="*/ 531 w 532"/>
                <a:gd name="T97" fmla="*/ 26 h 282"/>
                <a:gd name="T98" fmla="*/ 532 w 532"/>
                <a:gd name="T99" fmla="*/ 20 h 282"/>
                <a:gd name="T100" fmla="*/ 532 w 532"/>
                <a:gd name="T101" fmla="*/ 9 h 282"/>
                <a:gd name="T102" fmla="*/ 532 w 532"/>
                <a:gd name="T103" fmla="*/ 1 h 282"/>
                <a:gd name="T104" fmla="*/ 532 w 532"/>
                <a:gd name="T105" fmla="*/ 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2" h="282">
                  <a:moveTo>
                    <a:pt x="532" y="9"/>
                  </a:moveTo>
                  <a:cubicBezTo>
                    <a:pt x="532" y="12"/>
                    <a:pt x="532" y="16"/>
                    <a:pt x="531" y="20"/>
                  </a:cubicBezTo>
                  <a:cubicBezTo>
                    <a:pt x="531" y="22"/>
                    <a:pt x="531" y="24"/>
                    <a:pt x="530" y="26"/>
                  </a:cubicBezTo>
                  <a:cubicBezTo>
                    <a:pt x="530" y="28"/>
                    <a:pt x="530" y="31"/>
                    <a:pt x="529" y="33"/>
                  </a:cubicBezTo>
                  <a:cubicBezTo>
                    <a:pt x="528" y="44"/>
                    <a:pt x="525" y="56"/>
                    <a:pt x="521" y="70"/>
                  </a:cubicBezTo>
                  <a:cubicBezTo>
                    <a:pt x="516" y="84"/>
                    <a:pt x="510" y="99"/>
                    <a:pt x="501" y="115"/>
                  </a:cubicBezTo>
                  <a:cubicBezTo>
                    <a:pt x="492" y="130"/>
                    <a:pt x="480" y="146"/>
                    <a:pt x="466" y="161"/>
                  </a:cubicBezTo>
                  <a:cubicBezTo>
                    <a:pt x="459" y="169"/>
                    <a:pt x="451" y="176"/>
                    <a:pt x="442" y="183"/>
                  </a:cubicBezTo>
                  <a:cubicBezTo>
                    <a:pt x="438" y="186"/>
                    <a:pt x="434" y="189"/>
                    <a:pt x="429" y="193"/>
                  </a:cubicBezTo>
                  <a:cubicBezTo>
                    <a:pt x="427" y="194"/>
                    <a:pt x="425" y="196"/>
                    <a:pt x="422" y="197"/>
                  </a:cubicBezTo>
                  <a:cubicBezTo>
                    <a:pt x="420" y="199"/>
                    <a:pt x="418" y="200"/>
                    <a:pt x="415" y="202"/>
                  </a:cubicBezTo>
                  <a:cubicBezTo>
                    <a:pt x="396" y="214"/>
                    <a:pt x="374" y="223"/>
                    <a:pt x="351" y="229"/>
                  </a:cubicBezTo>
                  <a:cubicBezTo>
                    <a:pt x="340" y="233"/>
                    <a:pt x="328" y="235"/>
                    <a:pt x="316" y="236"/>
                  </a:cubicBezTo>
                  <a:cubicBezTo>
                    <a:pt x="305" y="238"/>
                    <a:pt x="292" y="238"/>
                    <a:pt x="281" y="238"/>
                  </a:cubicBezTo>
                  <a:cubicBezTo>
                    <a:pt x="268" y="238"/>
                    <a:pt x="257" y="237"/>
                    <a:pt x="245" y="235"/>
                  </a:cubicBezTo>
                  <a:cubicBezTo>
                    <a:pt x="233" y="233"/>
                    <a:pt x="221" y="230"/>
                    <a:pt x="210" y="227"/>
                  </a:cubicBezTo>
                  <a:cubicBezTo>
                    <a:pt x="188" y="220"/>
                    <a:pt x="167" y="210"/>
                    <a:pt x="148" y="197"/>
                  </a:cubicBezTo>
                  <a:cubicBezTo>
                    <a:pt x="139" y="191"/>
                    <a:pt x="131" y="185"/>
                    <a:pt x="123" y="178"/>
                  </a:cubicBezTo>
                  <a:cubicBezTo>
                    <a:pt x="119" y="174"/>
                    <a:pt x="115" y="170"/>
                    <a:pt x="111" y="167"/>
                  </a:cubicBezTo>
                  <a:cubicBezTo>
                    <a:pt x="109" y="164"/>
                    <a:pt x="106" y="161"/>
                    <a:pt x="103" y="159"/>
                  </a:cubicBezTo>
                  <a:cubicBezTo>
                    <a:pt x="103" y="159"/>
                    <a:pt x="103" y="159"/>
                    <a:pt x="103" y="158"/>
                  </a:cubicBezTo>
                  <a:cubicBezTo>
                    <a:pt x="103" y="158"/>
                    <a:pt x="102" y="157"/>
                    <a:pt x="101" y="157"/>
                  </a:cubicBezTo>
                  <a:cubicBezTo>
                    <a:pt x="100" y="155"/>
                    <a:pt x="99" y="154"/>
                    <a:pt x="99" y="153"/>
                  </a:cubicBezTo>
                  <a:cubicBezTo>
                    <a:pt x="98" y="153"/>
                    <a:pt x="98" y="153"/>
                    <a:pt x="98" y="153"/>
                  </a:cubicBezTo>
                  <a:cubicBezTo>
                    <a:pt x="70" y="119"/>
                    <a:pt x="51" y="78"/>
                    <a:pt x="45" y="33"/>
                  </a:cubicBezTo>
                  <a:cubicBezTo>
                    <a:pt x="45" y="32"/>
                    <a:pt x="45" y="32"/>
                    <a:pt x="45" y="31"/>
                  </a:cubicBezTo>
                  <a:cubicBezTo>
                    <a:pt x="44" y="29"/>
                    <a:pt x="44" y="26"/>
                    <a:pt x="44" y="24"/>
                  </a:cubicBezTo>
                  <a:cubicBezTo>
                    <a:pt x="44" y="22"/>
                    <a:pt x="44" y="20"/>
                    <a:pt x="44" y="18"/>
                  </a:cubicBezTo>
                  <a:cubicBezTo>
                    <a:pt x="43" y="16"/>
                    <a:pt x="43" y="14"/>
                    <a:pt x="43" y="12"/>
                  </a:cubicBezTo>
                  <a:cubicBezTo>
                    <a:pt x="43" y="11"/>
                    <a:pt x="43" y="9"/>
                    <a:pt x="43" y="8"/>
                  </a:cubicBezTo>
                  <a:cubicBezTo>
                    <a:pt x="43" y="5"/>
                    <a:pt x="43" y="3"/>
                    <a:pt x="43" y="2"/>
                  </a:cubicBezTo>
                  <a:cubicBezTo>
                    <a:pt x="43" y="1"/>
                    <a:pt x="43" y="0"/>
                    <a:pt x="43" y="0"/>
                  </a:cubicBezTo>
                  <a:cubicBezTo>
                    <a:pt x="43" y="0"/>
                    <a:pt x="43" y="0"/>
                    <a:pt x="43" y="0"/>
                  </a:cubicBezTo>
                  <a:cubicBezTo>
                    <a:pt x="16" y="0"/>
                    <a:pt x="16" y="0"/>
                    <a:pt x="16" y="0"/>
                  </a:cubicBezTo>
                  <a:cubicBezTo>
                    <a:pt x="0" y="0"/>
                    <a:pt x="0" y="0"/>
                    <a:pt x="0" y="0"/>
                  </a:cubicBezTo>
                  <a:cubicBezTo>
                    <a:pt x="0" y="0"/>
                    <a:pt x="0" y="0"/>
                    <a:pt x="0" y="1"/>
                  </a:cubicBezTo>
                  <a:cubicBezTo>
                    <a:pt x="0" y="156"/>
                    <a:pt x="127" y="282"/>
                    <a:pt x="285" y="282"/>
                  </a:cubicBezTo>
                  <a:cubicBezTo>
                    <a:pt x="285" y="251"/>
                    <a:pt x="285" y="251"/>
                    <a:pt x="285" y="251"/>
                  </a:cubicBezTo>
                  <a:cubicBezTo>
                    <a:pt x="296" y="251"/>
                    <a:pt x="307" y="250"/>
                    <a:pt x="318" y="248"/>
                  </a:cubicBezTo>
                  <a:cubicBezTo>
                    <a:pt x="331" y="246"/>
                    <a:pt x="343" y="244"/>
                    <a:pt x="355" y="240"/>
                  </a:cubicBezTo>
                  <a:cubicBezTo>
                    <a:pt x="378" y="232"/>
                    <a:pt x="400" y="222"/>
                    <a:pt x="420" y="209"/>
                  </a:cubicBezTo>
                  <a:cubicBezTo>
                    <a:pt x="422" y="207"/>
                    <a:pt x="425" y="206"/>
                    <a:pt x="427" y="204"/>
                  </a:cubicBezTo>
                  <a:cubicBezTo>
                    <a:pt x="430" y="202"/>
                    <a:pt x="432" y="201"/>
                    <a:pt x="434" y="199"/>
                  </a:cubicBezTo>
                  <a:cubicBezTo>
                    <a:pt x="439" y="195"/>
                    <a:pt x="443" y="192"/>
                    <a:pt x="447" y="188"/>
                  </a:cubicBezTo>
                  <a:cubicBezTo>
                    <a:pt x="456" y="181"/>
                    <a:pt x="463" y="173"/>
                    <a:pt x="471" y="165"/>
                  </a:cubicBezTo>
                  <a:cubicBezTo>
                    <a:pt x="485" y="150"/>
                    <a:pt x="496" y="133"/>
                    <a:pt x="504" y="117"/>
                  </a:cubicBezTo>
                  <a:cubicBezTo>
                    <a:pt x="513" y="101"/>
                    <a:pt x="519" y="85"/>
                    <a:pt x="523" y="71"/>
                  </a:cubicBezTo>
                  <a:cubicBezTo>
                    <a:pt x="527" y="57"/>
                    <a:pt x="529" y="44"/>
                    <a:pt x="531" y="34"/>
                  </a:cubicBezTo>
                  <a:cubicBezTo>
                    <a:pt x="531" y="31"/>
                    <a:pt x="531" y="29"/>
                    <a:pt x="531" y="26"/>
                  </a:cubicBezTo>
                  <a:cubicBezTo>
                    <a:pt x="532" y="24"/>
                    <a:pt x="532" y="22"/>
                    <a:pt x="532" y="20"/>
                  </a:cubicBezTo>
                  <a:cubicBezTo>
                    <a:pt x="532" y="16"/>
                    <a:pt x="532" y="12"/>
                    <a:pt x="532" y="9"/>
                  </a:cubicBezTo>
                  <a:cubicBezTo>
                    <a:pt x="532" y="4"/>
                    <a:pt x="532" y="1"/>
                    <a:pt x="532" y="1"/>
                  </a:cubicBezTo>
                  <a:cubicBezTo>
                    <a:pt x="532" y="1"/>
                    <a:pt x="532" y="4"/>
                    <a:pt x="532" y="9"/>
                  </a:cubicBezTo>
                  <a:close/>
                </a:path>
              </a:pathLst>
            </a:custGeom>
            <a:gradFill>
              <a:gsLst>
                <a:gs pos="0">
                  <a:schemeClr val="accent5">
                    <a:lumMod val="67000"/>
                  </a:schemeClr>
                </a:gs>
                <a:gs pos="48000">
                  <a:schemeClr val="accent3"/>
                </a:gs>
                <a:gs pos="100000">
                  <a:schemeClr val="accent6"/>
                </a:gs>
              </a:gsLst>
              <a:path path="circle">
                <a:fillToRect l="100000" t="100000"/>
              </a:path>
            </a:gradFill>
            <a:ln>
              <a:noFill/>
            </a:ln>
          </p:spPr>
          <p:txBody>
            <a:bodyPr vert="horz" wrap="square" lIns="91440" tIns="45720" rIns="91440" bIns="45720" numCol="1" anchor="t" anchorCtr="0" compatLnSpc="1">
              <a:prstTxWarp prst="textNoShape">
                <a:avLst/>
              </a:prstTxWarp>
            </a:bodyPr>
            <a:lstStyle/>
            <a:p>
              <a:endParaRPr lang="en-US" sz="1463"/>
            </a:p>
          </p:txBody>
        </p:sp>
      </p:grpSp>
      <p:sp>
        <p:nvSpPr>
          <p:cNvPr id="33" name="Picture Placeholder 32">
            <a:extLst>
              <a:ext uri="{FF2B5EF4-FFF2-40B4-BE49-F238E27FC236}">
                <a16:creationId xmlns:a16="http://schemas.microsoft.com/office/drawing/2014/main" id="{77AF6039-636C-5E49-A209-5B3E0EE08C6F}"/>
              </a:ext>
            </a:extLst>
          </p:cNvPr>
          <p:cNvSpPr>
            <a:spLocks noGrp="1"/>
          </p:cNvSpPr>
          <p:nvPr>
            <p:ph type="pic" sz="quarter" idx="10"/>
          </p:nvPr>
        </p:nvSpPr>
        <p:spPr>
          <a:xfrm>
            <a:off x="5743533" y="2141927"/>
            <a:ext cx="2615521" cy="3226358"/>
          </a:xfrm>
          <a:custGeom>
            <a:avLst/>
            <a:gdLst>
              <a:gd name="connsiteX0" fmla="*/ 1609551 w 3219102"/>
              <a:gd name="connsiteY0" fmla="*/ 0 h 3226358"/>
              <a:gd name="connsiteX1" fmla="*/ 3219102 w 3219102"/>
              <a:gd name="connsiteY1" fmla="*/ 1613179 h 3226358"/>
              <a:gd name="connsiteX2" fmla="*/ 1609551 w 3219102"/>
              <a:gd name="connsiteY2" fmla="*/ 3226358 h 3226358"/>
              <a:gd name="connsiteX3" fmla="*/ 0 w 3219102"/>
              <a:gd name="connsiteY3" fmla="*/ 1613179 h 3226358"/>
              <a:gd name="connsiteX4" fmla="*/ 1609551 w 3219102"/>
              <a:gd name="connsiteY4" fmla="*/ 0 h 3226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9102" h="3226358">
                <a:moveTo>
                  <a:pt x="1609551" y="0"/>
                </a:moveTo>
                <a:cubicBezTo>
                  <a:pt x="2498481" y="0"/>
                  <a:pt x="3219102" y="722245"/>
                  <a:pt x="3219102" y="1613179"/>
                </a:cubicBezTo>
                <a:cubicBezTo>
                  <a:pt x="3219102" y="2504113"/>
                  <a:pt x="2498481" y="3226358"/>
                  <a:pt x="1609551" y="3226358"/>
                </a:cubicBezTo>
                <a:cubicBezTo>
                  <a:pt x="720621" y="3226358"/>
                  <a:pt x="0" y="2504113"/>
                  <a:pt x="0" y="1613179"/>
                </a:cubicBezTo>
                <a:cubicBezTo>
                  <a:pt x="0" y="722245"/>
                  <a:pt x="720621" y="0"/>
                  <a:pt x="1609551" y="0"/>
                </a:cubicBezTo>
                <a:close/>
              </a:path>
            </a:pathLst>
          </a:custGeom>
          <a:pattFill prst="pct5">
            <a:fgClr>
              <a:schemeClr val="tx1">
                <a:lumMod val="75000"/>
                <a:lumOff val="25000"/>
              </a:schemeClr>
            </a:fgClr>
            <a:bgClr>
              <a:schemeClr val="bg1"/>
            </a:bgClr>
          </a:pattFill>
        </p:spPr>
        <p:txBody>
          <a:bodyPr wrap="square">
            <a:noAutofit/>
          </a:bodyPr>
          <a:lstStyle/>
          <a:p>
            <a:endParaRPr lang="en-US"/>
          </a:p>
        </p:txBody>
      </p:sp>
      <p:sp>
        <p:nvSpPr>
          <p:cNvPr id="9" name="Shape 2711">
            <a:extLst>
              <a:ext uri="{FF2B5EF4-FFF2-40B4-BE49-F238E27FC236}">
                <a16:creationId xmlns:a16="http://schemas.microsoft.com/office/drawing/2014/main" id="{5A2EC066-1891-B549-B6BC-41526643E41F}"/>
              </a:ext>
            </a:extLst>
          </p:cNvPr>
          <p:cNvSpPr/>
          <p:nvPr userDrawn="1"/>
        </p:nvSpPr>
        <p:spPr>
          <a:xfrm>
            <a:off x="493773" y="560847"/>
            <a:ext cx="226954"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gradFill>
            <a:gsLst>
              <a:gs pos="0">
                <a:schemeClr val="accent5">
                  <a:lumMod val="67000"/>
                </a:schemeClr>
              </a:gs>
              <a:gs pos="48000">
                <a:schemeClr val="accent3"/>
              </a:gs>
              <a:gs pos="100000">
                <a:schemeClr val="accent6"/>
              </a:gs>
            </a:gsLst>
            <a:path path="circle">
              <a:fillToRect l="100000" t="100000"/>
            </a:path>
          </a:gradFill>
          <a:ln w="12700">
            <a:miter lim="400000"/>
          </a:ln>
        </p:spPr>
        <p:txBody>
          <a:bodyPr lIns="15474" tIns="15474" rIns="15474" bIns="15474" anchor="ctr"/>
          <a:lstStyle/>
          <a:p>
            <a:pPr defTabSz="18569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19">
              <a:latin typeface="Source Sans Pro Light" charset="0"/>
              <a:ea typeface="Source Sans Pro Light" charset="0"/>
              <a:cs typeface="Source Sans Pro Light" charset="0"/>
            </a:endParaRPr>
          </a:p>
        </p:txBody>
      </p:sp>
    </p:spTree>
    <p:extLst>
      <p:ext uri="{BB962C8B-B14F-4D97-AF65-F5344CB8AC3E}">
        <p14:creationId xmlns:p14="http://schemas.microsoft.com/office/powerpoint/2010/main" val="79348079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p:tgtEl>
                                          <p:spTgt spid="29">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9">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 calcmode="lin" valueType="num">
                                      <p:cBhvr additive="base">
                                        <p:cTn id="12" dur="500"/>
                                        <p:tgtEl>
                                          <p:spTgt spid="27">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27">
                                            <p:txEl>
                                              <p:pRg st="0" end="0"/>
                                            </p:txEl>
                                          </p:spTgt>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360"/>
                                          </p:val>
                                        </p:tav>
                                        <p:tav tm="100000">
                                          <p:val>
                                            <p:fltVal val="0"/>
                                          </p:val>
                                        </p:tav>
                                      </p:tavLst>
                                    </p:anim>
                                    <p:animEffect transition="in" filter="fade">
                                      <p:cBhvr>
                                        <p:cTn id="20" dur="500"/>
                                        <p:tgtEl>
                                          <p:spTgt spid="33"/>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 calcmode="lin" valueType="num">
                                      <p:cBhvr>
                                        <p:cTn id="25" dur="500" fill="hold"/>
                                        <p:tgtEl>
                                          <p:spTgt spid="30"/>
                                        </p:tgtEl>
                                        <p:attrNameLst>
                                          <p:attrName>style.rotation</p:attrName>
                                        </p:attrNameLst>
                                      </p:cBhvr>
                                      <p:tavLst>
                                        <p:tav tm="0">
                                          <p:val>
                                            <p:fltVal val="360"/>
                                          </p:val>
                                        </p:tav>
                                        <p:tav tm="100000">
                                          <p:val>
                                            <p:fltVal val="0"/>
                                          </p:val>
                                        </p:tav>
                                      </p:tavLst>
                                    </p:anim>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tmplLst>
          <p:tmpl lvl="1">
            <p:tnLst>
              <p:par>
                <p:cTn presetID="1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p:tgtEl>
                          <p:spTgt spid="27"/>
                        </p:tgtEl>
                        <p:attrNameLst>
                          <p:attrName>ppt_x</p:attrName>
                        </p:attrNameLst>
                      </p:cBhvr>
                      <p:tavLst>
                        <p:tav tm="0">
                          <p:val>
                            <p:strVal val="#ppt_x-#ppt_w*1.125000"/>
                          </p:val>
                        </p:tav>
                        <p:tav tm="100000">
                          <p:val>
                            <p:strVal val="#ppt_x"/>
                          </p:val>
                        </p:tav>
                      </p:tavLst>
                    </p:anim>
                    <p:animEffect transition="in" filter="wipe(right)">
                      <p:cBhvr>
                        <p:cTn dur="500"/>
                        <p:tgtEl>
                          <p:spTgt spid="27"/>
                        </p:tgtEl>
                      </p:cBhvr>
                    </p:animEffect>
                  </p:childTnLst>
                </p:cTn>
              </p:par>
            </p:tnLst>
          </p:tmpl>
        </p:tmplLst>
      </p:bldP>
      <p:bldP spid="29" grpId="0" build="p">
        <p:tmplLst>
          <p:tmpl lvl="1">
            <p:tnLst>
              <p:par>
                <p:cTn presetID="1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ppt_x</p:attrName>
                        </p:attrNameLst>
                      </p:cBhvr>
                      <p:tavLst>
                        <p:tav tm="0">
                          <p:val>
                            <p:strVal val="#ppt_x-#ppt_w*1.125000"/>
                          </p:val>
                        </p:tav>
                        <p:tav tm="100000">
                          <p:val>
                            <p:strVal val="#ppt_x"/>
                          </p:val>
                        </p:tav>
                      </p:tavLst>
                    </p:anim>
                    <p:animEffect transition="in" filter="wipe(right)">
                      <p:cBhvr>
                        <p:cTn dur="500"/>
                        <p:tgtEl>
                          <p:spTgt spid="29"/>
                        </p:tgtEl>
                      </p:cBhvr>
                    </p:animEffect>
                  </p:childTnLst>
                </p:cTn>
              </p:par>
            </p:tnLst>
          </p:tmpl>
        </p:tmplLst>
      </p:bldP>
      <p:bldP spid="33"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adient_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DD642-0C9F-0943-B156-0FEA4BA99083}"/>
              </a:ext>
            </a:extLst>
          </p:cNvPr>
          <p:cNvSpPr/>
          <p:nvPr userDrawn="1"/>
        </p:nvSpPr>
        <p:spPr>
          <a:xfrm>
            <a:off x="0" y="0"/>
            <a:ext cx="9906000" cy="6858000"/>
          </a:xfrm>
          <a:prstGeom prst="rect">
            <a:avLst/>
          </a:prstGeom>
          <a:gradFill>
            <a:gsLst>
              <a:gs pos="0">
                <a:schemeClr val="accent5">
                  <a:lumMod val="67000"/>
                </a:schemeClr>
              </a:gs>
              <a:gs pos="48000">
                <a:schemeClr val="accent3"/>
              </a:gs>
              <a:gs pos="100000">
                <a:schemeClr val="accent6"/>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9" name="Picture 8">
            <a:extLst>
              <a:ext uri="{FF2B5EF4-FFF2-40B4-BE49-F238E27FC236}">
                <a16:creationId xmlns:a16="http://schemas.microsoft.com/office/drawing/2014/main" id="{73F651F3-B565-4849-BC65-8CF67A93D3CC}"/>
              </a:ext>
            </a:extLst>
          </p:cNvPr>
          <p:cNvPicPr>
            <a:picLocks noChangeAspect="1"/>
          </p:cNvPicPr>
          <p:nvPr userDrawn="1"/>
        </p:nvPicPr>
        <p:blipFill>
          <a:blip r:embed="rId2"/>
          <a:stretch>
            <a:fillRect/>
          </a:stretch>
        </p:blipFill>
        <p:spPr>
          <a:xfrm>
            <a:off x="0" y="0"/>
            <a:ext cx="9906000" cy="6858000"/>
          </a:xfrm>
          <a:prstGeom prst="rect">
            <a:avLst/>
          </a:prstGeom>
        </p:spPr>
      </p:pic>
    </p:spTree>
    <p:extLst>
      <p:ext uri="{BB962C8B-B14F-4D97-AF65-F5344CB8AC3E}">
        <p14:creationId xmlns:p14="http://schemas.microsoft.com/office/powerpoint/2010/main" val="2935125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0" y="1539557"/>
            <a:ext cx="4465281"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4" name="Text Placeholder 4"/>
          <p:cNvSpPr>
            <a:spLocks noGrp="1"/>
          </p:cNvSpPr>
          <p:nvPr>
            <p:ph type="body" sz="quarter" idx="13"/>
          </p:nvPr>
        </p:nvSpPr>
        <p:spPr>
          <a:xfrm>
            <a:off x="386166" y="1530227"/>
            <a:ext cx="4466225" cy="320664"/>
          </a:xfrm>
        </p:spPr>
        <p:txBody>
          <a:bodyPr anchor="ctr">
            <a:normAutofit/>
          </a:bodyPr>
          <a:lstStyle>
            <a:lvl1pPr marL="0" indent="0">
              <a:buNone/>
              <a:defRPr sz="1788" b="0" cap="all" baseline="0">
                <a:solidFill>
                  <a:schemeClr val="accent1"/>
                </a:solidFill>
                <a:latin typeface="+mj-lt"/>
              </a:defRPr>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12" name="Slide Number Placeholder 5"/>
          <p:cNvSpPr>
            <a:spLocks noGrp="1"/>
          </p:cNvSpPr>
          <p:nvPr>
            <p:ph type="sldNum" sz="quarter" idx="15"/>
          </p:nvPr>
        </p:nvSpPr>
        <p:spPr>
          <a:xfrm>
            <a:off x="9029115" y="6324701"/>
            <a:ext cx="725261" cy="457471"/>
          </a:xfrm>
          <a:prstGeom prst="rect">
            <a:avLst/>
          </a:prstGeom>
        </p:spPr>
        <p:txBody>
          <a:bodyPr anchor="ctr"/>
          <a:lstStyle>
            <a:lvl1pPr algn="r">
              <a:defRPr sz="1463">
                <a:solidFill>
                  <a:schemeClr val="accent1"/>
                </a:solidFill>
              </a:defRPr>
            </a:lvl1pPr>
          </a:lstStyle>
          <a:p>
            <a:fld id="{4FAB73BC-B049-4115-A692-8D63A059BFB8}" type="slidenum">
              <a:rPr lang="en-US" smtClean="0"/>
              <a:pPr/>
              <a:t>‹nº›</a:t>
            </a:fld>
            <a:endParaRPr lang="en-US"/>
          </a:p>
        </p:txBody>
      </p:sp>
      <p:sp>
        <p:nvSpPr>
          <p:cNvPr id="3" name="Picture Placeholder 2"/>
          <p:cNvSpPr>
            <a:spLocks noGrp="1"/>
          </p:cNvSpPr>
          <p:nvPr>
            <p:ph type="pic" sz="quarter" idx="16"/>
          </p:nvPr>
        </p:nvSpPr>
        <p:spPr>
          <a:xfrm>
            <a:off x="455315" y="1870146"/>
            <a:ext cx="4313238"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5" y="1879477"/>
            <a:ext cx="4313238"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2"/>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853"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6389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2DBFA-744F-4F9E-80AB-DE9A80AE5638}"/>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B4EA1503-38BE-4291-AC2E-B9911A686094}"/>
              </a:ext>
            </a:extLst>
          </p:cNvPr>
          <p:cNvSpPr>
            <a:spLocks noGrp="1"/>
          </p:cNvSpPr>
          <p:nvPr>
            <p:ph type="dt" sz="half" idx="10"/>
          </p:nvPr>
        </p:nvSpPr>
        <p:spPr/>
        <p:txBody>
          <a:bodyPr/>
          <a:lstStyle/>
          <a:p>
            <a:fld id="{AF8A59C1-022B-4265-BA0A-AF99C9DB45B2}" type="datetimeFigureOut">
              <a:rPr lang="pt-BR" smtClean="0"/>
              <a:t>15/09/2020</a:t>
            </a:fld>
            <a:endParaRPr lang="pt-BR"/>
          </a:p>
        </p:txBody>
      </p:sp>
      <p:sp>
        <p:nvSpPr>
          <p:cNvPr id="4" name="Footer Placeholder 3">
            <a:extLst>
              <a:ext uri="{FF2B5EF4-FFF2-40B4-BE49-F238E27FC236}">
                <a16:creationId xmlns:a16="http://schemas.microsoft.com/office/drawing/2014/main" id="{6BE18055-E9F3-46F9-8841-FCF1F369217D}"/>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C5708EF7-CBF6-4D90-B6CA-EA7EA1ECCDFE}"/>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433324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30E527-C43D-49D5-800B-351AFEA470E0}"/>
              </a:ext>
            </a:extLst>
          </p:cNvPr>
          <p:cNvSpPr>
            <a:spLocks noGrp="1"/>
          </p:cNvSpPr>
          <p:nvPr>
            <p:ph type="dt" sz="half" idx="10"/>
          </p:nvPr>
        </p:nvSpPr>
        <p:spPr/>
        <p:txBody>
          <a:bodyPr/>
          <a:lstStyle/>
          <a:p>
            <a:fld id="{AF8A59C1-022B-4265-BA0A-AF99C9DB45B2}" type="datetimeFigureOut">
              <a:rPr lang="pt-BR" smtClean="0"/>
              <a:t>15/09/2020</a:t>
            </a:fld>
            <a:endParaRPr lang="pt-BR"/>
          </a:p>
        </p:txBody>
      </p:sp>
      <p:sp>
        <p:nvSpPr>
          <p:cNvPr id="3" name="Footer Placeholder 2">
            <a:extLst>
              <a:ext uri="{FF2B5EF4-FFF2-40B4-BE49-F238E27FC236}">
                <a16:creationId xmlns:a16="http://schemas.microsoft.com/office/drawing/2014/main" id="{5D69AFC4-ADD9-4F3F-BBC7-B7C0B35ABE88}"/>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E4458E91-7A6F-44B0-9C22-830F8A07BE8F}"/>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32606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1780-8849-4615-862E-9F72CA0CC2D4}"/>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513B500-C31D-47CE-BF2C-1379D606A49C}"/>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FFFDD43F-C94B-435E-93E7-135071A392AD}"/>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91419B-ABFA-44D2-ACCB-D288A7A7F936}"/>
              </a:ext>
            </a:extLst>
          </p:cNvPr>
          <p:cNvSpPr>
            <a:spLocks noGrp="1"/>
          </p:cNvSpPr>
          <p:nvPr>
            <p:ph type="dt" sz="half" idx="10"/>
          </p:nvPr>
        </p:nvSpPr>
        <p:spPr/>
        <p:txBody>
          <a:bodyPr/>
          <a:lstStyle/>
          <a:p>
            <a:fld id="{AF8A59C1-022B-4265-BA0A-AF99C9DB45B2}" type="datetimeFigureOut">
              <a:rPr lang="pt-BR" smtClean="0"/>
              <a:t>15/09/2020</a:t>
            </a:fld>
            <a:endParaRPr lang="pt-BR"/>
          </a:p>
        </p:txBody>
      </p:sp>
      <p:sp>
        <p:nvSpPr>
          <p:cNvPr id="6" name="Footer Placeholder 5">
            <a:extLst>
              <a:ext uri="{FF2B5EF4-FFF2-40B4-BE49-F238E27FC236}">
                <a16:creationId xmlns:a16="http://schemas.microsoft.com/office/drawing/2014/main" id="{65419036-7D78-460E-94B4-8BF4F1AE50B0}"/>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E8F84C08-DECD-422E-9688-0F2F2DAC022A}"/>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77615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BF67-00F6-4DA5-8BA3-AAB84477300E}"/>
              </a:ext>
            </a:extLst>
          </p:cNvPr>
          <p:cNvSpPr>
            <a:spLocks noGrp="1"/>
          </p:cNvSpPr>
          <p:nvPr>
            <p:ph type="title"/>
          </p:nvPr>
        </p:nvSpPr>
        <p:spPr>
          <a:xfrm>
            <a:off x="682625" y="457200"/>
            <a:ext cx="3194050"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83633C45-A1C3-4D6F-A902-46D6E8833023}"/>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pt-BR"/>
          </a:p>
        </p:txBody>
      </p:sp>
      <p:sp>
        <p:nvSpPr>
          <p:cNvPr id="4" name="Text Placeholder 3">
            <a:extLst>
              <a:ext uri="{FF2B5EF4-FFF2-40B4-BE49-F238E27FC236}">
                <a16:creationId xmlns:a16="http://schemas.microsoft.com/office/drawing/2014/main" id="{8898B7D8-9554-4A7B-A0EF-7DF50A22BB2F}"/>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4DE7B-363E-450E-9994-88501A21A3C2}"/>
              </a:ext>
            </a:extLst>
          </p:cNvPr>
          <p:cNvSpPr>
            <a:spLocks noGrp="1"/>
          </p:cNvSpPr>
          <p:nvPr>
            <p:ph type="dt" sz="half" idx="10"/>
          </p:nvPr>
        </p:nvSpPr>
        <p:spPr/>
        <p:txBody>
          <a:bodyPr/>
          <a:lstStyle/>
          <a:p>
            <a:fld id="{AF8A59C1-022B-4265-BA0A-AF99C9DB45B2}" type="datetimeFigureOut">
              <a:rPr lang="pt-BR" smtClean="0"/>
              <a:t>15/09/2020</a:t>
            </a:fld>
            <a:endParaRPr lang="pt-BR"/>
          </a:p>
        </p:txBody>
      </p:sp>
      <p:sp>
        <p:nvSpPr>
          <p:cNvPr id="6" name="Footer Placeholder 5">
            <a:extLst>
              <a:ext uri="{FF2B5EF4-FFF2-40B4-BE49-F238E27FC236}">
                <a16:creationId xmlns:a16="http://schemas.microsoft.com/office/drawing/2014/main" id="{99E33C12-DC82-4526-AAF2-641A943E5460}"/>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A33E6BA5-8D42-48A6-BE67-30C863571DD8}"/>
              </a:ext>
            </a:extLst>
          </p:cNvPr>
          <p:cNvSpPr>
            <a:spLocks noGrp="1"/>
          </p:cNvSpPr>
          <p:nvPr>
            <p:ph type="sldNum" sz="quarter" idx="12"/>
          </p:nvPr>
        </p:nvSpPr>
        <p:spPr/>
        <p:txBody>
          <a:bodyPr/>
          <a:lstStyle/>
          <a:p>
            <a:fld id="{CDF16CC9-3F5A-41BA-9605-FC16017721CC}" type="slidenum">
              <a:rPr lang="pt-BR" smtClean="0"/>
              <a:t>‹nº›</a:t>
            </a:fld>
            <a:endParaRPr lang="pt-BR"/>
          </a:p>
        </p:txBody>
      </p:sp>
    </p:spTree>
    <p:extLst>
      <p:ext uri="{BB962C8B-B14F-4D97-AF65-F5344CB8AC3E}">
        <p14:creationId xmlns:p14="http://schemas.microsoft.com/office/powerpoint/2010/main" val="363620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0FE65-A8EB-44E5-B504-A53837E5763A}"/>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7B0FEB2-11FB-493E-A7BA-2DD5D4277DB1}"/>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D527AA5E-9865-4DCD-9B62-140AE5DC32E3}"/>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A59C1-022B-4265-BA0A-AF99C9DB45B2}" type="datetimeFigureOut">
              <a:rPr lang="pt-BR" smtClean="0"/>
              <a:t>15/09/2020</a:t>
            </a:fld>
            <a:endParaRPr lang="pt-BR"/>
          </a:p>
        </p:txBody>
      </p:sp>
      <p:sp>
        <p:nvSpPr>
          <p:cNvPr id="5" name="Footer Placeholder 4">
            <a:extLst>
              <a:ext uri="{FF2B5EF4-FFF2-40B4-BE49-F238E27FC236}">
                <a16:creationId xmlns:a16="http://schemas.microsoft.com/office/drawing/2014/main" id="{300B636D-70C8-47F6-8BFE-E73FB8D49BF1}"/>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C7FBEFC3-2E58-4FEA-82E4-1999EAF1872F}"/>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16CC9-3F5A-41BA-9605-FC16017721CC}" type="slidenum">
              <a:rPr lang="pt-BR" smtClean="0"/>
              <a:t>‹nº›</a:t>
            </a:fld>
            <a:endParaRPr lang="pt-BR"/>
          </a:p>
        </p:txBody>
      </p:sp>
    </p:spTree>
    <p:extLst>
      <p:ext uri="{BB962C8B-B14F-4D97-AF65-F5344CB8AC3E}">
        <p14:creationId xmlns:p14="http://schemas.microsoft.com/office/powerpoint/2010/main" val="84476399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‹nº›</a:t>
            </a:fld>
            <a:endParaRPr lang="en-US"/>
          </a:p>
        </p:txBody>
      </p:sp>
      <p:pic>
        <p:nvPicPr>
          <p:cNvPr id="7" name="Picture 6">
            <a:extLst>
              <a:ext uri="{FF2B5EF4-FFF2-40B4-BE49-F238E27FC236}">
                <a16:creationId xmlns:a16="http://schemas.microsoft.com/office/drawing/2014/main" id="{D457311F-5D5F-4807-BCB0-D91228CC53F9}"/>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2967" y="506426"/>
            <a:ext cx="1382519" cy="521484"/>
          </a:xfrm>
          <a:prstGeom prst="rect">
            <a:avLst/>
          </a:prstGeom>
          <a:noFill/>
          <a:ln>
            <a:noFill/>
          </a:ln>
        </p:spPr>
      </p:pic>
    </p:spTree>
    <p:extLst>
      <p:ext uri="{BB962C8B-B14F-4D97-AF65-F5344CB8AC3E}">
        <p14:creationId xmlns:p14="http://schemas.microsoft.com/office/powerpoint/2010/main" val="221739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95"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‹nº›</a:t>
            </a:fld>
            <a:endParaRPr lang="en-US"/>
          </a:p>
        </p:txBody>
      </p:sp>
    </p:spTree>
    <p:extLst>
      <p:ext uri="{BB962C8B-B14F-4D97-AF65-F5344CB8AC3E}">
        <p14:creationId xmlns:p14="http://schemas.microsoft.com/office/powerpoint/2010/main" val="9106719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137A7B-4972-484C-9B10-F33F2A6D4509}"/>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1B0EE8-832B-834A-8686-34F8B5AFB9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5C32F-7CC0-8042-AB99-521755C0F144}"/>
              </a:ext>
            </a:extLst>
          </p:cNvPr>
          <p:cNvSpPr>
            <a:spLocks noGrp="1"/>
          </p:cNvSpPr>
          <p:nvPr>
            <p:ph type="dt" sz="half" idx="2"/>
          </p:nvPr>
        </p:nvSpPr>
        <p:spPr>
          <a:xfrm>
            <a:off x="681038" y="6356359"/>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FCE7F509-E4C9-D04C-8965-3A5F67247EE3}" type="datetimeFigureOut">
              <a:rPr lang="en-US" smtClean="0"/>
              <a:t>9/15/2020</a:t>
            </a:fld>
            <a:endParaRPr lang="en-US"/>
          </a:p>
        </p:txBody>
      </p:sp>
      <p:sp>
        <p:nvSpPr>
          <p:cNvPr id="5" name="Footer Placeholder 4">
            <a:extLst>
              <a:ext uri="{FF2B5EF4-FFF2-40B4-BE49-F238E27FC236}">
                <a16:creationId xmlns:a16="http://schemas.microsoft.com/office/drawing/2014/main" id="{DA5CB2A5-419F-E343-A53F-0F92E7AB02A4}"/>
              </a:ext>
            </a:extLst>
          </p:cNvPr>
          <p:cNvSpPr>
            <a:spLocks noGrp="1"/>
          </p:cNvSpPr>
          <p:nvPr>
            <p:ph type="ftr" sz="quarter" idx="3"/>
          </p:nvPr>
        </p:nvSpPr>
        <p:spPr>
          <a:xfrm>
            <a:off x="3281363" y="6356359"/>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3B2A33-3365-1F4D-A3B3-6EA44DB2144C}"/>
              </a:ext>
            </a:extLst>
          </p:cNvPr>
          <p:cNvSpPr>
            <a:spLocks noGrp="1"/>
          </p:cNvSpPr>
          <p:nvPr>
            <p:ph type="sldNum" sz="quarter" idx="4"/>
          </p:nvPr>
        </p:nvSpPr>
        <p:spPr>
          <a:xfrm>
            <a:off x="6996113" y="6356359"/>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F929E4C9-307B-3642-8BAD-1F1D87D3282C}" type="slidenum">
              <a:rPr lang="en-US" smtClean="0"/>
              <a:t>‹nº›</a:t>
            </a:fld>
            <a:endParaRPr lang="en-US"/>
          </a:p>
        </p:txBody>
      </p:sp>
      <p:pic>
        <p:nvPicPr>
          <p:cNvPr id="7" name="Picture 6">
            <a:extLst>
              <a:ext uri="{FF2B5EF4-FFF2-40B4-BE49-F238E27FC236}">
                <a16:creationId xmlns:a16="http://schemas.microsoft.com/office/drawing/2014/main" id="{D457311F-5D5F-4807-BCB0-D91228CC53F9}"/>
              </a:ext>
            </a:extLst>
          </p:cNvPr>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8252967" y="506426"/>
            <a:ext cx="1382519" cy="521484"/>
          </a:xfrm>
          <a:prstGeom prst="rect">
            <a:avLst/>
          </a:prstGeom>
          <a:noFill/>
          <a:ln>
            <a:noFill/>
          </a:ln>
        </p:spPr>
      </p:pic>
    </p:spTree>
    <p:extLst>
      <p:ext uri="{BB962C8B-B14F-4D97-AF65-F5344CB8AC3E}">
        <p14:creationId xmlns:p14="http://schemas.microsoft.com/office/powerpoint/2010/main" val="176095283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742987"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87" rtl="0" eaLnBrk="1" latinLnBrk="0" hangingPunct="1">
        <a:defRPr sz="1463" kern="1200">
          <a:solidFill>
            <a:schemeClr val="tx1"/>
          </a:solidFill>
          <a:latin typeface="+mn-lt"/>
          <a:ea typeface="+mn-ea"/>
          <a:cs typeface="+mn-cs"/>
        </a:defRPr>
      </a:lvl1pPr>
      <a:lvl2pPr marL="371494" algn="l" defTabSz="742987" rtl="0" eaLnBrk="1" latinLnBrk="0" hangingPunct="1">
        <a:defRPr sz="1463" kern="1200">
          <a:solidFill>
            <a:schemeClr val="tx1"/>
          </a:solidFill>
          <a:latin typeface="+mn-lt"/>
          <a:ea typeface="+mn-ea"/>
          <a:cs typeface="+mn-cs"/>
        </a:defRPr>
      </a:lvl2pPr>
      <a:lvl3pPr marL="742987" algn="l" defTabSz="742987" rtl="0" eaLnBrk="1" latinLnBrk="0" hangingPunct="1">
        <a:defRPr sz="1463" kern="1200">
          <a:solidFill>
            <a:schemeClr val="tx1"/>
          </a:solidFill>
          <a:latin typeface="+mn-lt"/>
          <a:ea typeface="+mn-ea"/>
          <a:cs typeface="+mn-cs"/>
        </a:defRPr>
      </a:lvl3pPr>
      <a:lvl4pPr marL="1114481" algn="l" defTabSz="742987" rtl="0" eaLnBrk="1" latinLnBrk="0" hangingPunct="1">
        <a:defRPr sz="1463" kern="1200">
          <a:solidFill>
            <a:schemeClr val="tx1"/>
          </a:solidFill>
          <a:latin typeface="+mn-lt"/>
          <a:ea typeface="+mn-ea"/>
          <a:cs typeface="+mn-cs"/>
        </a:defRPr>
      </a:lvl4pPr>
      <a:lvl5pPr marL="1485974" algn="l" defTabSz="742987" rtl="0" eaLnBrk="1" latinLnBrk="0" hangingPunct="1">
        <a:defRPr sz="1463" kern="1200">
          <a:solidFill>
            <a:schemeClr val="tx1"/>
          </a:solidFill>
          <a:latin typeface="+mn-lt"/>
          <a:ea typeface="+mn-ea"/>
          <a:cs typeface="+mn-cs"/>
        </a:defRPr>
      </a:lvl5pPr>
      <a:lvl6pPr marL="1857468" algn="l" defTabSz="742987" rtl="0" eaLnBrk="1" latinLnBrk="0" hangingPunct="1">
        <a:defRPr sz="1463" kern="1200">
          <a:solidFill>
            <a:schemeClr val="tx1"/>
          </a:solidFill>
          <a:latin typeface="+mn-lt"/>
          <a:ea typeface="+mn-ea"/>
          <a:cs typeface="+mn-cs"/>
        </a:defRPr>
      </a:lvl6pPr>
      <a:lvl7pPr marL="2228962" algn="l" defTabSz="742987" rtl="0" eaLnBrk="1" latinLnBrk="0" hangingPunct="1">
        <a:defRPr sz="1463" kern="1200">
          <a:solidFill>
            <a:schemeClr val="tx1"/>
          </a:solidFill>
          <a:latin typeface="+mn-lt"/>
          <a:ea typeface="+mn-ea"/>
          <a:cs typeface="+mn-cs"/>
        </a:defRPr>
      </a:lvl7pPr>
      <a:lvl8pPr marL="2600455" algn="l" defTabSz="742987" rtl="0" eaLnBrk="1" latinLnBrk="0" hangingPunct="1">
        <a:defRPr sz="1463" kern="1200">
          <a:solidFill>
            <a:schemeClr val="tx1"/>
          </a:solidFill>
          <a:latin typeface="+mn-lt"/>
          <a:ea typeface="+mn-ea"/>
          <a:cs typeface="+mn-cs"/>
        </a:defRPr>
      </a:lvl8pPr>
      <a:lvl9pPr marL="2971949" algn="l" defTabSz="742987"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a:extLst>
              <a:ext uri="{FF2B5EF4-FFF2-40B4-BE49-F238E27FC236}">
                <a16:creationId xmlns:a16="http://schemas.microsoft.com/office/drawing/2014/main" id="{4CDEFAA1-CB8E-4CD8-9B87-75F92CB2518D}"/>
              </a:ext>
            </a:extLst>
          </p:cNvPr>
          <p:cNvSpPr txBox="1">
            <a:spLocks/>
          </p:cNvSpPr>
          <p:nvPr/>
        </p:nvSpPr>
        <p:spPr>
          <a:xfrm>
            <a:off x="-97276" y="3223740"/>
            <a:ext cx="9906000" cy="1461276"/>
          </a:xfrm>
          <a:prstGeom prst="rect">
            <a:avLst/>
          </a:prstGeom>
        </p:spPr>
        <p:txBody>
          <a:bodyPr>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accent1"/>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accent1"/>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accent1"/>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accent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gn="ctr">
              <a:lnSpc>
                <a:spcPct val="114000"/>
              </a:lnSpc>
              <a:spcBef>
                <a:spcPts val="0"/>
              </a:spcBef>
            </a:pPr>
            <a:r>
              <a:rPr lang="pt-BR" sz="1600"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Recuperação Judicial n</a:t>
            </a:r>
            <a:r>
              <a:rPr lang="pt-BR" sz="1600" b="1" baseline="30000"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o  </a:t>
            </a:r>
            <a:r>
              <a:rPr lang="pt-BR" sz="1600"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5002430-84.2019.8.21.0009</a:t>
            </a:r>
            <a:endParaRPr lang="en-US" sz="1600"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endParaRPr>
          </a:p>
          <a:p>
            <a:pPr algn="ctr">
              <a:lnSpc>
                <a:spcPct val="114000"/>
              </a:lnSpc>
              <a:spcBef>
                <a:spcPts val="0"/>
              </a:spcBef>
            </a:pPr>
            <a:r>
              <a:rPr lang="pt-BR" sz="1600"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2ª Vara Cível da Comarca de Carazinho - RS</a:t>
            </a:r>
          </a:p>
          <a:p>
            <a:pPr algn="ctr">
              <a:lnSpc>
                <a:spcPct val="114000"/>
              </a:lnSpc>
              <a:spcBef>
                <a:spcPts val="0"/>
              </a:spcBef>
            </a:pPr>
            <a:r>
              <a:rPr lang="pt-BR" sz="1600" b="1" dirty="0" err="1">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Recuperandas</a:t>
            </a:r>
            <a:r>
              <a:rPr lang="pt-BR" sz="1600"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 S.R. Orth &amp; Cia LTDA. e</a:t>
            </a:r>
          </a:p>
          <a:p>
            <a:pPr algn="ctr">
              <a:lnSpc>
                <a:spcPct val="114000"/>
              </a:lnSpc>
              <a:spcBef>
                <a:spcPts val="0"/>
              </a:spcBef>
            </a:pPr>
            <a:r>
              <a:rPr lang="pt-BR" sz="1600"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Indústria de Máquinas Agrícolas Carazinho LTDA.</a:t>
            </a:r>
          </a:p>
          <a:p>
            <a:pPr algn="ctr">
              <a:lnSpc>
                <a:spcPct val="114000"/>
              </a:lnSpc>
              <a:spcBef>
                <a:spcPts val="0"/>
              </a:spcBef>
            </a:pPr>
            <a:r>
              <a:rPr lang="pt-BR" sz="1600"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Setembro de 2020</a:t>
            </a:r>
          </a:p>
        </p:txBody>
      </p:sp>
    </p:spTree>
    <p:extLst>
      <p:ext uri="{BB962C8B-B14F-4D97-AF65-F5344CB8AC3E}">
        <p14:creationId xmlns:p14="http://schemas.microsoft.com/office/powerpoint/2010/main" val="1414790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790902"/>
            <a:ext cx="7483153" cy="486355"/>
          </a:xfrm>
        </p:spPr>
        <p:txBody>
          <a:bodyPr/>
          <a:lstStyle/>
          <a:p>
            <a:r>
              <a:rPr lang="en-US"/>
              <a:t>2.2 </a:t>
            </a:r>
            <a:r>
              <a:rPr lang="en-US" err="1"/>
              <a:t>Informações</a:t>
            </a:r>
            <a:r>
              <a:rPr lang="en-US"/>
              <a:t> </a:t>
            </a:r>
            <a:r>
              <a:rPr lang="en-US">
                <a:gradFill>
                  <a:gsLst>
                    <a:gs pos="0">
                      <a:schemeClr val="accent5">
                        <a:lumMod val="67000"/>
                      </a:schemeClr>
                    </a:gs>
                    <a:gs pos="48000">
                      <a:schemeClr val="accent3"/>
                    </a:gs>
                    <a:gs pos="100000">
                      <a:schemeClr val="accent6"/>
                    </a:gs>
                  </a:gsLst>
                  <a:path path="circle">
                    <a:fillToRect l="100000" t="100000"/>
                  </a:path>
                </a:gradFill>
              </a:rPr>
              <a:t>Gerais</a:t>
            </a:r>
            <a:endParaRPr lang="en-US"/>
          </a:p>
        </p:txBody>
      </p:sp>
      <p:sp>
        <p:nvSpPr>
          <p:cNvPr id="22" name="Shape 8711">
            <a:extLst>
              <a:ext uri="{FF2B5EF4-FFF2-40B4-BE49-F238E27FC236}">
                <a16:creationId xmlns:a16="http://schemas.microsoft.com/office/drawing/2014/main" id="{A513C745-5290-4858-9CC6-E24EDCD2988F}"/>
              </a:ext>
            </a:extLst>
          </p:cNvPr>
          <p:cNvSpPr/>
          <p:nvPr/>
        </p:nvSpPr>
        <p:spPr>
          <a:xfrm>
            <a:off x="1972642" y="1737009"/>
            <a:ext cx="6025793" cy="4261284"/>
          </a:xfrm>
          <a:prstGeom prst="roundRect">
            <a:avLst>
              <a:gd name="adj" fmla="val 3386"/>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906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5400" b="1">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29" name="Shape 8742">
            <a:extLst>
              <a:ext uri="{FF2B5EF4-FFF2-40B4-BE49-F238E27FC236}">
                <a16:creationId xmlns:a16="http://schemas.microsoft.com/office/drawing/2014/main" id="{60D2A3F0-66DD-44FB-A540-317CFCA04AD3}"/>
              </a:ext>
            </a:extLst>
          </p:cNvPr>
          <p:cNvSpPr/>
          <p:nvPr/>
        </p:nvSpPr>
        <p:spPr>
          <a:xfrm flipV="1">
            <a:off x="3117682" y="3199975"/>
            <a:ext cx="3670635" cy="32"/>
          </a:xfrm>
          <a:prstGeom prst="line">
            <a:avLst/>
          </a:prstGeom>
          <a:noFill/>
          <a:ln w="25400" cap="flat">
            <a:solidFill>
              <a:schemeClr val="bg1">
                <a:lumMod val="95000"/>
              </a:schemeClr>
            </a:solid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1446">
              <a:defRPr sz="1200">
                <a:latin typeface="Helvetica"/>
                <a:ea typeface="Helvetica"/>
                <a:cs typeface="Helvetica"/>
                <a:sym typeface="Helvetica"/>
              </a:defRPr>
            </a:pPr>
            <a:endParaRPr sz="1200">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30" name="Shape 8723">
            <a:extLst>
              <a:ext uri="{FF2B5EF4-FFF2-40B4-BE49-F238E27FC236}">
                <a16:creationId xmlns:a16="http://schemas.microsoft.com/office/drawing/2014/main" id="{76A20E84-3233-4C02-9A51-F98136DC013E}"/>
              </a:ext>
            </a:extLst>
          </p:cNvPr>
          <p:cNvSpPr/>
          <p:nvPr/>
        </p:nvSpPr>
        <p:spPr>
          <a:xfrm>
            <a:off x="2848313" y="2335514"/>
            <a:ext cx="4071263" cy="300627"/>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a:solidFill>
                  <a:srgbClr val="000000"/>
                </a:solidFill>
              </a:defRPr>
            </a:pPr>
            <a:r>
              <a:rPr lang="pt-BR"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S.R. Orth &amp; Cia LTDA.</a:t>
            </a:r>
            <a:endParaRPr lang="en-US" b="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p:txBody>
      </p:sp>
      <p:sp>
        <p:nvSpPr>
          <p:cNvPr id="31" name="Shape 8713">
            <a:extLst>
              <a:ext uri="{FF2B5EF4-FFF2-40B4-BE49-F238E27FC236}">
                <a16:creationId xmlns:a16="http://schemas.microsoft.com/office/drawing/2014/main" id="{4F709ADB-9260-4CE8-BADD-A8F455735D36}"/>
              </a:ext>
            </a:extLst>
          </p:cNvPr>
          <p:cNvSpPr/>
          <p:nvPr/>
        </p:nvSpPr>
        <p:spPr>
          <a:xfrm>
            <a:off x="3048627" y="2636141"/>
            <a:ext cx="3670637" cy="539008"/>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40000"/>
              </a:lnSpc>
              <a:defRPr sz="1800"/>
            </a:pPr>
            <a:r>
              <a:rPr lang="pt-BR" sz="1300" dirty="0">
                <a:solidFill>
                  <a:schemeClr val="bg1"/>
                </a:solidFill>
                <a:latin typeface="Source Sans Pro Light" panose="020B0403030403020204" pitchFamily="34" charset="0"/>
                <a:ea typeface="Source Sans Pro Light" panose="020B0403030403020204" pitchFamily="34" charset="0"/>
                <a:cs typeface="Arimo"/>
                <a:sym typeface="Arimo"/>
              </a:rPr>
              <a:t>CNPJ: 13.898.661/000-28</a:t>
            </a:r>
            <a:endParaRPr sz="1300" dirty="0">
              <a:solidFill>
                <a:schemeClr val="bg1"/>
              </a:solidFill>
              <a:latin typeface="Source Sans Pro Light" panose="020B0403030403020204" pitchFamily="34" charset="0"/>
              <a:ea typeface="Source Sans Pro Light" panose="020B0403030403020204" pitchFamily="34" charset="0"/>
              <a:cs typeface="Arimo"/>
              <a:sym typeface="Arimo"/>
            </a:endParaRPr>
          </a:p>
        </p:txBody>
      </p:sp>
      <p:sp>
        <p:nvSpPr>
          <p:cNvPr id="34" name="Shape 8712">
            <a:extLst>
              <a:ext uri="{FF2B5EF4-FFF2-40B4-BE49-F238E27FC236}">
                <a16:creationId xmlns:a16="http://schemas.microsoft.com/office/drawing/2014/main" id="{7A02AD72-E610-405C-B161-6FDF23026062}"/>
              </a:ext>
            </a:extLst>
          </p:cNvPr>
          <p:cNvSpPr/>
          <p:nvPr/>
        </p:nvSpPr>
        <p:spPr>
          <a:xfrm>
            <a:off x="3048628" y="3199975"/>
            <a:ext cx="4317943" cy="2612946"/>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Capão do Leão – Carazinho – RS</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Sociedade empresária limitada</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Objeto: fabricação de máquinas e equipamentos para agricultura</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Capital Social: R$ 25.000,00</a:t>
            </a:r>
          </a:p>
          <a:p>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Sócios: Sandro Roberto Orth (50%) e Douglas Toso (50%)</a:t>
            </a:r>
          </a:p>
          <a:p>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Diretores-administradores: Sandro Roberto Orth e Douglas Toso</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p:txBody>
      </p:sp>
    </p:spTree>
    <p:extLst>
      <p:ext uri="{BB962C8B-B14F-4D97-AF65-F5344CB8AC3E}">
        <p14:creationId xmlns:p14="http://schemas.microsoft.com/office/powerpoint/2010/main" val="19550486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790902"/>
            <a:ext cx="7483153" cy="486355"/>
          </a:xfrm>
        </p:spPr>
        <p:txBody>
          <a:bodyPr/>
          <a:lstStyle/>
          <a:p>
            <a:r>
              <a:rPr lang="en-US"/>
              <a:t>2.2 </a:t>
            </a:r>
            <a:r>
              <a:rPr lang="en-US" err="1"/>
              <a:t>Informações</a:t>
            </a:r>
            <a:r>
              <a:rPr lang="en-US"/>
              <a:t> </a:t>
            </a:r>
            <a:r>
              <a:rPr lang="en-US">
                <a:gradFill>
                  <a:gsLst>
                    <a:gs pos="0">
                      <a:schemeClr val="accent5">
                        <a:lumMod val="67000"/>
                      </a:schemeClr>
                    </a:gs>
                    <a:gs pos="48000">
                      <a:schemeClr val="accent3"/>
                    </a:gs>
                    <a:gs pos="100000">
                      <a:schemeClr val="accent6"/>
                    </a:gs>
                  </a:gsLst>
                  <a:path path="circle">
                    <a:fillToRect l="100000" t="100000"/>
                  </a:path>
                </a:gradFill>
              </a:rPr>
              <a:t>Gerais</a:t>
            </a:r>
            <a:endParaRPr lang="en-US"/>
          </a:p>
        </p:txBody>
      </p:sp>
      <p:sp>
        <p:nvSpPr>
          <p:cNvPr id="22" name="Shape 8711">
            <a:extLst>
              <a:ext uri="{FF2B5EF4-FFF2-40B4-BE49-F238E27FC236}">
                <a16:creationId xmlns:a16="http://schemas.microsoft.com/office/drawing/2014/main" id="{A513C745-5290-4858-9CC6-E24EDCD2988F}"/>
              </a:ext>
            </a:extLst>
          </p:cNvPr>
          <p:cNvSpPr/>
          <p:nvPr/>
        </p:nvSpPr>
        <p:spPr>
          <a:xfrm>
            <a:off x="1972642" y="1737009"/>
            <a:ext cx="6025793" cy="4261284"/>
          </a:xfrm>
          <a:prstGeom prst="roundRect">
            <a:avLst>
              <a:gd name="adj" fmla="val 3386"/>
            </a:avLst>
          </a:prstGeom>
          <a:ln/>
        </p:spPr>
        <p:style>
          <a:lnRef idx="0">
            <a:schemeClr val="accent6"/>
          </a:lnRef>
          <a:fillRef idx="3">
            <a:schemeClr val="accent6"/>
          </a:fillRef>
          <a:effectRef idx="3">
            <a:schemeClr val="accent6"/>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19069">
              <a:defRPr sz="4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5400" b="1">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29" name="Shape 8742">
            <a:extLst>
              <a:ext uri="{FF2B5EF4-FFF2-40B4-BE49-F238E27FC236}">
                <a16:creationId xmlns:a16="http://schemas.microsoft.com/office/drawing/2014/main" id="{60D2A3F0-66DD-44FB-A540-317CFCA04AD3}"/>
              </a:ext>
            </a:extLst>
          </p:cNvPr>
          <p:cNvSpPr/>
          <p:nvPr/>
        </p:nvSpPr>
        <p:spPr>
          <a:xfrm flipV="1">
            <a:off x="3048629" y="3209886"/>
            <a:ext cx="3670635" cy="32"/>
          </a:xfrm>
          <a:prstGeom prst="line">
            <a:avLst/>
          </a:prstGeom>
          <a:noFill/>
          <a:ln w="25400" cap="flat">
            <a:solidFill>
              <a:schemeClr val="bg1">
                <a:lumMod val="95000"/>
              </a:schemeClr>
            </a:solid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71446">
              <a:defRPr sz="1200">
                <a:latin typeface="Helvetica"/>
                <a:ea typeface="Helvetica"/>
                <a:cs typeface="Helvetica"/>
                <a:sym typeface="Helvetica"/>
              </a:defRPr>
            </a:pPr>
            <a:endParaRPr sz="1200">
              <a:solidFill>
                <a:schemeClr val="tx1">
                  <a:lumMod val="75000"/>
                  <a:lumOff val="25000"/>
                </a:schemeClr>
              </a:solidFill>
              <a:latin typeface="Source Sans Pro" panose="020B0503030403020204" pitchFamily="34" charset="0"/>
              <a:ea typeface="Source Sans Pro" panose="020B0503030403020204" pitchFamily="34" charset="0"/>
            </a:endParaRPr>
          </a:p>
        </p:txBody>
      </p:sp>
      <p:sp>
        <p:nvSpPr>
          <p:cNvPr id="30" name="Shape 8723">
            <a:extLst>
              <a:ext uri="{FF2B5EF4-FFF2-40B4-BE49-F238E27FC236}">
                <a16:creationId xmlns:a16="http://schemas.microsoft.com/office/drawing/2014/main" id="{76A20E84-3233-4C02-9A51-F98136DC013E}"/>
              </a:ext>
            </a:extLst>
          </p:cNvPr>
          <p:cNvSpPr/>
          <p:nvPr/>
        </p:nvSpPr>
        <p:spPr>
          <a:xfrm>
            <a:off x="2848313" y="2335514"/>
            <a:ext cx="4071263" cy="404581"/>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a:solidFill>
                  <a:srgbClr val="000000"/>
                </a:solidFill>
              </a:defRPr>
            </a:pPr>
            <a:r>
              <a:rPr lang="pt-BR"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Indústrias de Máquinas Agrícolas Carazinho LTDA.</a:t>
            </a:r>
            <a:endParaRPr lang="en-US" b="1"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p:txBody>
      </p:sp>
      <p:sp>
        <p:nvSpPr>
          <p:cNvPr id="31" name="Shape 8713">
            <a:extLst>
              <a:ext uri="{FF2B5EF4-FFF2-40B4-BE49-F238E27FC236}">
                <a16:creationId xmlns:a16="http://schemas.microsoft.com/office/drawing/2014/main" id="{4F709ADB-9260-4CE8-BADD-A8F455735D36}"/>
              </a:ext>
            </a:extLst>
          </p:cNvPr>
          <p:cNvSpPr/>
          <p:nvPr/>
        </p:nvSpPr>
        <p:spPr>
          <a:xfrm>
            <a:off x="3048627" y="2684266"/>
            <a:ext cx="3670637" cy="539008"/>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40000"/>
              </a:lnSpc>
              <a:defRPr sz="1800"/>
            </a:pPr>
            <a:r>
              <a:rPr lang="pt-BR" sz="1300" dirty="0">
                <a:solidFill>
                  <a:schemeClr val="bg1"/>
                </a:solidFill>
                <a:latin typeface="Source Sans Pro" panose="020B0503030403020204" pitchFamily="34" charset="0"/>
                <a:ea typeface="Source Sans Pro" panose="020B0503030403020204" pitchFamily="34" charset="0"/>
                <a:cs typeface="Arimo"/>
                <a:sym typeface="Arimo"/>
              </a:rPr>
              <a:t>CNPJ: 30.182.682/0001-61</a:t>
            </a:r>
            <a:endParaRPr sz="1300" dirty="0">
              <a:solidFill>
                <a:schemeClr val="bg1"/>
              </a:solidFill>
              <a:latin typeface="Source Sans Pro" panose="020B0503030403020204" pitchFamily="34" charset="0"/>
              <a:ea typeface="Source Sans Pro" panose="020B0503030403020204" pitchFamily="34" charset="0"/>
              <a:cs typeface="Arimo"/>
              <a:sym typeface="Arimo"/>
            </a:endParaRPr>
          </a:p>
        </p:txBody>
      </p:sp>
      <p:sp>
        <p:nvSpPr>
          <p:cNvPr id="34" name="Shape 8712">
            <a:extLst>
              <a:ext uri="{FF2B5EF4-FFF2-40B4-BE49-F238E27FC236}">
                <a16:creationId xmlns:a16="http://schemas.microsoft.com/office/drawing/2014/main" id="{7A02AD72-E610-405C-B161-6FDF23026062}"/>
              </a:ext>
            </a:extLst>
          </p:cNvPr>
          <p:cNvSpPr/>
          <p:nvPr/>
        </p:nvSpPr>
        <p:spPr>
          <a:xfrm>
            <a:off x="3048627" y="3486260"/>
            <a:ext cx="4317943" cy="2612946"/>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Capão do Leão – Carazinho – RS</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Sociedade empresária limitada</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Objeto: fabricação de máquinas e equipamentos para agricultura</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Capital Social: R$ 50.000,00</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Sócios: Diogo Toso (50%) e Marly Toso  (50%)</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r>
              <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rPr>
              <a:t>Diretores-administradores: Diogo Toso e Marly Toso</a:t>
            </a: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a:p>
            <a:pPr marL="171450" indent="-171450">
              <a:buFont typeface="Wingdings" panose="05000000000000000000" pitchFamily="2" charset="2"/>
              <a:buChar char="§"/>
            </a:pPr>
            <a:endParaRPr lang="pt-BR" sz="1200" dirty="0">
              <a:solidFill>
                <a:schemeClr val="bg1"/>
              </a:solidFill>
              <a:latin typeface="Source Sans Pro Light" panose="020B0403030403020204" pitchFamily="34" charset="0"/>
              <a:ea typeface="Source Sans Pro Light" panose="020B0403030403020204" pitchFamily="34" charset="0"/>
              <a:cs typeface="Open Sans" panose="020B0606030504020204" pitchFamily="34" charset="0"/>
            </a:endParaRPr>
          </a:p>
        </p:txBody>
      </p:sp>
    </p:spTree>
    <p:extLst>
      <p:ext uri="{BB962C8B-B14F-4D97-AF65-F5344CB8AC3E}">
        <p14:creationId xmlns:p14="http://schemas.microsoft.com/office/powerpoint/2010/main" val="35242152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341588" y="258637"/>
            <a:ext cx="7483153" cy="486355"/>
          </a:xfrm>
        </p:spPr>
        <p:txBody>
          <a:bodyPr/>
          <a:lstStyle/>
          <a:p>
            <a:r>
              <a:rPr lang="en-US" dirty="0"/>
              <a:t>2.3 </a:t>
            </a:r>
            <a:r>
              <a:rPr lang="en-US" dirty="0" err="1"/>
              <a:t>Reunião</a:t>
            </a:r>
            <a:r>
              <a:rPr lang="en-US" dirty="0"/>
              <a:t> com a </a:t>
            </a:r>
            <a:r>
              <a:rPr lang="en-US" dirty="0">
                <a:gradFill>
                  <a:gsLst>
                    <a:gs pos="0">
                      <a:schemeClr val="accent5">
                        <a:lumMod val="67000"/>
                      </a:schemeClr>
                    </a:gs>
                    <a:gs pos="48000">
                      <a:schemeClr val="accent3"/>
                    </a:gs>
                    <a:gs pos="100000">
                      <a:schemeClr val="accent6"/>
                    </a:gs>
                  </a:gsLst>
                  <a:path path="circle">
                    <a:fillToRect l="100000" t="100000"/>
                  </a:path>
                </a:gradFill>
              </a:rPr>
              <a:t>Administração</a:t>
            </a:r>
          </a:p>
          <a:p>
            <a:endParaRPr lang="en-US" dirty="0">
              <a:gradFill>
                <a:gsLst>
                  <a:gs pos="0">
                    <a:schemeClr val="accent5">
                      <a:lumMod val="67000"/>
                    </a:schemeClr>
                  </a:gs>
                  <a:gs pos="48000">
                    <a:schemeClr val="accent3"/>
                  </a:gs>
                  <a:gs pos="100000">
                    <a:schemeClr val="accent6"/>
                  </a:gs>
                </a:gsLst>
                <a:path path="circle">
                  <a:fillToRect l="100000" t="100000"/>
                </a:path>
              </a:gradFill>
            </a:endParaRPr>
          </a:p>
          <a:p>
            <a:endParaRPr lang="en-US" dirty="0">
              <a:gradFill>
                <a:gsLst>
                  <a:gs pos="0">
                    <a:schemeClr val="accent5">
                      <a:lumMod val="67000"/>
                    </a:schemeClr>
                  </a:gs>
                  <a:gs pos="48000">
                    <a:schemeClr val="accent3"/>
                  </a:gs>
                  <a:gs pos="100000">
                    <a:schemeClr val="accent6"/>
                  </a:gs>
                </a:gsLst>
                <a:path path="circle">
                  <a:fillToRect l="100000" t="100000"/>
                </a:path>
              </a:gradFill>
            </a:endParaRPr>
          </a:p>
          <a:p>
            <a:endParaRPr lang="en-US" dirty="0"/>
          </a:p>
        </p:txBody>
      </p:sp>
      <p:pic>
        <p:nvPicPr>
          <p:cNvPr id="4" name="Graphic 3" descr="Board Of Directors">
            <a:extLst>
              <a:ext uri="{FF2B5EF4-FFF2-40B4-BE49-F238E27FC236}">
                <a16:creationId xmlns:a16="http://schemas.microsoft.com/office/drawing/2014/main" id="{96840701-F4BE-42FE-BD9F-EF3E58F6B12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342653" y="941080"/>
            <a:ext cx="4701275" cy="4701275"/>
          </a:xfrm>
          <a:prstGeom prst="rect">
            <a:avLst/>
          </a:prstGeom>
        </p:spPr>
      </p:pic>
      <p:sp>
        <p:nvSpPr>
          <p:cNvPr id="10" name="TextBox 9">
            <a:extLst>
              <a:ext uri="{FF2B5EF4-FFF2-40B4-BE49-F238E27FC236}">
                <a16:creationId xmlns:a16="http://schemas.microsoft.com/office/drawing/2014/main" id="{91B9B9EE-41D4-4BBB-A821-8E6F9E698755}"/>
              </a:ext>
            </a:extLst>
          </p:cNvPr>
          <p:cNvSpPr txBox="1"/>
          <p:nvPr/>
        </p:nvSpPr>
        <p:spPr>
          <a:xfrm>
            <a:off x="341588" y="941081"/>
            <a:ext cx="9041403" cy="5603137"/>
          </a:xfrm>
          <a:prstGeom prst="rect">
            <a:avLst/>
          </a:prstGeom>
          <a:noFill/>
        </p:spPr>
        <p:txBody>
          <a:bodyPr wrap="square" numCol="2" spcCol="360000" rtlCol="0">
            <a:spAutoFit/>
          </a:bodyPr>
          <a:lstStyle/>
          <a:p>
            <a:pPr indent="237668" algn="just" defTabSz="237668">
              <a:lnSpc>
                <a:spcPct val="150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No dia 06 de agosto de 2020, a equipe da Administração Judicial realizou conferência virtual junto aos sócios e assessores jurídicos das Recuperandas, a fim de  fiscalizar e atualizar as informações acerca das suas atividades. Registra-se que  a reunião se deu de forma remota excepcionalmente, tão somente em atenção às recomendações das autoridades sanitárias de distanciamento social em função da COVID-19.</a:t>
            </a:r>
          </a:p>
          <a:p>
            <a:pPr indent="237668" algn="just" defTabSz="237668">
              <a:lnSpc>
                <a:spcPct val="150000"/>
              </a:lnSpc>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 representante da </a:t>
            </a:r>
            <a:r>
              <a:rPr lang="pt-BR" sz="12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Recuperanda</a:t>
            </a: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referiu que, com relação à estrutura da empresa, houve grande enxugamento. Tudo isso porque se buscava alcançar um ponto de equilíbrio mais favorável, o qual foi diminuído para uma base de 300 mil reais.</a:t>
            </a:r>
          </a:p>
          <a:p>
            <a:pPr indent="237668" algn="just" defTabSz="237668">
              <a:lnSpc>
                <a:spcPct val="150000"/>
              </a:lnSpc>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Com relação ao faturamento das empresas, referiram que houve uma queda em comparação ao mesmo período do ano anterior, sobretudo causado pelos efeitos negativos da pandemia de COVID-19. No entanto, afirmaram que no mês de julho atingiram faturamento de 400 mil reais, estimando, para os próximos meses, uma manutenção no crescimento de seus ativos.</a:t>
            </a:r>
          </a:p>
          <a:p>
            <a:pPr indent="237668" algn="just" defTabSz="237668">
              <a:lnSpc>
                <a:spcPct val="150000"/>
              </a:lnSpc>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Com relação às atividades das empresas, foi referido que houve uma reestruturação nas linhas de produtos oferecidos pelas devedoras. Não apenas modificaram linhas de produtos deficitárias, como também criaram novas linhas de produtos a serem oferecidos ao público, como guinchos agrícolas e espalhadores de resíduos.</a:t>
            </a:r>
          </a:p>
          <a:p>
            <a:pPr indent="237668" algn="just" defTabSz="237668">
              <a:lnSpc>
                <a:spcPct val="150000"/>
              </a:lnSpc>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Não obstante, referiram certa mudança no plano de negócio, que anteriormente era baseado na parceria junto a revendedores dos produtos, mas que agora tem-se buscado uma relação direta com o consumidor final.</a:t>
            </a:r>
          </a:p>
          <a:p>
            <a:pPr indent="237668" algn="just" defTabSz="237668">
              <a:lnSpc>
                <a:spcPct val="150000"/>
              </a:lnSpc>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198007945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253903"/>
            <a:ext cx="7483153" cy="486355"/>
          </a:xfrm>
        </p:spPr>
        <p:txBody>
          <a:bodyPr/>
          <a:lstStyle/>
          <a:p>
            <a:r>
              <a:rPr lang="en-US" dirty="0"/>
              <a:t>2.3 </a:t>
            </a:r>
            <a:r>
              <a:rPr lang="en-US" dirty="0" err="1"/>
              <a:t>Reunião</a:t>
            </a:r>
            <a:r>
              <a:rPr lang="en-US" dirty="0"/>
              <a:t> com a </a:t>
            </a:r>
            <a:r>
              <a:rPr lang="en-US" dirty="0" err="1">
                <a:gradFill>
                  <a:gsLst>
                    <a:gs pos="0">
                      <a:schemeClr val="accent5">
                        <a:lumMod val="67000"/>
                      </a:schemeClr>
                    </a:gs>
                    <a:gs pos="48000">
                      <a:schemeClr val="accent3"/>
                    </a:gs>
                    <a:gs pos="100000">
                      <a:schemeClr val="accent6"/>
                    </a:gs>
                  </a:gsLst>
                  <a:path path="circle">
                    <a:fillToRect l="100000" t="100000"/>
                  </a:path>
                </a:gradFill>
              </a:rPr>
              <a:t>Administração</a:t>
            </a:r>
            <a:endParaRPr lang="en-US" dirty="0"/>
          </a:p>
        </p:txBody>
      </p:sp>
      <p:sp>
        <p:nvSpPr>
          <p:cNvPr id="3" name="Retângulo 2"/>
          <p:cNvSpPr/>
          <p:nvPr/>
        </p:nvSpPr>
        <p:spPr>
          <a:xfrm>
            <a:off x="554215" y="853869"/>
            <a:ext cx="3868929" cy="5880136"/>
          </a:xfrm>
          <a:prstGeom prst="rect">
            <a:avLst/>
          </a:prstGeom>
        </p:spPr>
        <p:txBody>
          <a:bodyPr wrap="square">
            <a:spAutoFit/>
          </a:bodyPr>
          <a:lstStyle/>
          <a:p>
            <a:pPr indent="237668" algn="just" defTabSz="237668">
              <a:lnSpc>
                <a:spcPct val="150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Com relação aos funcionários das empresas, referiram não ter havido demissões no período questionado. Na verdade, as empresas adotaram medidas como suspensões integrais e parciais dos contratos de trabalho, conforme legalmente previsto. Complementaram dizendo que seu quadro atualmente conta com 14 funcionários pessoas físicas e 1 colaborador registrado como MEI.</a:t>
            </a:r>
          </a:p>
          <a:p>
            <a:pPr indent="237668" algn="just" defTabSz="237668">
              <a:lnSpc>
                <a:spcPct val="150000"/>
              </a:lnSpc>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No que tange às despesas correntes, referiram estar em dia com as contas que permeiam o funcionamento da atividade. No entanto, afirmaram estar com certo atraso no pagamento de determinados tributos, mais especificamente do INSS e do FGTS.</a:t>
            </a:r>
          </a:p>
          <a:p>
            <a:pPr indent="237668" algn="just" defTabSz="237668">
              <a:lnSpc>
                <a:spcPct val="150000"/>
              </a:lnSpc>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Sobre os credores da recuperação judicial, referiram não ter buscado, até o momento, contato ou abertura de negociações, embora continuem comprando insumos com determinados credores que são, ao mesmo tempo, fornecedores.</a:t>
            </a:r>
          </a:p>
          <a:p>
            <a:pPr algn="just" defTabSz="237668">
              <a:lnSpc>
                <a:spcPct val="150000"/>
              </a:lnSpc>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F8A7A141-7E2E-4EE5-85BE-282DBD5385AB}"/>
              </a:ext>
            </a:extLst>
          </p:cNvPr>
          <p:cNvSpPr/>
          <p:nvPr/>
        </p:nvSpPr>
        <p:spPr>
          <a:xfrm>
            <a:off x="4451655" y="740258"/>
            <a:ext cx="3868929" cy="2971647"/>
          </a:xfrm>
          <a:prstGeom prst="rect">
            <a:avLst/>
          </a:prstGeom>
        </p:spPr>
        <p:txBody>
          <a:bodyPr wrap="square">
            <a:spAutoFit/>
          </a:bodyPr>
          <a:lstStyle/>
          <a:p>
            <a:pPr indent="237668" algn="just" defTabSz="237668">
              <a:lnSpc>
                <a:spcPct val="150000"/>
              </a:lnSpc>
            </a:pPr>
            <a:r>
              <a:rPr lang="pt-BR"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Por fim, confirmaram estar observando as normas sanitárias para prevenção do COVID-19, sendo instituído o uso de álcool em gel, máscaras e EPIs nas empresas. Além disso, os funcionários trabalham em sistema de turnos diversos, o que, aliado ao razoável distanciamento propiciado no interior das empresas, contribui para a prevenção do </a:t>
            </a:r>
            <a:r>
              <a:rPr lang="pt-BR" sz="12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Coronavírus</a:t>
            </a: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p>
          <a:p>
            <a:pPr algn="just" defTabSz="237668">
              <a:lnSpc>
                <a:spcPct val="150000"/>
              </a:lnSpc>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61325353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673640" y="3225958"/>
            <a:ext cx="2830750"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3. CRÉDITOS</a:t>
            </a:r>
            <a:endParaRPr lang="pt-BR"/>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736164" y="2125483"/>
            <a:ext cx="4354333"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0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3.1. Créditos por Classe</a:t>
            </a:r>
          </a:p>
          <a:p>
            <a:pPr>
              <a:lnSpc>
                <a:spcPct val="150000"/>
              </a:lnSpc>
            </a:pPr>
            <a:r>
              <a:rPr lang="pt-BR" sz="20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3.2. Perfil dos Credores</a:t>
            </a:r>
          </a:p>
          <a:p>
            <a:pPr>
              <a:lnSpc>
                <a:spcPct val="150000"/>
              </a:lnSpc>
            </a:pPr>
            <a:endParaRPr lang="pt-BR" sz="20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72141285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3.1 </a:t>
            </a:r>
            <a:r>
              <a:rPr lang="en-US" dirty="0" err="1"/>
              <a:t>Créditos</a:t>
            </a:r>
            <a:r>
              <a:rPr lang="en-US" dirty="0"/>
              <a:t> </a:t>
            </a:r>
            <a:r>
              <a:rPr lang="pt-BR" dirty="0">
                <a:gradFill>
                  <a:gsLst>
                    <a:gs pos="0">
                      <a:schemeClr val="accent5">
                        <a:lumMod val="67000"/>
                      </a:schemeClr>
                    </a:gs>
                    <a:gs pos="48000">
                      <a:schemeClr val="accent3"/>
                    </a:gs>
                    <a:gs pos="100000">
                      <a:schemeClr val="accent6"/>
                    </a:gs>
                  </a:gsLst>
                  <a:path path="circle">
                    <a:fillToRect l="100000" t="100000"/>
                  </a:path>
                </a:gradFill>
              </a:rPr>
              <a:t>por Classe</a:t>
            </a:r>
            <a:endParaRPr lang="en-US" dirty="0"/>
          </a:p>
        </p:txBody>
      </p:sp>
      <p:sp>
        <p:nvSpPr>
          <p:cNvPr id="138" name="Rectangle 137">
            <a:extLst>
              <a:ext uri="{FF2B5EF4-FFF2-40B4-BE49-F238E27FC236}">
                <a16:creationId xmlns:a16="http://schemas.microsoft.com/office/drawing/2014/main" id="{EE42AE11-4358-4CEA-8D6E-C776C92A2779}"/>
              </a:ext>
            </a:extLst>
          </p:cNvPr>
          <p:cNvSpPr/>
          <p:nvPr/>
        </p:nvSpPr>
        <p:spPr>
          <a:xfrm>
            <a:off x="5727321" y="1530827"/>
            <a:ext cx="3750014" cy="2828147"/>
          </a:xfrm>
          <a:prstGeom prst="rect">
            <a:avLst/>
          </a:prstGeom>
        </p:spPr>
        <p:txBody>
          <a:bodyPr wrap="square" numCol="1" spcCol="180000">
            <a:spAutoFit/>
          </a:bodyPr>
          <a:lstStyle/>
          <a:p>
            <a:pPr indent="237668" algn="just" defTabSz="237668">
              <a:lnSpc>
                <a:spcPct val="150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 passivo total sujeito à Recuperação Judicial atinge a monta de </a:t>
            </a:r>
            <a:r>
              <a:rPr lang="pt-BR" sz="1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  3.238.424,01</a:t>
            </a: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a:p>
            <a:pPr indent="237668" algn="just" defTabSz="237668">
              <a:lnSpc>
                <a:spcPct val="150000"/>
              </a:lnSpc>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 lista de credores da SR Orth &amp; Cia LTDA é composta pela </a:t>
            </a:r>
            <a:r>
              <a:rPr lang="pt-BR" sz="1200" b="1"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Classe I – </a:t>
            </a:r>
            <a:r>
              <a:rPr lang="pt-BR" sz="1200" b="1">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Trabalhista (3%) </a:t>
            </a:r>
            <a:r>
              <a:rPr lang="pt-BR" sz="1200" b="1"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e pela Classe III – Quirografários </a:t>
            </a:r>
            <a:r>
              <a:rPr lang="pt-BR" sz="1200" b="1">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(97%).</a:t>
            </a:r>
            <a:endParaRPr lang="pt-BR" sz="1200" b="1"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237668" algn="just" defTabSz="237668">
              <a:lnSpc>
                <a:spcPct val="150000"/>
              </a:lnSpc>
            </a:pPr>
            <a:endPar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Já  a lista de credores da Indústria de Máquinas Agrícolas Carazinho Ltda. é composta somente pela </a:t>
            </a:r>
            <a:r>
              <a:rPr lang="pt-BR" sz="1200" b="1" dirty="0">
                <a:solidFill>
                  <a:schemeClr val="bg2">
                    <a:lumMod val="10000"/>
                  </a:schemeClr>
                </a:solidFill>
                <a:latin typeface="Source Sans Pro" panose="020B0503030403020204" pitchFamily="34" charset="0"/>
                <a:ea typeface="Source Sans Pro" panose="020B0503030403020204" pitchFamily="34" charset="0"/>
                <a:cs typeface="Arial" panose="020B0604020202020204" pitchFamily="34" charset="0"/>
              </a:rPr>
              <a:t> Classe III – Quirografários (100%).</a:t>
            </a:r>
          </a:p>
        </p:txBody>
      </p:sp>
      <p:graphicFrame>
        <p:nvGraphicFramePr>
          <p:cNvPr id="5" name="Gráfico 1">
            <a:extLst>
              <a:ext uri="{FF2B5EF4-FFF2-40B4-BE49-F238E27FC236}">
                <a16:creationId xmlns:a16="http://schemas.microsoft.com/office/drawing/2014/main" id="{351C22A3-3316-4D9E-9F2E-D12D25F0FBC2}"/>
              </a:ext>
            </a:extLst>
          </p:cNvPr>
          <p:cNvGraphicFramePr>
            <a:graphicFrameLocks/>
          </p:cNvGraphicFramePr>
          <p:nvPr/>
        </p:nvGraphicFramePr>
        <p:xfrm>
          <a:off x="494921" y="1530827"/>
          <a:ext cx="5232400" cy="45362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549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3.2 </a:t>
            </a:r>
            <a:r>
              <a:rPr lang="pt-BR" dirty="0"/>
              <a:t>Perfil dos Credores – </a:t>
            </a:r>
            <a:r>
              <a:rPr lang="pt-BR" dirty="0">
                <a:gradFill>
                  <a:gsLst>
                    <a:gs pos="0">
                      <a:schemeClr val="accent5">
                        <a:lumMod val="67000"/>
                      </a:schemeClr>
                    </a:gs>
                    <a:gs pos="48000">
                      <a:schemeClr val="accent3"/>
                    </a:gs>
                    <a:gs pos="100000">
                      <a:schemeClr val="accent6"/>
                    </a:gs>
                  </a:gsLst>
                  <a:path path="circle">
                    <a:fillToRect l="100000" t="100000"/>
                  </a:path>
                </a:gradFill>
              </a:rPr>
              <a:t>Sr. Orth</a:t>
            </a:r>
            <a:endParaRPr lang="en-US" dirty="0">
              <a:gradFill>
                <a:gsLst>
                  <a:gs pos="0">
                    <a:schemeClr val="accent5">
                      <a:lumMod val="67000"/>
                    </a:schemeClr>
                  </a:gs>
                  <a:gs pos="48000">
                    <a:schemeClr val="accent3"/>
                  </a:gs>
                  <a:gs pos="100000">
                    <a:schemeClr val="accent6"/>
                  </a:gs>
                </a:gsLst>
                <a:path path="circle">
                  <a:fillToRect l="100000" t="100000"/>
                </a:path>
              </a:gradFill>
            </a:endParaRPr>
          </a:p>
        </p:txBody>
      </p:sp>
      <p:sp>
        <p:nvSpPr>
          <p:cNvPr id="138" name="Rectangle 137">
            <a:extLst>
              <a:ext uri="{FF2B5EF4-FFF2-40B4-BE49-F238E27FC236}">
                <a16:creationId xmlns:a16="http://schemas.microsoft.com/office/drawing/2014/main" id="{EE42AE11-4358-4CEA-8D6E-C776C92A2779}"/>
              </a:ext>
            </a:extLst>
          </p:cNvPr>
          <p:cNvSpPr/>
          <p:nvPr/>
        </p:nvSpPr>
        <p:spPr>
          <a:xfrm>
            <a:off x="546448" y="5670130"/>
            <a:ext cx="8801737" cy="900246"/>
          </a:xfrm>
          <a:prstGeom prst="rect">
            <a:avLst/>
          </a:prstGeom>
        </p:spPr>
        <p:txBody>
          <a:bodyPr wrap="square" numCol="1" spcCol="180000">
            <a:spAutoFit/>
          </a:bodyPr>
          <a:lstStyle/>
          <a:p>
            <a:pPr indent="237668" defTabSz="237668">
              <a:lnSpc>
                <a:spcPct val="150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Apresenta-se acima os dez principais créditos que compõem a lista de credores </a:t>
            </a: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conforme </a:t>
            </a:r>
            <a:r>
              <a:rPr lang="pt-BR" sz="12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edital do artigo 52, §1º da LRF</a:t>
            </a: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Todos os créditos supracitados compõem </a:t>
            </a:r>
            <a:r>
              <a:rPr lang="pt-BR" sz="1200"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a</a:t>
            </a:r>
            <a:r>
              <a:rPr lang="pt-BR" sz="120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 Classe III – Quirografários</a:t>
            </a:r>
            <a:r>
              <a:rPr lang="pt-BR" sz="1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 </a:t>
            </a:r>
            <a:r>
              <a:rPr lang="pt-BR" sz="1200" dirty="0" err="1">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omados</a:t>
            </a: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representam aproximadamente 72% do saldo total da classe.</a:t>
            </a:r>
          </a:p>
          <a:p>
            <a:pPr indent="237668"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59000569-EAE0-4248-966D-4342B4CEBFBD}"/>
              </a:ext>
            </a:extLst>
          </p:cNvPr>
          <p:cNvGraphicFramePr>
            <a:graphicFrameLocks/>
          </p:cNvGraphicFramePr>
          <p:nvPr/>
        </p:nvGraphicFramePr>
        <p:xfrm>
          <a:off x="683100" y="1392683"/>
          <a:ext cx="8539799" cy="4072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98024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900971"/>
            <a:ext cx="8157220" cy="486355"/>
          </a:xfrm>
        </p:spPr>
        <p:txBody>
          <a:bodyPr/>
          <a:lstStyle/>
          <a:p>
            <a:r>
              <a:rPr lang="en-US" dirty="0"/>
              <a:t>3.2 </a:t>
            </a:r>
            <a:r>
              <a:rPr lang="pt-BR" dirty="0"/>
              <a:t>Perfil dos Credores – </a:t>
            </a:r>
            <a:r>
              <a:rPr lang="pt-BR" sz="2000" dirty="0">
                <a:gradFill>
                  <a:gsLst>
                    <a:gs pos="0">
                      <a:schemeClr val="accent5">
                        <a:lumMod val="67000"/>
                      </a:schemeClr>
                    </a:gs>
                    <a:gs pos="48000">
                      <a:schemeClr val="accent3"/>
                    </a:gs>
                    <a:gs pos="100000">
                      <a:schemeClr val="accent6"/>
                    </a:gs>
                  </a:gsLst>
                  <a:path path="circle">
                    <a:fillToRect l="100000" t="100000"/>
                  </a:path>
                </a:gradFill>
              </a:rPr>
              <a:t>Indústrias de Máq. Agríc. Carazinho</a:t>
            </a:r>
          </a:p>
        </p:txBody>
      </p:sp>
      <p:graphicFrame>
        <p:nvGraphicFramePr>
          <p:cNvPr id="6" name="Chart 5">
            <a:extLst>
              <a:ext uri="{FF2B5EF4-FFF2-40B4-BE49-F238E27FC236}">
                <a16:creationId xmlns:a16="http://schemas.microsoft.com/office/drawing/2014/main" id="{C7CDDA39-A392-4A86-A9C3-F9285B071E13}"/>
              </a:ext>
            </a:extLst>
          </p:cNvPr>
          <p:cNvGraphicFramePr>
            <a:graphicFrameLocks/>
          </p:cNvGraphicFramePr>
          <p:nvPr/>
        </p:nvGraphicFramePr>
        <p:xfrm>
          <a:off x="327500" y="1502750"/>
          <a:ext cx="8539799" cy="407263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771091AF-AC9B-4CDB-A81D-219641F7CBAF}"/>
              </a:ext>
            </a:extLst>
          </p:cNvPr>
          <p:cNvSpPr/>
          <p:nvPr/>
        </p:nvSpPr>
        <p:spPr>
          <a:xfrm>
            <a:off x="546448" y="5670130"/>
            <a:ext cx="8801737" cy="900246"/>
          </a:xfrm>
          <a:prstGeom prst="rect">
            <a:avLst/>
          </a:prstGeom>
        </p:spPr>
        <p:txBody>
          <a:bodyPr wrap="square" numCol="1" spcCol="180000">
            <a:spAutoFit/>
          </a:bodyPr>
          <a:lstStyle/>
          <a:p>
            <a:pPr indent="237668" defTabSz="237668">
              <a:lnSpc>
                <a:spcPct val="150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Apresenta-se acima os dez principais créditos que compõem a lista de credores </a:t>
            </a: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conforme </a:t>
            </a:r>
            <a:r>
              <a:rPr lang="pt-BR" sz="12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edital do artigo 52, §1º da LRF</a:t>
            </a: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Todos os créditos supracitados compõem </a:t>
            </a:r>
            <a:r>
              <a:rPr lang="pt-BR" sz="1200"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a</a:t>
            </a:r>
            <a:r>
              <a:rPr lang="pt-BR" sz="120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 Classe III – Quirografários</a:t>
            </a:r>
            <a:r>
              <a:rPr lang="pt-BR" sz="1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 somados representam aproximadamente 86% do saldo total da classe.</a:t>
            </a:r>
          </a:p>
          <a:p>
            <a:pPr indent="237668"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349799452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dirty="0">
                <a:solidFill>
                  <a:schemeClr val="bg1"/>
                </a:solidFill>
                <a:latin typeface="Source Sans Pro" panose="020B0503030403020204" pitchFamily="34" charset="0"/>
              </a:rPr>
              <a:t>4. INFORMAÇÕES ADICIONAIS</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662667" y="2890952"/>
            <a:ext cx="4283213"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4.1. Cumprimento das Obrigações</a:t>
            </a:r>
          </a:p>
          <a:p>
            <a:endParaRPr lang="pt-BR"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9971490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dirty="0"/>
              <a:t>4.1 </a:t>
            </a:r>
            <a:r>
              <a:rPr lang="en-US" dirty="0" err="1"/>
              <a:t>Cumprimento</a:t>
            </a:r>
            <a:r>
              <a:rPr lang="en-US" dirty="0"/>
              <a:t> das </a:t>
            </a:r>
            <a:r>
              <a:rPr lang="en-US" dirty="0" err="1">
                <a:gradFill>
                  <a:gsLst>
                    <a:gs pos="0">
                      <a:schemeClr val="accent5">
                        <a:lumMod val="67000"/>
                      </a:schemeClr>
                    </a:gs>
                    <a:gs pos="48000">
                      <a:schemeClr val="accent3"/>
                    </a:gs>
                    <a:gs pos="100000">
                      <a:schemeClr val="accent6"/>
                    </a:gs>
                  </a:gsLst>
                  <a:path path="circle">
                    <a:fillToRect l="100000" t="100000"/>
                  </a:path>
                </a:gradFill>
              </a:rPr>
              <a:t>Obrigações</a:t>
            </a:r>
            <a:endParaRPr lang="en-US" dirty="0"/>
          </a:p>
        </p:txBody>
      </p:sp>
      <p:sp>
        <p:nvSpPr>
          <p:cNvPr id="7" name="Rectangle 6">
            <a:extLst>
              <a:ext uri="{FF2B5EF4-FFF2-40B4-BE49-F238E27FC236}">
                <a16:creationId xmlns:a16="http://schemas.microsoft.com/office/drawing/2014/main" id="{B5F23FB8-A076-4C30-838D-1E703B5A22E6}"/>
              </a:ext>
            </a:extLst>
          </p:cNvPr>
          <p:cNvSpPr/>
          <p:nvPr/>
        </p:nvSpPr>
        <p:spPr>
          <a:xfrm>
            <a:off x="4893524" y="1796111"/>
            <a:ext cx="4224784" cy="340158"/>
          </a:xfrm>
          <a:prstGeom prst="rect">
            <a:avLst/>
          </a:prstGeom>
        </p:spPr>
        <p:txBody>
          <a:bodyPr wrap="square" numCol="1" spcCol="180000" anchor="t">
            <a:spAutoFit/>
          </a:bodyPr>
          <a:lstStyle/>
          <a:p>
            <a:pPr algn="just" defTabSz="237668">
              <a:lnSpc>
                <a:spcPct val="150000"/>
              </a:lnSpc>
            </a:pPr>
            <a:r>
              <a:rPr lang="pt-BR" sz="12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sp>
        <p:nvSpPr>
          <p:cNvPr id="5" name="Oval 7">
            <a:extLst>
              <a:ext uri="{FF2B5EF4-FFF2-40B4-BE49-F238E27FC236}">
                <a16:creationId xmlns:a16="http://schemas.microsoft.com/office/drawing/2014/main" id="{45A7CB3E-6400-4B14-8F7F-706C343EC101}"/>
              </a:ext>
            </a:extLst>
          </p:cNvPr>
          <p:cNvSpPr/>
          <p:nvPr/>
        </p:nvSpPr>
        <p:spPr>
          <a:xfrm>
            <a:off x="1009650" y="2453548"/>
            <a:ext cx="2390775" cy="2390775"/>
          </a:xfrm>
          <a:prstGeom prst="ellipse">
            <a:avLst/>
          </a:prstGeom>
          <a:noFill/>
          <a:ln w="190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Source Sans Pro Light" panose="020B0403030403020204" pitchFamily="34" charset="0"/>
              <a:ea typeface="Source Sans Pro Light" panose="020B0403030403020204" pitchFamily="34" charset="0"/>
            </a:endParaRPr>
          </a:p>
        </p:txBody>
      </p:sp>
      <p:sp>
        <p:nvSpPr>
          <p:cNvPr id="9" name="Rectangle 6">
            <a:extLst>
              <a:ext uri="{FF2B5EF4-FFF2-40B4-BE49-F238E27FC236}">
                <a16:creationId xmlns:a16="http://schemas.microsoft.com/office/drawing/2014/main" id="{B5F23FB8-A076-4C30-838D-1E703B5A22E6}"/>
              </a:ext>
            </a:extLst>
          </p:cNvPr>
          <p:cNvSpPr/>
          <p:nvPr/>
        </p:nvSpPr>
        <p:spPr>
          <a:xfrm>
            <a:off x="4011708" y="1544542"/>
            <a:ext cx="4987737" cy="4697440"/>
          </a:xfrm>
          <a:prstGeom prst="rect">
            <a:avLst/>
          </a:prstGeom>
        </p:spPr>
        <p:txBody>
          <a:bodyPr wrap="square" numCol="1" spcCol="180000" anchor="t">
            <a:spAutoFit/>
          </a:bodyPr>
          <a:lstStyle/>
          <a:p>
            <a:pPr algn="just" defTabSz="237668">
              <a:lnSpc>
                <a:spcPct val="150000"/>
              </a:lnSpc>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Na qualidade de auxiliar do Juízo, além de manter os credores informados acerca do andamento das atividades da </a:t>
            </a:r>
            <a:r>
              <a:rPr lang="pt-BR" sz="1050" dirty="0" err="1">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Recuperanda</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 dos trâmites processuais, um dos papeis da equipe de Administração Judicial é o de fiscalizar as atividades da </a:t>
            </a:r>
            <a:r>
              <a:rPr lang="pt-BR" sz="1050" dirty="0" err="1">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Recuperanda</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especialmente no que tange ao cumprimento das obrigações que lhe são impostas pela Lei 11.101/05.</a:t>
            </a:r>
          </a:p>
          <a:p>
            <a:pPr algn="just" defTabSz="237668">
              <a:lnSpc>
                <a:spcPct val="150000"/>
              </a:lnSpc>
            </a:pP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Em virtude do atual contexto pandêmico em que se vive, esta Equipe Técnica não realizou inspeção </a:t>
            </a:r>
            <a:r>
              <a:rPr lang="pt-BR" sz="105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in loco</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nas dependências da </a:t>
            </a:r>
            <a:r>
              <a:rPr lang="pt-BR" sz="1050" dirty="0" err="1">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Recuperanda</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Contudo, foi realizada conferência virtual no dia 06/06/2020, momento no qual  a administração da Recuperanda informou que as atividades estão ocorrendo e de acordo com os decretos municipais. </a:t>
            </a:r>
          </a:p>
          <a:p>
            <a:pPr algn="just" defTabSz="237668">
              <a:lnSpc>
                <a:spcPct val="150000"/>
              </a:lnSpc>
            </a:pP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Importante reiterar que a Recuperanda não enviou as informações contábeis </a:t>
            </a:r>
            <a:r>
              <a:rPr lang="pt-BR" sz="105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referentes aos </a:t>
            </a:r>
            <a:r>
              <a:rPr lang="pt-BR" sz="105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primeiros seis meses de 2020</a:t>
            </a: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a:p>
            <a:pPr algn="just" defTabSz="237668">
              <a:lnSpc>
                <a:spcPct val="150000"/>
              </a:lnSpc>
            </a:pP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Por isso, a Administração Judicial ficou impossibilidade de realizar qualquer análise econômico-financeira neste relatório de atividades.</a:t>
            </a:r>
          </a:p>
          <a:p>
            <a:pPr algn="just" defTabSz="237668">
              <a:lnSpc>
                <a:spcPct val="150000"/>
              </a:lnSpc>
            </a:pP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4" name="Gráfico 3" descr="Prancheta Parcialmente Marcada">
            <a:extLst>
              <a:ext uri="{FF2B5EF4-FFF2-40B4-BE49-F238E27FC236}">
                <a16:creationId xmlns:a16="http://schemas.microsoft.com/office/drawing/2014/main" id="{72582488-9FEE-4342-8902-2E27302377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73199" y="2899634"/>
            <a:ext cx="1456465" cy="1456465"/>
          </a:xfrm>
          <a:prstGeom prst="rect">
            <a:avLst/>
          </a:prstGeom>
        </p:spPr>
      </p:pic>
    </p:spTree>
    <p:extLst>
      <p:ext uri="{BB962C8B-B14F-4D97-AF65-F5344CB8AC3E}">
        <p14:creationId xmlns:p14="http://schemas.microsoft.com/office/powerpoint/2010/main" val="328552855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2" name="TextBox 21"/>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6" name="Content Placeholder 3">
            <a:extLst>
              <a:ext uri="{FF2B5EF4-FFF2-40B4-BE49-F238E27FC236}">
                <a16:creationId xmlns:a16="http://schemas.microsoft.com/office/drawing/2014/main" id="{5786B810-17FA-463F-8C1F-06C454E07794}"/>
              </a:ext>
            </a:extLst>
          </p:cNvPr>
          <p:cNvSpPr txBox="1">
            <a:spLocks/>
          </p:cNvSpPr>
          <p:nvPr/>
        </p:nvSpPr>
        <p:spPr>
          <a:xfrm>
            <a:off x="4515890" y="488799"/>
            <a:ext cx="4046219" cy="6092110"/>
          </a:xfrm>
          <a:prstGeom prst="rect">
            <a:avLst/>
          </a:prstGeom>
        </p:spPr>
        <p:txBody>
          <a:bodyPr vert="horz" lIns="74295" tIns="37148" rIns="74295" bIns="37148" rtlCol="0" anchor="t">
            <a:noAutofit/>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225992" indent="-150662" algn="just" defTabSz="237668">
              <a:lnSpc>
                <a:spcPct val="114000"/>
              </a:lnSpc>
            </a:pPr>
            <a:r>
              <a:rPr lang="pt-BR" sz="105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1. Introdução........................................................................................... 3</a:t>
            </a:r>
            <a:endParaRPr lang="en-US" sz="1050" b="1" kern="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225992" indent="128474" algn="just" defTabSz="237668">
              <a:lnSpc>
                <a:spcPct val="114000"/>
              </a:lnSpc>
            </a:pP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a:rPr>
              <a:t>1.1. Considerações Preliminares.................................................... 4</a:t>
            </a:r>
          </a:p>
          <a:p>
            <a:pPr marL="225992" indent="128474" algn="just" defTabSz="237668">
              <a:lnSpc>
                <a:spcPct val="114000"/>
              </a:lnSpc>
            </a:pPr>
            <a:r>
              <a:rPr lang="pt-BR" sz="1050" kern="0" dirty="0">
                <a:solidFill>
                  <a:schemeClr val="bg2">
                    <a:lumMod val="10000"/>
                  </a:schemeClr>
                </a:solidFill>
                <a:latin typeface="Source Sans Pro Light" panose="020B0403030403020204" pitchFamily="34" charset="0"/>
                <a:ea typeface="Source Sans Pro Light" panose="020B0403030403020204" pitchFamily="34" charset="0"/>
                <a:cs typeface="Arial"/>
              </a:rPr>
              <a:t>1.2.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Arial"/>
              </a:rPr>
              <a:t>Estágio Processual...................................................................... 5</a:t>
            </a:r>
          </a:p>
          <a:p>
            <a:pPr marL="225992" indent="128474" algn="just" defTabSz="237668">
              <a:lnSpc>
                <a:spcPct val="114000"/>
              </a:lnSpc>
            </a:pPr>
            <a:r>
              <a:rPr lang="pt-BR" sz="1050" kern="0" dirty="0">
                <a:solidFill>
                  <a:schemeClr val="bg2">
                    <a:lumMod val="10000"/>
                  </a:schemeClr>
                </a:solidFill>
                <a:latin typeface="Source Sans Pro Light" panose="020B0403030403020204" pitchFamily="34" charset="0"/>
                <a:ea typeface="Source Sans Pro Light" panose="020B0403030403020204" pitchFamily="34" charset="0"/>
                <a:cs typeface="Arial"/>
              </a:rPr>
              <a:t>1.3. Cronograma Processual............................................................. 6</a:t>
            </a:r>
          </a:p>
          <a:p>
            <a:pPr marL="225992" indent="-150662" algn="just" defTabSz="237668">
              <a:lnSpc>
                <a:spcPct val="114000"/>
              </a:lnSpc>
            </a:pPr>
            <a:r>
              <a:rPr lang="pt-BR" sz="105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2. Informações sobre as </a:t>
            </a:r>
            <a:r>
              <a:rPr lang="pt-BR" sz="1050" b="1" kern="0" dirty="0" err="1">
                <a:solidFill>
                  <a:schemeClr val="bg2">
                    <a:lumMod val="10000"/>
                  </a:schemeClr>
                </a:solidFill>
                <a:latin typeface="Source Sans Pro Light" panose="020B0403030403020204" pitchFamily="34" charset="0"/>
                <a:ea typeface="Source Sans Pro Light" panose="020B0403030403020204" pitchFamily="34" charset="0"/>
                <a:cs typeface="Arial"/>
              </a:rPr>
              <a:t>Recuperandas</a:t>
            </a:r>
            <a:r>
              <a:rPr lang="pt-BR" sz="105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 </a:t>
            </a:r>
            <a:r>
              <a:rPr lang="en-US" sz="105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 8</a:t>
            </a:r>
          </a:p>
          <a:p>
            <a:pPr marL="225992" indent="128474" algn="just" defTabSz="237668">
              <a:lnSpc>
                <a:spcPct val="114000"/>
              </a:lnSpc>
            </a:pPr>
            <a:r>
              <a:rPr lang="pt-BR" sz="1050" kern="0" dirty="0">
                <a:solidFill>
                  <a:schemeClr val="bg2">
                    <a:lumMod val="10000"/>
                  </a:schemeClr>
                </a:solidFill>
                <a:latin typeface="Source Sans Pro Light" panose="020B0403030403020204" pitchFamily="34" charset="0"/>
                <a:ea typeface="Source Sans Pro Light" panose="020B0403030403020204" pitchFamily="34" charset="0"/>
                <a:cs typeface="Arial"/>
              </a:rPr>
              <a:t>2.1. Histórico...................................................................................... ...</a:t>
            </a:r>
            <a:r>
              <a:rPr lang="en-US" sz="1050" dirty="0">
                <a:solidFill>
                  <a:schemeClr val="bg2">
                    <a:lumMod val="10000"/>
                  </a:schemeClr>
                </a:solidFill>
                <a:latin typeface="Source Sans Pro Light" panose="020B0403030403020204" pitchFamily="34" charset="0"/>
                <a:ea typeface="Source Sans Pro Light" panose="020B0403030403020204" pitchFamily="34" charset="0"/>
                <a:cs typeface="Arial"/>
              </a:rPr>
              <a:t>9</a:t>
            </a:r>
          </a:p>
          <a:p>
            <a:pPr marL="225992" indent="128474" algn="just" defTabSz="237668">
              <a:lnSpc>
                <a:spcPct val="114000"/>
              </a:lnSpc>
            </a:pPr>
            <a:r>
              <a:rPr lang="pt-BR" sz="1050" kern="0" dirty="0">
                <a:solidFill>
                  <a:schemeClr val="bg2">
                    <a:lumMod val="10000"/>
                  </a:schemeClr>
                </a:solidFill>
                <a:latin typeface="Source Sans Pro Light" panose="020B0403030403020204" pitchFamily="34" charset="0"/>
                <a:ea typeface="Source Sans Pro Light" panose="020B0403030403020204" pitchFamily="34" charset="0"/>
                <a:cs typeface="Arial"/>
              </a:rPr>
              <a:t>2.2. Informações Gerais .................................................................... </a:t>
            </a:r>
            <a:r>
              <a:rPr lang="en-US" sz="1050" dirty="0">
                <a:solidFill>
                  <a:schemeClr val="bg2">
                    <a:lumMod val="10000"/>
                  </a:schemeClr>
                </a:solidFill>
                <a:latin typeface="Source Sans Pro Light" panose="020B0403030403020204" pitchFamily="34" charset="0"/>
                <a:ea typeface="Source Sans Pro Light" panose="020B0403030403020204" pitchFamily="34" charset="0"/>
                <a:cs typeface="Arial"/>
              </a:rPr>
              <a:t>10</a:t>
            </a:r>
            <a:endParaRPr lang="pt-BR" sz="1050" kern="0" dirty="0">
              <a:solidFill>
                <a:schemeClr val="bg2">
                  <a:lumMod val="10000"/>
                </a:schemeClr>
              </a:solidFill>
              <a:latin typeface="Source Sans Pro Light" panose="020B0403030403020204" pitchFamily="34" charset="0"/>
              <a:ea typeface="Source Sans Pro Light" panose="020B0403030403020204" pitchFamily="34" charset="0"/>
              <a:cs typeface="Arial"/>
            </a:endParaRPr>
          </a:p>
          <a:p>
            <a:pPr marL="225992" indent="128474" algn="just" defTabSz="237668">
              <a:lnSpc>
                <a:spcPct val="114000"/>
              </a:lnSpc>
            </a:pPr>
            <a:r>
              <a:rPr lang="pt-BR" sz="1050" kern="0" dirty="0">
                <a:solidFill>
                  <a:schemeClr val="bg2">
                    <a:lumMod val="10000"/>
                  </a:schemeClr>
                </a:solidFill>
                <a:latin typeface="Source Sans Pro Light" panose="020B0403030403020204" pitchFamily="34" charset="0"/>
                <a:ea typeface="Source Sans Pro Light" panose="020B0403030403020204" pitchFamily="34" charset="0"/>
                <a:cs typeface="Arial"/>
              </a:rPr>
              <a:t>2.3 Reunião com a Administração................................................... 12</a:t>
            </a:r>
          </a:p>
          <a:p>
            <a:pPr marL="225992" indent="128474" algn="just" defTabSz="237668">
              <a:lnSpc>
                <a:spcPct val="114000"/>
              </a:lnSpc>
            </a:pPr>
            <a:r>
              <a:rPr lang="pt-BR" sz="1050" kern="0" dirty="0">
                <a:solidFill>
                  <a:schemeClr val="bg2">
                    <a:lumMod val="10000"/>
                  </a:schemeClr>
                </a:solidFill>
                <a:latin typeface="Source Sans Pro Light" panose="020B0403030403020204" pitchFamily="34" charset="0"/>
                <a:ea typeface="Source Sans Pro Light" panose="020B0403030403020204" pitchFamily="34" charset="0"/>
                <a:cs typeface="Arial"/>
              </a:rPr>
              <a:t>2.4 Impactos da Covid 19 ................................................................. 14</a:t>
            </a:r>
          </a:p>
          <a:p>
            <a:pPr marL="225992" indent="-150662" algn="just" defTabSz="237668">
              <a:lnSpc>
                <a:spcPct val="114000"/>
              </a:lnSpc>
            </a:pPr>
            <a:r>
              <a:rPr lang="pt-BR" sz="105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3. Créditos ..................................................................................................14</a:t>
            </a:r>
          </a:p>
          <a:p>
            <a:pPr marL="225992" indent="128474" algn="just" defTabSz="237668">
              <a:lnSpc>
                <a:spcPct val="114000"/>
              </a:lnSpc>
            </a:pPr>
            <a:r>
              <a:rPr lang="pt-BR" sz="1050" kern="0" dirty="0">
                <a:solidFill>
                  <a:schemeClr val="bg2">
                    <a:lumMod val="10000"/>
                  </a:schemeClr>
                </a:solidFill>
                <a:latin typeface="Source Sans Pro Light" panose="020B0403030403020204" pitchFamily="34" charset="0"/>
                <a:ea typeface="Source Sans Pro Light" panose="020B0403030403020204" pitchFamily="34" charset="0"/>
                <a:cs typeface="Arial"/>
              </a:rPr>
              <a:t>3.1. Créditos por Classe................................................................. .....</a:t>
            </a:r>
            <a:r>
              <a:rPr lang="en-US" sz="1050" dirty="0">
                <a:solidFill>
                  <a:schemeClr val="bg2">
                    <a:lumMod val="10000"/>
                  </a:schemeClr>
                </a:solidFill>
                <a:latin typeface="Source Sans Pro Light" panose="020B0403030403020204" pitchFamily="34" charset="0"/>
                <a:ea typeface="Source Sans Pro Light" panose="020B0403030403020204" pitchFamily="34" charset="0"/>
                <a:cs typeface="Arial"/>
              </a:rPr>
              <a:t>15</a:t>
            </a:r>
          </a:p>
          <a:p>
            <a:pPr marL="225992" indent="128474" algn="just" defTabSz="237668">
              <a:lnSpc>
                <a:spcPct val="114000"/>
              </a:lnSpc>
            </a:pPr>
            <a:r>
              <a:rPr lang="pt-BR" sz="1050" kern="0" dirty="0">
                <a:solidFill>
                  <a:schemeClr val="bg2">
                    <a:lumMod val="10000"/>
                  </a:schemeClr>
                </a:solidFill>
                <a:latin typeface="Source Sans Pro Light" panose="020B0403030403020204" pitchFamily="34" charset="0"/>
                <a:ea typeface="Source Sans Pro Light" panose="020B0403030403020204" pitchFamily="34" charset="0"/>
                <a:cs typeface="Arial"/>
              </a:rPr>
              <a:t>3.2. Perfil dos Credores.......................................................................</a:t>
            </a:r>
            <a:r>
              <a:rPr lang="en-US" sz="1050" dirty="0">
                <a:solidFill>
                  <a:schemeClr val="bg2">
                    <a:lumMod val="10000"/>
                  </a:schemeClr>
                </a:solidFill>
                <a:latin typeface="Source Sans Pro Light" panose="020B0403030403020204" pitchFamily="34" charset="0"/>
                <a:ea typeface="Source Sans Pro Light" panose="020B0403030403020204" pitchFamily="34" charset="0"/>
                <a:cs typeface="Arial"/>
              </a:rPr>
              <a:t>16</a:t>
            </a:r>
            <a:endParaRPr lang="pt-BR" sz="1050" kern="0" dirty="0">
              <a:solidFill>
                <a:schemeClr val="bg2">
                  <a:lumMod val="10000"/>
                </a:schemeClr>
              </a:solidFill>
              <a:latin typeface="Source Sans Pro Light" panose="020B0403030403020204" pitchFamily="34" charset="0"/>
              <a:ea typeface="Source Sans Pro Light" panose="020B0403030403020204" pitchFamily="34" charset="0"/>
              <a:cs typeface="Arial"/>
            </a:endParaRPr>
          </a:p>
          <a:p>
            <a:pPr marL="225992" indent="-150662" algn="just" defTabSz="237668">
              <a:lnSpc>
                <a:spcPct val="114000"/>
              </a:lnSpc>
            </a:pPr>
            <a:r>
              <a:rPr lang="pt-BR" sz="105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4. Informações Adicionais ......................................................................18</a:t>
            </a:r>
          </a:p>
          <a:p>
            <a:pPr marL="225992" indent="-150662" algn="just" defTabSz="237668">
              <a:lnSpc>
                <a:spcPct val="114000"/>
              </a:lnSpc>
            </a:pPr>
            <a:r>
              <a:rPr lang="pt-BR" sz="105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5. Registro Fotográfico.............................................................................</a:t>
            </a:r>
            <a:r>
              <a:rPr lang="pt-BR" sz="1000" b="1" kern="0" dirty="0">
                <a:solidFill>
                  <a:schemeClr val="bg2">
                    <a:lumMod val="10000"/>
                  </a:schemeClr>
                </a:solidFill>
                <a:latin typeface="Source Sans Pro Light" panose="020B0403030403020204" pitchFamily="34" charset="0"/>
                <a:ea typeface="Source Sans Pro Light" panose="020B0403030403020204" pitchFamily="34" charset="0"/>
                <a:cs typeface="Arial"/>
              </a:rPr>
              <a:t>20</a:t>
            </a:r>
            <a:endParaRPr lang="pt-BR" sz="10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8" name="Text Placeholder 4">
            <a:extLst>
              <a:ext uri="{FF2B5EF4-FFF2-40B4-BE49-F238E27FC236}">
                <a16:creationId xmlns:a16="http://schemas.microsoft.com/office/drawing/2014/main" id="{6D812F22-0ACA-4EDB-B56A-6C977C65B0D1}"/>
              </a:ext>
            </a:extLst>
          </p:cNvPr>
          <p:cNvSpPr txBox="1">
            <a:spLocks/>
          </p:cNvSpPr>
          <p:nvPr/>
        </p:nvSpPr>
        <p:spPr>
          <a:xfrm>
            <a:off x="1312018" y="3225958"/>
            <a:ext cx="1553994"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ÍNDICE</a:t>
            </a:r>
            <a:endParaRPr lang="pt-BR"/>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dirty="0">
                <a:solidFill>
                  <a:schemeClr val="bg1"/>
                </a:solidFill>
                <a:latin typeface="Source Sans Pro" panose="020B0503030403020204" pitchFamily="34" charset="0"/>
              </a:rPr>
              <a:t>5. REGISTRO FOTOGRÁFICO</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5048747" y="2609700"/>
            <a:ext cx="3287533" cy="604088"/>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5.1. Registro Fotográfico</a:t>
            </a:r>
          </a:p>
          <a:p>
            <a:endParaRPr lang="pt-BR"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282750588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455316" y="1405511"/>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ENXADA ROTATIVA	</a:t>
            </a: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21</a:t>
            </a:fld>
            <a:endParaRPr lang="en-US" sz="975" dirty="0">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10079" y="79090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sz="2600" dirty="0">
                <a:latin typeface="Roboto Black" pitchFamily="2" charset="0"/>
                <a:ea typeface="Roboto Black" pitchFamily="2" charset="0"/>
              </a:rPr>
              <a:t>6.1 Registry </a:t>
            </a:r>
            <a:r>
              <a:rPr lang="en-US" sz="2600" dirty="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dirty="0">
              <a:latin typeface="Roboto Black" pitchFamily="2" charset="0"/>
              <a:ea typeface="Roboto Black" pitchFamily="2" charset="0"/>
            </a:endParaRPr>
          </a:p>
        </p:txBody>
      </p:sp>
      <p:pic>
        <p:nvPicPr>
          <p:cNvPr id="1026" name="Picture 2" descr="https://www.srimplementos.com/upload/produtos_1_405_1539628996.jpg"/>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rcRect l="11186" r="11186"/>
          <a:stretch>
            <a:fillRect/>
          </a:stretch>
        </p:blipFill>
        <p:spPr bwMode="auto">
          <a:xfrm>
            <a:off x="441460" y="1870146"/>
            <a:ext cx="4313238" cy="4167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srimplementos.com/upload/produtos_4_432_1559046753.png"/>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l="11186" r="1118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0">
            <a:extLst>
              <a:ext uri="{FF2B5EF4-FFF2-40B4-BE49-F238E27FC236}">
                <a16:creationId xmlns:a16="http://schemas.microsoft.com/office/drawing/2014/main" id="{25BD1E35-1D8C-4FCD-8A46-2F29DB6605D3}"/>
              </a:ext>
            </a:extLst>
          </p:cNvPr>
          <p:cNvSpPr>
            <a:spLocks noGrp="1"/>
          </p:cNvSpPr>
          <p:nvPr>
            <p:ph type="body" sz="quarter" idx="3"/>
          </p:nvPr>
        </p:nvSpPr>
        <p:spPr>
          <a:xfrm>
            <a:off x="4953000" y="1404938"/>
            <a:ext cx="4329113" cy="26035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NOVO PRODUTO  - ENXADA ROTATIVA ENCATEIRADORA	</a:t>
            </a:r>
          </a:p>
        </p:txBody>
      </p:sp>
    </p:spTree>
    <p:extLst>
      <p:ext uri="{BB962C8B-B14F-4D97-AF65-F5344CB8AC3E}">
        <p14:creationId xmlns:p14="http://schemas.microsoft.com/office/powerpoint/2010/main" val="2438299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220608-4A90-46A9-A6DE-6674C5B26595}"/>
              </a:ext>
            </a:extLst>
          </p:cNvPr>
          <p:cNvSpPr>
            <a:spLocks noGrp="1"/>
          </p:cNvSpPr>
          <p:nvPr>
            <p:ph type="body" sz="quarter" idx="3"/>
          </p:nvPr>
        </p:nvSpPr>
        <p:spPr>
          <a:xfrm>
            <a:off x="4953000" y="1405511"/>
            <a:ext cx="4329663"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NOVO – PRODUTO GUINCHO AGRÍCOLA</a:t>
            </a:r>
            <a:endPar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482657" y="1405511"/>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ENXADA ROTATIVA CAMA DE AVIÁRIO</a:t>
            </a:r>
            <a:endPar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22</a:t>
            </a:fld>
            <a:endParaRPr lang="en-US" sz="975">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10079" y="79090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sz="2600">
                <a:latin typeface="Roboto Black" pitchFamily="2" charset="0"/>
                <a:ea typeface="Roboto Black" pitchFamily="2" charset="0"/>
              </a:rPr>
              <a:t>6.1 </a:t>
            </a:r>
            <a:r>
              <a:rPr lang="en-US" sz="2600" err="1">
                <a:latin typeface="Roboto Black" pitchFamily="2" charset="0"/>
                <a:ea typeface="Roboto Black" pitchFamily="2" charset="0"/>
              </a:rPr>
              <a:t>Registro</a:t>
            </a:r>
            <a:r>
              <a:rPr lang="en-US" sz="2600">
                <a:latin typeface="Roboto Black" pitchFamily="2" charset="0"/>
                <a:ea typeface="Roboto Black" pitchFamily="2" charset="0"/>
              </a:rPr>
              <a:t> </a:t>
            </a:r>
            <a:r>
              <a:rPr lang="en-US" sz="260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a:latin typeface="Roboto Black" pitchFamily="2" charset="0"/>
              <a:ea typeface="Roboto Black" pitchFamily="2" charset="0"/>
            </a:endParaRPr>
          </a:p>
        </p:txBody>
      </p:sp>
      <p:pic>
        <p:nvPicPr>
          <p:cNvPr id="3074" name="Picture 2" descr="https://www.srimplementos.com/upload/produtos_2_272_1469620108.jpg"/>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rcRect l="11186" r="1118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srimplementos.com/upload/produtos_17_496_1592252709.png"/>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l="11186" r="1118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167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2818261" y="1405511"/>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NOVO PRODUTO - ROTOCANTEIRADOR</a:t>
            </a:r>
            <a:endPar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23</a:t>
            </a:fld>
            <a:endParaRPr lang="en-US" sz="975">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10079" y="79090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sz="2600">
                <a:latin typeface="Roboto Black" pitchFamily="2" charset="0"/>
                <a:ea typeface="Roboto Black" pitchFamily="2" charset="0"/>
              </a:rPr>
              <a:t>6.1 </a:t>
            </a:r>
            <a:r>
              <a:rPr lang="en-US" sz="2600" err="1">
                <a:latin typeface="Roboto Black" pitchFamily="2" charset="0"/>
                <a:ea typeface="Roboto Black" pitchFamily="2" charset="0"/>
              </a:rPr>
              <a:t>Registro</a:t>
            </a:r>
            <a:r>
              <a:rPr lang="en-US" sz="2600">
                <a:latin typeface="Roboto Black" pitchFamily="2" charset="0"/>
                <a:ea typeface="Roboto Black" pitchFamily="2" charset="0"/>
              </a:rPr>
              <a:t> </a:t>
            </a:r>
            <a:r>
              <a:rPr lang="en-US" sz="260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a:latin typeface="Roboto Black" pitchFamily="2" charset="0"/>
              <a:ea typeface="Roboto Black" pitchFamily="2" charset="0"/>
            </a:endParaRPr>
          </a:p>
        </p:txBody>
      </p:sp>
      <p:pic>
        <p:nvPicPr>
          <p:cNvPr id="2050" name="Picture 2" descr="https://www.srimplementos.com/upload/produtos_9_314_1481826196.jpg"/>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rcRect t="13282" b="13282"/>
          <a:stretch>
            <a:fillRect/>
          </a:stretch>
        </p:blipFill>
        <p:spPr bwMode="auto">
          <a:xfrm>
            <a:off x="455613" y="1870075"/>
            <a:ext cx="7566025" cy="416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176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D220608-4A90-46A9-A6DE-6674C5B26595}"/>
              </a:ext>
            </a:extLst>
          </p:cNvPr>
          <p:cNvSpPr>
            <a:spLocks noGrp="1"/>
          </p:cNvSpPr>
          <p:nvPr>
            <p:ph type="body" sz="quarter" idx="3"/>
          </p:nvPr>
        </p:nvSpPr>
        <p:spPr>
          <a:xfrm>
            <a:off x="4953000" y="1405511"/>
            <a:ext cx="4329663" cy="260540"/>
          </a:xfrm>
        </p:spPr>
        <p:txBody>
          <a:bodyPr>
            <a:noAutofit/>
          </a:bodyPr>
          <a:lstStyle/>
          <a:p>
            <a:pPr algn="ctr"/>
            <a:r>
              <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PÁTIO</a:t>
            </a:r>
          </a:p>
        </p:txBody>
      </p:sp>
      <p:sp>
        <p:nvSpPr>
          <p:cNvPr id="11" name="Text Placeholder 10">
            <a:extLst>
              <a:ext uri="{FF2B5EF4-FFF2-40B4-BE49-F238E27FC236}">
                <a16:creationId xmlns:a16="http://schemas.microsoft.com/office/drawing/2014/main" id="{25BD1E35-1D8C-4FCD-8A46-2F29DB6605D3}"/>
              </a:ext>
            </a:extLst>
          </p:cNvPr>
          <p:cNvSpPr>
            <a:spLocks noGrp="1"/>
          </p:cNvSpPr>
          <p:nvPr>
            <p:ph type="body" sz="quarter" idx="13"/>
          </p:nvPr>
        </p:nvSpPr>
        <p:spPr>
          <a:xfrm>
            <a:off x="455316" y="1405511"/>
            <a:ext cx="4313238" cy="260540"/>
          </a:xfrm>
        </p:spPr>
        <p:txBody>
          <a:bodyPr>
            <a:noAutofit/>
          </a:bodyPr>
          <a:lstStyle/>
          <a:p>
            <a:pPr algn="ctr"/>
            <a:r>
              <a:rPr lang="pt-BR"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FÁBRICA	</a:t>
            </a:r>
            <a:endParaRPr lang="en-US" sz="13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8" name="Slide Number Placeholder 17">
            <a:extLst>
              <a:ext uri="{FF2B5EF4-FFF2-40B4-BE49-F238E27FC236}">
                <a16:creationId xmlns:a16="http://schemas.microsoft.com/office/drawing/2014/main" id="{16CFE953-A31D-40DD-9502-02BD51F6B3B0}"/>
              </a:ext>
            </a:extLst>
          </p:cNvPr>
          <p:cNvSpPr>
            <a:spLocks noGrp="1"/>
          </p:cNvSpPr>
          <p:nvPr>
            <p:ph type="sldNum" sz="quarter" idx="15"/>
          </p:nvPr>
        </p:nvSpPr>
        <p:spPr/>
        <p:txBody>
          <a:bodyPr/>
          <a:lstStyle/>
          <a:p>
            <a:fld id="{4FAB73BC-B049-4115-A692-8D63A059BFB8}" type="slidenum">
              <a:rPr lang="en-US" sz="975">
                <a:latin typeface="Arial" panose="020B0604020202020204" pitchFamily="34" charset="0"/>
                <a:cs typeface="Arial" panose="020B0604020202020204" pitchFamily="34" charset="0"/>
              </a:rPr>
              <a:pPr/>
              <a:t>24</a:t>
            </a:fld>
            <a:endParaRPr lang="en-US" sz="975">
              <a:latin typeface="Arial" panose="020B060402020202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449AB189-4C7B-4719-B531-55C20D49C209}"/>
              </a:ext>
            </a:extLst>
          </p:cNvPr>
          <p:cNvSpPr txBox="1">
            <a:spLocks/>
          </p:cNvSpPr>
          <p:nvPr/>
        </p:nvSpPr>
        <p:spPr>
          <a:xfrm>
            <a:off x="710079" y="790902"/>
            <a:ext cx="7483153" cy="48635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US" sz="2600">
                <a:latin typeface="Roboto Black" pitchFamily="2" charset="0"/>
                <a:ea typeface="Roboto Black" pitchFamily="2" charset="0"/>
              </a:rPr>
              <a:t>6.1 </a:t>
            </a:r>
            <a:r>
              <a:rPr lang="en-US" sz="2600" err="1">
                <a:latin typeface="Roboto Black" pitchFamily="2" charset="0"/>
                <a:ea typeface="Roboto Black" pitchFamily="2" charset="0"/>
              </a:rPr>
              <a:t>Registro</a:t>
            </a:r>
            <a:r>
              <a:rPr lang="en-US" sz="2600">
                <a:latin typeface="Roboto Black" pitchFamily="2" charset="0"/>
                <a:ea typeface="Roboto Black" pitchFamily="2" charset="0"/>
              </a:rPr>
              <a:t> </a:t>
            </a:r>
            <a:r>
              <a:rPr lang="en-US" sz="2600" err="1">
                <a:gradFill>
                  <a:gsLst>
                    <a:gs pos="0">
                      <a:schemeClr val="accent5">
                        <a:lumMod val="67000"/>
                      </a:schemeClr>
                    </a:gs>
                    <a:gs pos="48000">
                      <a:schemeClr val="accent3"/>
                    </a:gs>
                    <a:gs pos="100000">
                      <a:schemeClr val="accent6"/>
                    </a:gs>
                  </a:gsLst>
                  <a:path path="circle">
                    <a:fillToRect l="100000" t="100000"/>
                  </a:path>
                </a:gradFill>
                <a:latin typeface="Roboto Black" pitchFamily="2" charset="0"/>
                <a:ea typeface="Roboto Black" pitchFamily="2" charset="0"/>
              </a:rPr>
              <a:t>Fotográfico</a:t>
            </a:r>
            <a:endParaRPr lang="en-US" sz="2600">
              <a:latin typeface="Roboto Black" pitchFamily="2" charset="0"/>
              <a:ea typeface="Roboto Black" pitchFamily="2" charset="0"/>
            </a:endParaRPr>
          </a:p>
        </p:txBody>
      </p:sp>
      <p:pic>
        <p:nvPicPr>
          <p:cNvPr id="4098" name="Picture 2" descr="https://www.srimplementos.com/upload/menus_1_441_1559151720.jpeg"/>
          <p:cNvPicPr>
            <a:picLocks noGrp="1" noChangeAspect="1" noChangeArrowheads="1"/>
          </p:cNvPicPr>
          <p:nvPr>
            <p:ph type="pic" sz="quarter" idx="16"/>
          </p:nvPr>
        </p:nvPicPr>
        <p:blipFill>
          <a:blip r:embed="rId2">
            <a:extLst>
              <a:ext uri="{28A0092B-C50C-407E-A947-70E740481C1C}">
                <a14:useLocalDpi xmlns:a14="http://schemas.microsoft.com/office/drawing/2010/main" val="0"/>
              </a:ext>
            </a:extLst>
          </a:blip>
          <a:srcRect l="20863" r="2086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www.srimplementos.com/upload/menus_1_442_1559151738.jpeg"/>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l="11186" r="1118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019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CCB9FB-8E9D-4FC9-AAFA-C950FA96EACF}"/>
              </a:ext>
            </a:extLst>
          </p:cNvPr>
          <p:cNvSpPr/>
          <p:nvPr/>
        </p:nvSpPr>
        <p:spPr>
          <a:xfrm>
            <a:off x="5999482" y="381000"/>
            <a:ext cx="3809998" cy="105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ctangle 6">
            <a:extLst>
              <a:ext uri="{FF2B5EF4-FFF2-40B4-BE49-F238E27FC236}">
                <a16:creationId xmlns:a16="http://schemas.microsoft.com/office/drawing/2014/main" id="{5E32D751-5B3E-4FF2-807F-D082B5D9A348}"/>
              </a:ext>
            </a:extLst>
          </p:cNvPr>
          <p:cNvSpPr/>
          <p:nvPr/>
        </p:nvSpPr>
        <p:spPr>
          <a:xfrm>
            <a:off x="457201" y="359299"/>
            <a:ext cx="8520544" cy="900246"/>
          </a:xfrm>
          <a:prstGeom prst="rect">
            <a:avLst/>
          </a:prstGeom>
        </p:spPr>
        <p:txBody>
          <a:bodyPr wrap="square" numCol="1" spcCol="180000">
            <a:spAutoFit/>
          </a:bodyPr>
          <a:lstStyle/>
          <a:p>
            <a:pPr indent="237668" algn="ctr" defTabSz="237668">
              <a:lnSpc>
                <a:spcPct val="150000"/>
              </a:lnSpc>
            </a:pPr>
            <a:r>
              <a:rPr lang="pt-BR" sz="1200" dirty="0">
                <a:solidFill>
                  <a:schemeClr val="bg2">
                    <a:lumMod val="10000"/>
                  </a:schemeClr>
                </a:solidFill>
                <a:latin typeface="Source Sans Pro Light" panose="020B0403030403020204" pitchFamily="34" charset="0"/>
              </a:rPr>
              <a:t>Diante das informações prestadas, a Administração Judicial requer a juntada deste relatório mensal de atividades,</a:t>
            </a:r>
          </a:p>
          <a:p>
            <a:pPr indent="237668" algn="ctr" defTabSz="237668">
              <a:lnSpc>
                <a:spcPct val="150000"/>
              </a:lnSpc>
            </a:pPr>
            <a:r>
              <a:rPr lang="pt-BR" sz="1200" dirty="0">
                <a:solidFill>
                  <a:schemeClr val="bg2">
                    <a:lumMod val="10000"/>
                  </a:schemeClr>
                </a:solidFill>
                <a:latin typeface="Source Sans Pro Light" panose="020B0403030403020204" pitchFamily="34" charset="0"/>
              </a:rPr>
              <a:t> formulado </a:t>
            </a:r>
            <a:r>
              <a:rPr lang="pt-BR" sz="1200" b="1" dirty="0">
                <a:solidFill>
                  <a:schemeClr val="bg2">
                    <a:lumMod val="10000"/>
                  </a:schemeClr>
                </a:solidFill>
                <a:latin typeface="Source Sans Pro Light" panose="020B0403030403020204" pitchFamily="34" charset="0"/>
              </a:rPr>
              <a:t>precipuamente</a:t>
            </a:r>
            <a:r>
              <a:rPr lang="pt-BR" sz="1200" dirty="0">
                <a:solidFill>
                  <a:schemeClr val="bg2">
                    <a:lumMod val="10000"/>
                  </a:schemeClr>
                </a:solidFill>
                <a:latin typeface="Source Sans Pro Light" panose="020B0403030403020204" pitchFamily="34" charset="0"/>
              </a:rPr>
              <a:t> pelos seguintes profissionais, todos da </a:t>
            </a:r>
            <a:r>
              <a:rPr lang="pt-BR" sz="1200" b="1" dirty="0">
                <a:solidFill>
                  <a:schemeClr val="bg2">
                    <a:lumMod val="10000"/>
                  </a:schemeClr>
                </a:solidFill>
                <a:latin typeface="Source Sans Pro Light" panose="020B0403030403020204" pitchFamily="34" charset="0"/>
              </a:rPr>
              <a:t>equipe permanente </a:t>
            </a:r>
            <a:r>
              <a:rPr lang="pt-BR" sz="1200" dirty="0">
                <a:solidFill>
                  <a:schemeClr val="bg2">
                    <a:lumMod val="10000"/>
                  </a:schemeClr>
                </a:solidFill>
                <a:latin typeface="Source Sans Pro Light" panose="020B0403030403020204" pitchFamily="34" charset="0"/>
              </a:rPr>
              <a:t>desta auxiliar do Juízo: </a:t>
            </a:r>
          </a:p>
          <a:p>
            <a:pPr indent="237668" algn="just" defTabSz="237668">
              <a:lnSpc>
                <a:spcPct val="150000"/>
              </a:lnSpc>
            </a:pPr>
            <a:endParaRPr lang="pt-BR" sz="1100" dirty="0">
              <a:solidFill>
                <a:schemeClr val="bg2">
                  <a:lumMod val="10000"/>
                </a:schemeClr>
              </a:solidFill>
              <a:latin typeface="Source Sans Pro Light" panose="020B0403030403020204" pitchFamily="34" charset="0"/>
            </a:endParaRPr>
          </a:p>
        </p:txBody>
      </p:sp>
      <p:sp>
        <p:nvSpPr>
          <p:cNvPr id="5" name="Rectangle 6">
            <a:extLst>
              <a:ext uri="{FF2B5EF4-FFF2-40B4-BE49-F238E27FC236}">
                <a16:creationId xmlns:a16="http://schemas.microsoft.com/office/drawing/2014/main" id="{2EE28179-6754-4FA1-BF3A-9A1693C411D5}"/>
              </a:ext>
            </a:extLst>
          </p:cNvPr>
          <p:cNvSpPr/>
          <p:nvPr/>
        </p:nvSpPr>
        <p:spPr>
          <a:xfrm>
            <a:off x="2154495" y="2632508"/>
            <a:ext cx="2061526" cy="646331"/>
          </a:xfrm>
          <a:prstGeom prst="rect">
            <a:avLst/>
          </a:prstGeom>
        </p:spPr>
        <p:txBody>
          <a:bodyPr wrap="square" numCol="1" spcCol="180000">
            <a:spAutoFit/>
          </a:bodyPr>
          <a:lstStyle/>
          <a:p>
            <a:pPr indent="237668" algn="ctr" defTabSz="237668"/>
            <a:r>
              <a:rPr lang="pt-BR" sz="1200" b="1" dirty="0">
                <a:solidFill>
                  <a:schemeClr val="bg2">
                    <a:lumMod val="10000"/>
                  </a:schemeClr>
                </a:solidFill>
                <a:latin typeface="Source Sans Pro Light" panose="020B0403030403020204" pitchFamily="34" charset="0"/>
              </a:rPr>
              <a:t>Rafael Brizola Marques</a:t>
            </a:r>
          </a:p>
          <a:p>
            <a:pPr indent="237668" algn="ctr" defTabSz="237668"/>
            <a:r>
              <a:rPr lang="pt-BR" sz="1200" dirty="0">
                <a:solidFill>
                  <a:schemeClr val="bg2">
                    <a:lumMod val="10000"/>
                  </a:schemeClr>
                </a:solidFill>
                <a:latin typeface="Source Sans Pro Light" panose="020B0403030403020204" pitchFamily="34" charset="0"/>
              </a:rPr>
              <a:t>Coordenador Geral</a:t>
            </a:r>
          </a:p>
          <a:p>
            <a:pPr indent="237668" algn="ctr" defTabSz="237668"/>
            <a:r>
              <a:rPr lang="pt-BR" sz="1200" dirty="0">
                <a:solidFill>
                  <a:schemeClr val="bg2">
                    <a:lumMod val="10000"/>
                  </a:schemeClr>
                </a:solidFill>
                <a:latin typeface="Source Sans Pro Light" panose="020B0403030403020204" pitchFamily="34" charset="0"/>
              </a:rPr>
              <a:t>OAB/RS 76787</a:t>
            </a:r>
          </a:p>
        </p:txBody>
      </p:sp>
      <p:sp>
        <p:nvSpPr>
          <p:cNvPr id="10" name="Rectangle 6">
            <a:extLst>
              <a:ext uri="{FF2B5EF4-FFF2-40B4-BE49-F238E27FC236}">
                <a16:creationId xmlns:a16="http://schemas.microsoft.com/office/drawing/2014/main" id="{999A5E06-D040-452B-B16F-641D04330750}"/>
              </a:ext>
            </a:extLst>
          </p:cNvPr>
          <p:cNvSpPr/>
          <p:nvPr/>
        </p:nvSpPr>
        <p:spPr>
          <a:xfrm>
            <a:off x="1397175" y="5202791"/>
            <a:ext cx="1744153" cy="646331"/>
          </a:xfrm>
          <a:prstGeom prst="rect">
            <a:avLst/>
          </a:prstGeom>
        </p:spPr>
        <p:txBody>
          <a:bodyPr wrap="square" numCol="1" spcCol="180000">
            <a:spAutoFit/>
          </a:bodyPr>
          <a:lstStyle/>
          <a:p>
            <a:pPr indent="237668" algn="ctr" defTabSz="237668"/>
            <a:r>
              <a:rPr lang="pt-BR" sz="1200" b="1" dirty="0">
                <a:solidFill>
                  <a:schemeClr val="bg2">
                    <a:lumMod val="10000"/>
                  </a:schemeClr>
                </a:solidFill>
                <a:latin typeface="Source Sans Pro Light" panose="020B0403030403020204" pitchFamily="34" charset="0"/>
              </a:rPr>
              <a:t>Daniel Kops</a:t>
            </a:r>
          </a:p>
          <a:p>
            <a:pPr indent="237668" algn="ctr" defTabSz="237668"/>
            <a:r>
              <a:rPr lang="pt-BR" sz="1200" dirty="0">
                <a:solidFill>
                  <a:schemeClr val="bg2">
                    <a:lumMod val="10000"/>
                  </a:schemeClr>
                </a:solidFill>
                <a:latin typeface="Source Sans Pro Light" panose="020B0403030403020204" pitchFamily="34" charset="0"/>
              </a:rPr>
              <a:t>Equipe Contábil</a:t>
            </a:r>
          </a:p>
          <a:p>
            <a:pPr indent="237668" algn="ctr" defTabSz="237668"/>
            <a:r>
              <a:rPr lang="pt-BR" sz="1200" dirty="0">
                <a:solidFill>
                  <a:schemeClr val="bg2">
                    <a:lumMod val="10000"/>
                  </a:schemeClr>
                </a:solidFill>
                <a:latin typeface="Source Sans Pro Light" panose="020B0403030403020204" pitchFamily="34" charset="0"/>
              </a:rPr>
              <a:t>CRC/RS 096647/O-9</a:t>
            </a:r>
          </a:p>
        </p:txBody>
      </p:sp>
      <p:sp>
        <p:nvSpPr>
          <p:cNvPr id="12" name="Rectangle 6">
            <a:extLst>
              <a:ext uri="{FF2B5EF4-FFF2-40B4-BE49-F238E27FC236}">
                <a16:creationId xmlns:a16="http://schemas.microsoft.com/office/drawing/2014/main" id="{2EB6BB41-962D-435E-B7B8-F057041DE934}"/>
              </a:ext>
            </a:extLst>
          </p:cNvPr>
          <p:cNvSpPr/>
          <p:nvPr/>
        </p:nvSpPr>
        <p:spPr>
          <a:xfrm>
            <a:off x="6995097" y="5202791"/>
            <a:ext cx="1512815" cy="646331"/>
          </a:xfrm>
          <a:prstGeom prst="rect">
            <a:avLst/>
          </a:prstGeom>
        </p:spPr>
        <p:txBody>
          <a:bodyPr wrap="square" numCol="1" spcCol="180000">
            <a:spAutoFit/>
          </a:bodyPr>
          <a:lstStyle/>
          <a:p>
            <a:pPr indent="237668" algn="just" defTabSz="237668"/>
            <a:r>
              <a:rPr lang="pt-BR" sz="1200" b="1" dirty="0">
                <a:solidFill>
                  <a:schemeClr val="bg2">
                    <a:lumMod val="10000"/>
                  </a:schemeClr>
                </a:solidFill>
                <a:latin typeface="Source Sans Pro Light" panose="020B0403030403020204" pitchFamily="34" charset="0"/>
              </a:rPr>
              <a:t>Mirna Murraro</a:t>
            </a:r>
          </a:p>
          <a:p>
            <a:pPr indent="237668" algn="just" defTabSz="237668"/>
            <a:r>
              <a:rPr lang="pt-BR" sz="1200" dirty="0">
                <a:solidFill>
                  <a:schemeClr val="bg2">
                    <a:lumMod val="10000"/>
                  </a:schemeClr>
                </a:solidFill>
                <a:latin typeface="Source Sans Pro Light" panose="020B0403030403020204" pitchFamily="34" charset="0"/>
              </a:rPr>
              <a:t>Equipe Contábil</a:t>
            </a:r>
          </a:p>
          <a:p>
            <a:pPr indent="237668" algn="just" defTabSz="237668"/>
            <a:r>
              <a:rPr lang="pt-BR" sz="1200" dirty="0">
                <a:solidFill>
                  <a:schemeClr val="bg2">
                    <a:lumMod val="10000"/>
                  </a:schemeClr>
                </a:solidFill>
                <a:latin typeface="Source Sans Pro Light" panose="020B0403030403020204" pitchFamily="34" charset="0"/>
              </a:rPr>
              <a:t>CRC/RS 64137</a:t>
            </a:r>
          </a:p>
        </p:txBody>
      </p:sp>
      <p:pic>
        <p:nvPicPr>
          <p:cNvPr id="21" name="Imagem 20" descr="Homem de terno e gravata e posando para foto&#10;&#10;Descrição gerada automaticamente">
            <a:extLst>
              <a:ext uri="{FF2B5EF4-FFF2-40B4-BE49-F238E27FC236}">
                <a16:creationId xmlns:a16="http://schemas.microsoft.com/office/drawing/2014/main" id="{E8F0A727-1B0C-4BE9-BD4E-B0D2400B32D2}"/>
              </a:ext>
            </a:extLst>
          </p:cNvPr>
          <p:cNvPicPr>
            <a:picLocks noChangeAspect="1"/>
          </p:cNvPicPr>
          <p:nvPr/>
        </p:nvPicPr>
        <p:blipFill>
          <a:blip r:embed="rId2"/>
          <a:stretch>
            <a:fillRect/>
          </a:stretch>
        </p:blipFill>
        <p:spPr>
          <a:xfrm>
            <a:off x="1558354" y="3735515"/>
            <a:ext cx="1467276" cy="1467276"/>
          </a:xfrm>
          <a:prstGeom prst="ellipse">
            <a:avLst/>
          </a:prstGeom>
          <a:ln w="63500" cap="rnd">
            <a:no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pic>
        <p:nvPicPr>
          <p:cNvPr id="31" name="Imagem 30" descr="Foto preta e branca de homem de terno e gravata e posando para foto&#10;&#10;Descrição gerada automaticamente">
            <a:extLst>
              <a:ext uri="{FF2B5EF4-FFF2-40B4-BE49-F238E27FC236}">
                <a16:creationId xmlns:a16="http://schemas.microsoft.com/office/drawing/2014/main" id="{64B2D76D-A14E-4AD1-89A1-743A2FAC2EA1}"/>
              </a:ext>
            </a:extLst>
          </p:cNvPr>
          <p:cNvPicPr>
            <a:picLocks noChangeAspect="1"/>
          </p:cNvPicPr>
          <p:nvPr/>
        </p:nvPicPr>
        <p:blipFill>
          <a:blip r:embed="rId3"/>
          <a:stretch>
            <a:fillRect/>
          </a:stretch>
        </p:blipFill>
        <p:spPr>
          <a:xfrm>
            <a:off x="2576747" y="1155533"/>
            <a:ext cx="1467276" cy="1466622"/>
          </a:xfrm>
          <a:prstGeom prst="ellipse">
            <a:avLst/>
          </a:prstGeom>
          <a:ln w="63500" cap="rnd">
            <a:no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pic>
        <p:nvPicPr>
          <p:cNvPr id="33" name="Imagem 32" descr="Foto preta e branca de homem de terno e gravata&#10;&#10;Descrição gerada automaticamente">
            <a:extLst>
              <a:ext uri="{FF2B5EF4-FFF2-40B4-BE49-F238E27FC236}">
                <a16:creationId xmlns:a16="http://schemas.microsoft.com/office/drawing/2014/main" id="{F8C131BA-9EEB-4D5C-AF0D-F394DC2FD491}"/>
              </a:ext>
            </a:extLst>
          </p:cNvPr>
          <p:cNvPicPr>
            <a:picLocks noChangeAspect="1"/>
          </p:cNvPicPr>
          <p:nvPr/>
        </p:nvPicPr>
        <p:blipFill>
          <a:blip r:embed="rId4"/>
          <a:stretch>
            <a:fillRect/>
          </a:stretch>
        </p:blipFill>
        <p:spPr>
          <a:xfrm>
            <a:off x="4334574" y="3740424"/>
            <a:ext cx="1467277" cy="1467277"/>
          </a:xfrm>
          <a:prstGeom prst="ellipse">
            <a:avLst/>
          </a:prstGeom>
          <a:ln w="63500" cap="rnd">
            <a:no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sp>
        <p:nvSpPr>
          <p:cNvPr id="34" name="Rectangle 6">
            <a:extLst>
              <a:ext uri="{FF2B5EF4-FFF2-40B4-BE49-F238E27FC236}">
                <a16:creationId xmlns:a16="http://schemas.microsoft.com/office/drawing/2014/main" id="{3CEBF8F4-905D-4DAB-A40A-967E6F4C8C7F}"/>
              </a:ext>
            </a:extLst>
          </p:cNvPr>
          <p:cNvSpPr/>
          <p:nvPr/>
        </p:nvSpPr>
        <p:spPr>
          <a:xfrm>
            <a:off x="4171191" y="5340507"/>
            <a:ext cx="1630660" cy="646331"/>
          </a:xfrm>
          <a:prstGeom prst="rect">
            <a:avLst/>
          </a:prstGeom>
        </p:spPr>
        <p:txBody>
          <a:bodyPr wrap="square" numCol="1" spcCol="180000">
            <a:spAutoFit/>
          </a:bodyPr>
          <a:lstStyle/>
          <a:p>
            <a:pPr indent="237668" algn="ctr" defTabSz="237668"/>
            <a:r>
              <a:rPr lang="pt-BR" sz="1200" b="1" dirty="0">
                <a:solidFill>
                  <a:schemeClr val="bg2">
                    <a:lumMod val="10000"/>
                  </a:schemeClr>
                </a:solidFill>
                <a:latin typeface="Source Sans Pro Light" panose="020B0403030403020204" pitchFamily="34" charset="0"/>
              </a:rPr>
              <a:t>Felipe Camardelli</a:t>
            </a:r>
          </a:p>
          <a:p>
            <a:pPr indent="237668" algn="ctr" defTabSz="237668"/>
            <a:r>
              <a:rPr lang="pt-BR" sz="1200" dirty="0">
                <a:solidFill>
                  <a:schemeClr val="bg2">
                    <a:lumMod val="10000"/>
                  </a:schemeClr>
                </a:solidFill>
                <a:latin typeface="Source Sans Pro Light" panose="020B0403030403020204" pitchFamily="34" charset="0"/>
              </a:rPr>
              <a:t>Equipe Contábil</a:t>
            </a:r>
          </a:p>
          <a:p>
            <a:pPr indent="237668" algn="ctr" defTabSz="237668"/>
            <a:r>
              <a:rPr lang="pt-BR" sz="1200" dirty="0">
                <a:solidFill>
                  <a:schemeClr val="bg2">
                    <a:lumMod val="10000"/>
                  </a:schemeClr>
                </a:solidFill>
                <a:latin typeface="Source Sans Pro Light" panose="020B0403030403020204" pitchFamily="34" charset="0"/>
              </a:rPr>
              <a:t>CRA/RS 31349/O</a:t>
            </a:r>
          </a:p>
        </p:txBody>
      </p:sp>
      <p:pic>
        <p:nvPicPr>
          <p:cNvPr id="6" name="Picture 5" descr="A person posing for the camera&#10;&#10;Description automatically generated">
            <a:extLst>
              <a:ext uri="{FF2B5EF4-FFF2-40B4-BE49-F238E27FC236}">
                <a16:creationId xmlns:a16="http://schemas.microsoft.com/office/drawing/2014/main" id="{2D6F67BA-7A44-43BE-BBAC-0E29795E23D2}"/>
              </a:ext>
            </a:extLst>
          </p:cNvPr>
          <p:cNvPicPr>
            <a:picLocks noChangeAspect="1"/>
          </p:cNvPicPr>
          <p:nvPr/>
        </p:nvPicPr>
        <p:blipFill>
          <a:blip r:embed="rId5"/>
          <a:stretch>
            <a:fillRect/>
          </a:stretch>
        </p:blipFill>
        <p:spPr>
          <a:xfrm>
            <a:off x="6972796" y="3670847"/>
            <a:ext cx="1429064" cy="1467276"/>
          </a:xfrm>
          <a:prstGeom prst="ellipse">
            <a:avLst/>
          </a:prstGeom>
          <a:ln w="63500" cap="rnd">
            <a:no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p:spPr>
      </p:pic>
      <p:pic>
        <p:nvPicPr>
          <p:cNvPr id="22" name="Imagem 21">
            <a:extLst>
              <a:ext uri="{FF2B5EF4-FFF2-40B4-BE49-F238E27FC236}">
                <a16:creationId xmlns:a16="http://schemas.microsoft.com/office/drawing/2014/main" id="{02BBCCCF-E5BA-41B2-B25F-4D459DB8DF2E}"/>
              </a:ext>
            </a:extLst>
          </p:cNvPr>
          <p:cNvPicPr>
            <a:picLocks noChangeAspect="1"/>
          </p:cNvPicPr>
          <p:nvPr/>
        </p:nvPicPr>
        <p:blipFill>
          <a:blip r:embed="rId6"/>
          <a:srcRect/>
          <a:stretch/>
        </p:blipFill>
        <p:spPr>
          <a:xfrm>
            <a:off x="5861979" y="1261024"/>
            <a:ext cx="1467277" cy="1467277"/>
          </a:xfrm>
          <a:prstGeom prst="ellipse">
            <a:avLst/>
          </a:prstGeom>
        </p:spPr>
      </p:pic>
      <p:sp>
        <p:nvSpPr>
          <p:cNvPr id="25" name="Rectangle 6">
            <a:extLst>
              <a:ext uri="{FF2B5EF4-FFF2-40B4-BE49-F238E27FC236}">
                <a16:creationId xmlns:a16="http://schemas.microsoft.com/office/drawing/2014/main" id="{FF8E8A2C-9D9E-4D0B-8544-05AD7E49845B}"/>
              </a:ext>
            </a:extLst>
          </p:cNvPr>
          <p:cNvSpPr/>
          <p:nvPr/>
        </p:nvSpPr>
        <p:spPr>
          <a:xfrm>
            <a:off x="5119367" y="2704525"/>
            <a:ext cx="2666423" cy="646331"/>
          </a:xfrm>
          <a:prstGeom prst="rect">
            <a:avLst/>
          </a:prstGeom>
        </p:spPr>
        <p:txBody>
          <a:bodyPr wrap="square" numCol="1" spcCol="180000">
            <a:spAutoFit/>
          </a:bodyPr>
          <a:lstStyle/>
          <a:p>
            <a:pPr indent="237668" algn="ctr" defTabSz="237668"/>
            <a:r>
              <a:rPr lang="pt-BR" sz="1200" b="1" dirty="0">
                <a:solidFill>
                  <a:schemeClr val="bg2">
                    <a:lumMod val="10000"/>
                  </a:schemeClr>
                </a:solidFill>
                <a:latin typeface="Source Sans Pro Light" panose="020B0403030403020204" pitchFamily="34" charset="0"/>
              </a:rPr>
              <a:t>Matheus Martins Costa Mombach</a:t>
            </a:r>
          </a:p>
          <a:p>
            <a:pPr indent="237668" algn="ctr" defTabSz="237668"/>
            <a:r>
              <a:rPr lang="pt-BR" sz="1200" dirty="0">
                <a:solidFill>
                  <a:schemeClr val="bg2">
                    <a:lumMod val="10000"/>
                  </a:schemeClr>
                </a:solidFill>
                <a:latin typeface="Source Sans Pro Light" panose="020B0403030403020204" pitchFamily="34" charset="0"/>
              </a:rPr>
              <a:t>Advogado Responsável</a:t>
            </a:r>
          </a:p>
          <a:p>
            <a:pPr indent="237668" algn="ctr" defTabSz="237668"/>
            <a:r>
              <a:rPr lang="pt-BR" sz="1200" dirty="0">
                <a:solidFill>
                  <a:schemeClr val="bg2">
                    <a:lumMod val="10000"/>
                  </a:schemeClr>
                </a:solidFill>
                <a:latin typeface="Source Sans Pro Light" panose="020B0403030403020204" pitchFamily="34" charset="0"/>
              </a:rPr>
              <a:t>OAB/RS 105658</a:t>
            </a:r>
          </a:p>
        </p:txBody>
      </p:sp>
    </p:spTree>
    <p:extLst>
      <p:ext uri="{BB962C8B-B14F-4D97-AF65-F5344CB8AC3E}">
        <p14:creationId xmlns:p14="http://schemas.microsoft.com/office/powerpoint/2010/main" val="91535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93CA9B-9786-4F1A-BB1F-48BDBC45C4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578" y="2480707"/>
            <a:ext cx="5028843" cy="1896586"/>
          </a:xfrm>
          <a:prstGeom prst="rect">
            <a:avLst/>
          </a:prstGeom>
          <a:noFill/>
          <a:ln>
            <a:noFill/>
          </a:ln>
        </p:spPr>
      </p:pic>
      <p:sp>
        <p:nvSpPr>
          <p:cNvPr id="3" name="Rectangle 2">
            <a:extLst>
              <a:ext uri="{FF2B5EF4-FFF2-40B4-BE49-F238E27FC236}">
                <a16:creationId xmlns:a16="http://schemas.microsoft.com/office/drawing/2014/main" id="{F9CCB9FB-8E9D-4FC9-AAFA-C950FA96EACF}"/>
              </a:ext>
            </a:extLst>
          </p:cNvPr>
          <p:cNvSpPr/>
          <p:nvPr/>
        </p:nvSpPr>
        <p:spPr>
          <a:xfrm>
            <a:off x="5999482" y="381000"/>
            <a:ext cx="3809998" cy="1056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5000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673640" y="3225958"/>
            <a:ext cx="2830750"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a:solidFill>
                  <a:schemeClr val="bg1"/>
                </a:solidFill>
                <a:latin typeface="Source Sans Pro" panose="020B0503030403020204" pitchFamily="34" charset="0"/>
              </a:rPr>
              <a:t>1. INTRODUÇÃO</a:t>
            </a:r>
            <a:endParaRPr lang="pt-BR"/>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420015" y="2511813"/>
            <a:ext cx="4953000" cy="1454630"/>
          </a:xfrm>
          <a:prstGeom prst="rect">
            <a:avLst/>
          </a:prstGeom>
        </p:spPr>
        <p:txBody>
          <a:bodyPr vert="horz" lIns="91440" tIns="45720" rIns="91440" bIns="45720" rtlCol="0">
            <a:normAutofit fontScale="85000" lnSpcReduction="20000"/>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1.1. Considerações Preliminares</a:t>
            </a:r>
          </a:p>
          <a:p>
            <a:pPr>
              <a:lnSpc>
                <a:spcPct val="150000"/>
              </a:lnSpc>
            </a:pPr>
            <a:r>
              <a:rPr lang="pt-BR" sz="22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1.2. Estágio Processual</a:t>
            </a:r>
          </a:p>
          <a:p>
            <a:pPr>
              <a:lnSpc>
                <a:spcPct val="150000"/>
              </a:lnSpc>
            </a:pPr>
            <a:r>
              <a:rPr lang="pt-BR" sz="22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1.3. Cronograma Processual</a:t>
            </a:r>
            <a:endParaRPr lang="en-US" sz="22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endParaRPr lang="pt-BR">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19320701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632298" y="415216"/>
            <a:ext cx="7483153" cy="486355"/>
          </a:xfrm>
        </p:spPr>
        <p:txBody>
          <a:bodyPr/>
          <a:lstStyle/>
          <a:p>
            <a:r>
              <a:rPr lang="en-US" dirty="0"/>
              <a:t>1.1 </a:t>
            </a:r>
            <a:r>
              <a:rPr lang="en-US" dirty="0" err="1"/>
              <a:t>Considerações</a:t>
            </a:r>
            <a:r>
              <a:rPr lang="en-US" dirty="0"/>
              <a:t> </a:t>
            </a:r>
            <a:r>
              <a:rPr lang="en-US" dirty="0" err="1">
                <a:gradFill>
                  <a:gsLst>
                    <a:gs pos="0">
                      <a:schemeClr val="accent5">
                        <a:lumMod val="67000"/>
                      </a:schemeClr>
                    </a:gs>
                    <a:gs pos="48000">
                      <a:schemeClr val="accent3"/>
                    </a:gs>
                    <a:gs pos="100000">
                      <a:schemeClr val="accent6"/>
                    </a:gs>
                  </a:gsLst>
                  <a:path path="circle">
                    <a:fillToRect l="100000" t="100000"/>
                  </a:path>
                </a:gradFill>
              </a:rPr>
              <a:t>Preliminares</a:t>
            </a:r>
            <a:endParaRPr lang="en-US" dirty="0"/>
          </a:p>
        </p:txBody>
      </p:sp>
      <p:sp>
        <p:nvSpPr>
          <p:cNvPr id="5" name="Rectangle 4">
            <a:extLst>
              <a:ext uri="{FF2B5EF4-FFF2-40B4-BE49-F238E27FC236}">
                <a16:creationId xmlns:a16="http://schemas.microsoft.com/office/drawing/2014/main" id="{403EFA86-559B-4D84-BC6E-7D4FA499D1B1}"/>
              </a:ext>
            </a:extLst>
          </p:cNvPr>
          <p:cNvSpPr/>
          <p:nvPr/>
        </p:nvSpPr>
        <p:spPr>
          <a:xfrm>
            <a:off x="632298" y="1051091"/>
            <a:ext cx="8604115" cy="5040000"/>
          </a:xfrm>
          <a:prstGeom prst="rect">
            <a:avLst/>
          </a:prstGeom>
        </p:spPr>
        <p:txBody>
          <a:bodyPr wrap="square" numCol="2" spcCol="180000">
            <a:spAutoFit/>
          </a:bodyPr>
          <a:lstStyle/>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Em primeiro lugar, cumpre referir as premissas que embasaram este relatório, bem como destacar alguns pontos que esta Equipe julga pertinentes para uma melhor compreensão do trabalho desenvolvido.</a:t>
            </a:r>
            <a:endParaRPr lang="en-US"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 </a:t>
            </a:r>
            <a:endParaRPr lang="en-US"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Para esta Equipe chegar às conclusões apresentadas no presente relatório, entre outros aspectos: (i) foram tomadas como boas e válidas as informações contidas nas demonstrações contábeis da S.R. Orth &amp; Cia LTDA e Indústria de Máquinas Agrícolas Carazinho LTDA., as quais foram fornecidas por seus administradores; e (ii) foram conduzidas discussões com membros integrantes da administração e as operações da referida sociedade empresária.</a:t>
            </a:r>
            <a:endParaRPr lang="en-US"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 </a:t>
            </a:r>
            <a:endParaRPr lang="en-US"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Nenhum dos profissionais que participaram da elaboração deste relatório têm qualquer interesse financeiro na Recuperanda ou qualquer relação com quaisquer das partes envolvidas, o que caracteriza a independência desta Equipe em relação ao presente trabalho.</a:t>
            </a:r>
          </a:p>
          <a:p>
            <a:pPr marL="116334" indent="237668" algn="just" defTabSz="237668">
              <a:lnSpc>
                <a:spcPct val="150000"/>
              </a:lnSpc>
            </a:pPr>
            <a:endParaRPr lang="pt-BR"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 A administração da  S.R. Orth &amp; Cia LTDA e Indústria de Máquinas Agrícolas Carazinho LTDA. e seus sócios não impuseram qualquer restrição para que esta Equipe pudesse: (i) obter todas as informações solicitadas para produzir este relatório; e (ii) chegar de forma independente às conclusões aqui contidas.</a:t>
            </a:r>
            <a:endParaRPr lang="en-US"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 </a:t>
            </a:r>
            <a:endParaRPr lang="en-US"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Este relatório e as opiniões aqui contidas têm a finalidade de prestar informações a todos os interessados no presente processo, observando o fato de que qualquer leitor deste relatório deve estar ciente das condições que nortearam este trabalho.</a:t>
            </a:r>
          </a:p>
          <a:p>
            <a:pPr marL="116334" indent="237668" algn="just" defTabSz="237668">
              <a:lnSpc>
                <a:spcPct val="150000"/>
              </a:lnSpc>
            </a:pPr>
            <a:endParaRPr lang="pt-BR"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Exceto quando expressamente mencionado, os valores indicados neste relatório </a:t>
            </a:r>
            <a:r>
              <a:rPr lang="pt-BR" sz="1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estão expressos em reais (R$).</a:t>
            </a:r>
            <a:endParaRPr lang="en-US" sz="1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16525221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573932" y="497332"/>
            <a:ext cx="7483153" cy="486355"/>
          </a:xfrm>
        </p:spPr>
        <p:txBody>
          <a:bodyPr/>
          <a:lstStyle/>
          <a:p>
            <a:r>
              <a:rPr lang="en-US" dirty="0"/>
              <a:t>1.2 </a:t>
            </a:r>
            <a:r>
              <a:rPr lang="en-US" dirty="0" err="1"/>
              <a:t>Estágio</a:t>
            </a:r>
            <a:r>
              <a:rPr lang="en-US" dirty="0"/>
              <a:t> </a:t>
            </a:r>
            <a:r>
              <a:rPr lang="en-US" dirty="0">
                <a:gradFill>
                  <a:gsLst>
                    <a:gs pos="0">
                      <a:schemeClr val="accent5">
                        <a:lumMod val="67000"/>
                      </a:schemeClr>
                    </a:gs>
                    <a:gs pos="48000">
                      <a:schemeClr val="accent3"/>
                    </a:gs>
                    <a:gs pos="100000">
                      <a:schemeClr val="accent6"/>
                    </a:gs>
                  </a:gsLst>
                  <a:path path="circle">
                    <a:fillToRect l="100000" t="100000"/>
                  </a:path>
                </a:gradFill>
              </a:rPr>
              <a:t>Processual</a:t>
            </a:r>
            <a:endParaRPr lang="en-US" dirty="0"/>
          </a:p>
        </p:txBody>
      </p:sp>
      <p:sp>
        <p:nvSpPr>
          <p:cNvPr id="316" name="Rectangle 315">
            <a:extLst>
              <a:ext uri="{FF2B5EF4-FFF2-40B4-BE49-F238E27FC236}">
                <a16:creationId xmlns:a16="http://schemas.microsoft.com/office/drawing/2014/main" id="{28FC824D-1364-4FE0-8A8D-062B0915A460}"/>
              </a:ext>
            </a:extLst>
          </p:cNvPr>
          <p:cNvSpPr/>
          <p:nvPr/>
        </p:nvSpPr>
        <p:spPr>
          <a:xfrm>
            <a:off x="573932" y="983687"/>
            <a:ext cx="8594387" cy="5040000"/>
          </a:xfrm>
          <a:prstGeom prst="rect">
            <a:avLst/>
          </a:prstGeom>
          <a:ln>
            <a:noFill/>
          </a:ln>
        </p:spPr>
        <p:txBody>
          <a:bodyPr wrap="square" numCol="2" spcCol="180000">
            <a:noAutofit/>
          </a:bodyPr>
          <a:lstStyle/>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Trata-se de Recuperação Judicial ajuizada em 21/11/2019 pelas sociedades empresárias  da S.R. Orth &amp; Cia LTDA e Indústria de Máquinas Agrícolas Carazinho LTDA. (Evento 1).</a:t>
            </a:r>
          </a:p>
          <a:p>
            <a:pPr marL="116334" indent="237668" algn="just" defTabSz="237668">
              <a:lnSpc>
                <a:spcPct val="150000"/>
              </a:lnSpc>
            </a:pPr>
            <a:endParaRPr lang="pt-BR"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Em 11/12/2019, seguindo a Recomendação n. 57/2019 do Conselho Nacional de Justiça, o Juízo determinou a realização de constatação prévia (Evento 5), cujo laudo pericial foi protocolado nos autos por esta equipe no dia 18/12/2019 (Evento 10).</a:t>
            </a:r>
          </a:p>
          <a:p>
            <a:pPr marL="116334" indent="237668" algn="just" defTabSz="237668">
              <a:lnSpc>
                <a:spcPct val="150000"/>
              </a:lnSpc>
            </a:pPr>
            <a:endParaRPr lang="pt-BR"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O deferimento do processamento da Recuperação Judicial ocorreu em 24/03/2020, em decisão que nomeou esta equipe para exercer a Administração Judicial. </a:t>
            </a:r>
          </a:p>
          <a:p>
            <a:pPr marL="116334" indent="237668" algn="just" defTabSz="237668">
              <a:lnSpc>
                <a:spcPct val="150000"/>
              </a:lnSpc>
            </a:pPr>
            <a:endParaRPr lang="pt-BR"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A forma de contagem dos prazos foi definida por meio do despacho do Evento 58.</a:t>
            </a:r>
          </a:p>
          <a:p>
            <a:pPr marL="116334" indent="237668" algn="just" defTabSz="237668">
              <a:lnSpc>
                <a:spcPct val="150000"/>
              </a:lnSpc>
            </a:pPr>
            <a:endParaRPr lang="pt-BR"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O edital do art. 52, §1º, da Lei 11.101/05 foi publicado em 06/05/2020, dando início ao prazo de 15 dias para os credores apresentarem divergências e habilitações diretamente à Administração Judicial.</a:t>
            </a:r>
          </a:p>
          <a:p>
            <a:pPr marL="116334" indent="237668" algn="just" defTabSz="237668">
              <a:lnSpc>
                <a:spcPct val="150000"/>
              </a:lnSpc>
            </a:pPr>
            <a:endParaRPr lang="pt-BR"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Após análise atenta das manifestações dos credores, a Administração Judicial apresentou o relatório de verificação de créditos (Evento 142). </a:t>
            </a:r>
          </a:p>
          <a:p>
            <a:pPr marL="116334" indent="237668" algn="just" defTabSz="237668">
              <a:lnSpc>
                <a:spcPct val="150000"/>
              </a:lnSpc>
            </a:pPr>
            <a:endParaRPr lang="pt-BR"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Outrossim, em 03/07/2020 as </a:t>
            </a:r>
            <a:r>
              <a:rPr lang="pt-BR" sz="1200" dirty="0" err="1">
                <a:solidFill>
                  <a:schemeClr val="bg2">
                    <a:lumMod val="10000"/>
                  </a:schemeClr>
                </a:solidFill>
                <a:latin typeface="Source Sans Pro Light" panose="020B0403030403020204" pitchFamily="34" charset="0"/>
              </a:rPr>
              <a:t>Recuperandas</a:t>
            </a:r>
            <a:r>
              <a:rPr lang="pt-BR" sz="1200" dirty="0">
                <a:solidFill>
                  <a:schemeClr val="bg2">
                    <a:lumMod val="10000"/>
                  </a:schemeClr>
                </a:solidFill>
                <a:latin typeface="Source Sans Pro Light" panose="020B0403030403020204" pitchFamily="34" charset="0"/>
              </a:rPr>
              <a:t> apresentaram seu Plano de Recuperação Judicial (Evento 111).</a:t>
            </a:r>
          </a:p>
          <a:p>
            <a:pPr marL="116334" indent="237668" algn="just" defTabSz="237668">
              <a:lnSpc>
                <a:spcPct val="150000"/>
              </a:lnSpc>
            </a:pPr>
            <a:endParaRPr lang="pt-BR"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Dessa forma, o edital conjunto contendo a relação de credores formulada pela Administração Judicial e o aviso aos credores sobre o recebimento do plano (art. 7º, §2º, c/c art. 53, parágrafo único, da LRF), foi publicado em 02/09/2020, abrindo-se o prazo de 10 dias para impugnações e 30 dias para objeções. </a:t>
            </a:r>
          </a:p>
          <a:p>
            <a:pPr marL="116334" indent="237668" algn="just" defTabSz="237668">
              <a:lnSpc>
                <a:spcPct val="150000"/>
              </a:lnSpc>
            </a:pPr>
            <a:endParaRPr lang="pt-BR" sz="1200" dirty="0">
              <a:solidFill>
                <a:schemeClr val="bg2">
                  <a:lumMod val="10000"/>
                </a:schemeClr>
              </a:solidFill>
              <a:latin typeface="Source Sans Pro Light" panose="020B0403030403020204" pitchFamily="34" charset="0"/>
            </a:endParaRPr>
          </a:p>
          <a:p>
            <a:pPr marL="116334" indent="237668" algn="just" defTabSz="237668">
              <a:lnSpc>
                <a:spcPct val="150000"/>
              </a:lnSpc>
            </a:pPr>
            <a:r>
              <a:rPr lang="pt-BR" sz="1200" dirty="0">
                <a:solidFill>
                  <a:schemeClr val="bg2">
                    <a:lumMod val="10000"/>
                  </a:schemeClr>
                </a:solidFill>
                <a:latin typeface="Source Sans Pro Light" panose="020B0403030403020204" pitchFamily="34" charset="0"/>
              </a:rPr>
              <a:t>É como se encontra o processo</a:t>
            </a:r>
          </a:p>
          <a:p>
            <a:pPr marL="116334" indent="237668" algn="just" defTabSz="237668">
              <a:lnSpc>
                <a:spcPct val="150000"/>
              </a:lnSpc>
            </a:pPr>
            <a:endParaRPr lang="pt-BR" sz="1200" dirty="0">
              <a:solidFill>
                <a:schemeClr val="bg2">
                  <a:lumMod val="10000"/>
                </a:schemeClr>
              </a:solidFill>
              <a:latin typeface="Source Sans Pro Light" panose="020B0403030403020204" pitchFamily="34" charset="0"/>
            </a:endParaRPr>
          </a:p>
        </p:txBody>
      </p:sp>
    </p:spTree>
    <p:extLst>
      <p:ext uri="{BB962C8B-B14F-4D97-AF65-F5344CB8AC3E}">
        <p14:creationId xmlns:p14="http://schemas.microsoft.com/office/powerpoint/2010/main" val="16308343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a:xfrm>
            <a:off x="710079" y="790902"/>
            <a:ext cx="7483153" cy="486355"/>
          </a:xfrm>
        </p:spPr>
        <p:txBody>
          <a:bodyPr/>
          <a:lstStyle/>
          <a:p>
            <a:r>
              <a:rPr lang="en-US" dirty="0"/>
              <a:t>1.3 </a:t>
            </a:r>
            <a:r>
              <a:rPr lang="en-US" dirty="0" err="1"/>
              <a:t>Cronograma</a:t>
            </a:r>
            <a:r>
              <a:rPr lang="en-US" dirty="0"/>
              <a:t> </a:t>
            </a:r>
            <a:r>
              <a:rPr lang="en-US" dirty="0">
                <a:gradFill>
                  <a:gsLst>
                    <a:gs pos="0">
                      <a:schemeClr val="accent5">
                        <a:lumMod val="67000"/>
                      </a:schemeClr>
                    </a:gs>
                    <a:gs pos="48000">
                      <a:schemeClr val="accent3"/>
                    </a:gs>
                    <a:gs pos="100000">
                      <a:schemeClr val="accent6"/>
                    </a:gs>
                  </a:gsLst>
                  <a:path path="circle">
                    <a:fillToRect l="100000" t="100000"/>
                  </a:path>
                </a:gradFill>
              </a:rPr>
              <a:t>Processual</a:t>
            </a:r>
            <a:endParaRPr lang="en-US" dirty="0"/>
          </a:p>
        </p:txBody>
      </p:sp>
      <p:cxnSp>
        <p:nvCxnSpPr>
          <p:cNvPr id="325" name="Straight Connector 36">
            <a:extLst>
              <a:ext uri="{FF2B5EF4-FFF2-40B4-BE49-F238E27FC236}">
                <a16:creationId xmlns:a16="http://schemas.microsoft.com/office/drawing/2014/main" id="{69C78807-BE8D-4B92-B4C0-ABDA38AF4AD9}"/>
              </a:ext>
            </a:extLst>
          </p:cNvPr>
          <p:cNvCxnSpPr>
            <a:cxnSpLocks/>
          </p:cNvCxnSpPr>
          <p:nvPr/>
        </p:nvCxnSpPr>
        <p:spPr>
          <a:xfrm flipV="1">
            <a:off x="1394623" y="2376439"/>
            <a:ext cx="9232" cy="1462500"/>
          </a:xfrm>
          <a:prstGeom prst="line">
            <a:avLst/>
          </a:prstGeom>
          <a:ln>
            <a:solidFill>
              <a:srgbClr val="8AC843"/>
            </a:solidFill>
            <a:tailEnd type="oval" w="lg" len="lg"/>
          </a:ln>
        </p:spPr>
        <p:style>
          <a:lnRef idx="3">
            <a:schemeClr val="accent2"/>
          </a:lnRef>
          <a:fillRef idx="0">
            <a:schemeClr val="accent2"/>
          </a:fillRef>
          <a:effectRef idx="2">
            <a:schemeClr val="accent2"/>
          </a:effectRef>
          <a:fontRef idx="minor">
            <a:schemeClr val="tx1"/>
          </a:fontRef>
        </p:style>
      </p:cxnSp>
      <p:sp>
        <p:nvSpPr>
          <p:cNvPr id="326" name="TextBox 325">
            <a:extLst>
              <a:ext uri="{FF2B5EF4-FFF2-40B4-BE49-F238E27FC236}">
                <a16:creationId xmlns:a16="http://schemas.microsoft.com/office/drawing/2014/main" id="{5FF0446D-A188-4F0C-AF97-DB19E516BFFB}"/>
              </a:ext>
            </a:extLst>
          </p:cNvPr>
          <p:cNvSpPr txBox="1"/>
          <p:nvPr/>
        </p:nvSpPr>
        <p:spPr>
          <a:xfrm>
            <a:off x="1419830" y="2387299"/>
            <a:ext cx="1013582"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Ajuizamento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(art. 51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27" name="Straight Connector 42">
            <a:extLst>
              <a:ext uri="{FF2B5EF4-FFF2-40B4-BE49-F238E27FC236}">
                <a16:creationId xmlns:a16="http://schemas.microsoft.com/office/drawing/2014/main" id="{213E20C7-A334-4358-99C8-9CE58FEE519F}"/>
              </a:ext>
            </a:extLst>
          </p:cNvPr>
          <p:cNvCxnSpPr>
            <a:cxnSpLocks/>
          </p:cNvCxnSpPr>
          <p:nvPr/>
        </p:nvCxnSpPr>
        <p:spPr>
          <a:xfrm flipV="1">
            <a:off x="2903875" y="2359337"/>
            <a:ext cx="0" cy="1601476"/>
          </a:xfrm>
          <a:prstGeom prst="line">
            <a:avLst/>
          </a:prstGeom>
          <a:ln>
            <a:solidFill>
              <a:srgbClr val="92D050"/>
            </a:solidFill>
            <a:tailEnd type="oval" w="lg" len="lg"/>
          </a:ln>
        </p:spPr>
        <p:style>
          <a:lnRef idx="3">
            <a:schemeClr val="accent2"/>
          </a:lnRef>
          <a:fillRef idx="0">
            <a:schemeClr val="accent2"/>
          </a:fillRef>
          <a:effectRef idx="2">
            <a:schemeClr val="accent2"/>
          </a:effectRef>
          <a:fontRef idx="minor">
            <a:schemeClr val="tx1"/>
          </a:fontRef>
        </p:style>
      </p:cxnSp>
      <p:sp>
        <p:nvSpPr>
          <p:cNvPr id="328" name="TextBox 327">
            <a:extLst>
              <a:ext uri="{FF2B5EF4-FFF2-40B4-BE49-F238E27FC236}">
                <a16:creationId xmlns:a16="http://schemas.microsoft.com/office/drawing/2014/main" id="{8C3E11BF-5ABD-4B7E-AF67-7C4640CC2005}"/>
              </a:ext>
            </a:extLst>
          </p:cNvPr>
          <p:cNvSpPr txBox="1"/>
          <p:nvPr/>
        </p:nvSpPr>
        <p:spPr>
          <a:xfrm>
            <a:off x="2918213" y="2363995"/>
            <a:ext cx="1191662"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Publicação do edital do art. 52, §1º, da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29" name="Straight Connector 46">
            <a:extLst>
              <a:ext uri="{FF2B5EF4-FFF2-40B4-BE49-F238E27FC236}">
                <a16:creationId xmlns:a16="http://schemas.microsoft.com/office/drawing/2014/main" id="{8103DA50-99E5-4777-908D-24B6C25C0E47}"/>
              </a:ext>
            </a:extLst>
          </p:cNvPr>
          <p:cNvCxnSpPr>
            <a:cxnSpLocks/>
            <a:stCxn id="357" idx="0"/>
          </p:cNvCxnSpPr>
          <p:nvPr/>
        </p:nvCxnSpPr>
        <p:spPr>
          <a:xfrm flipH="1" flipV="1">
            <a:off x="4416857" y="2364229"/>
            <a:ext cx="2868" cy="1472580"/>
          </a:xfrm>
          <a:prstGeom prst="line">
            <a:avLst/>
          </a:prstGeom>
          <a:ln w="25400">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sp>
        <p:nvSpPr>
          <p:cNvPr id="330" name="TextBox 329">
            <a:extLst>
              <a:ext uri="{FF2B5EF4-FFF2-40B4-BE49-F238E27FC236}">
                <a16:creationId xmlns:a16="http://schemas.microsoft.com/office/drawing/2014/main" id="{EEB9D0F7-CE1B-4105-8F63-0AB26636C7B0}"/>
              </a:ext>
            </a:extLst>
          </p:cNvPr>
          <p:cNvSpPr txBox="1"/>
          <p:nvPr/>
        </p:nvSpPr>
        <p:spPr>
          <a:xfrm>
            <a:off x="4431316" y="2373231"/>
            <a:ext cx="1429735" cy="769441"/>
          </a:xfrm>
          <a:prstGeom prst="rect">
            <a:avLst/>
          </a:prstGeom>
          <a:noFill/>
        </p:spPr>
        <p:txBody>
          <a:bodyPr wrap="square" rtlCol="0">
            <a:spAutoFit/>
          </a:bodyPr>
          <a:lstStyle>
            <a:defPPr>
              <a:defRPr lang="en-US"/>
            </a:defPPr>
            <a:lvl1pPr>
              <a:defRPr sz="975" b="1">
                <a:solidFill>
                  <a:schemeClr val="bg1">
                    <a:lumMod val="50000"/>
                  </a:schemeClr>
                </a:solidFill>
                <a:latin typeface="Arial" panose="020B0604020202020204" pitchFamily="34" charset="0"/>
                <a:ea typeface="Cambria" panose="02040503050406030204" pitchFamily="18" charset="0"/>
                <a:cs typeface="Arial" panose="020B0604020202020204" pitchFamily="34" charset="0"/>
              </a:defRPr>
            </a:lvl1pPr>
          </a:lstStyle>
          <a:p>
            <a:r>
              <a:rPr lang="pt-BR" altLang="ko-KR" sz="1100" b="0" dirty="0">
                <a:solidFill>
                  <a:schemeClr val="bg2">
                    <a:lumMod val="10000"/>
                  </a:schemeClr>
                </a:solidFill>
                <a:latin typeface="Source Sans Pro Light" panose="020B0403030403020204" pitchFamily="34" charset="0"/>
                <a:ea typeface="Source Sans Pro Light" panose="020B0403030403020204" pitchFamily="34" charset="0"/>
              </a:rPr>
              <a:t>Publicação do edital com o aviso de recebimento do PRJ (art. 53, parágrafo único, da LRF)</a:t>
            </a:r>
          </a:p>
        </p:txBody>
      </p:sp>
      <p:cxnSp>
        <p:nvCxnSpPr>
          <p:cNvPr id="331" name="Straight Connector 52">
            <a:extLst>
              <a:ext uri="{FF2B5EF4-FFF2-40B4-BE49-F238E27FC236}">
                <a16:creationId xmlns:a16="http://schemas.microsoft.com/office/drawing/2014/main" id="{09FE79D4-231B-45F6-97F9-C19B1568440A}"/>
              </a:ext>
            </a:extLst>
          </p:cNvPr>
          <p:cNvCxnSpPr/>
          <p:nvPr/>
        </p:nvCxnSpPr>
        <p:spPr>
          <a:xfrm flipV="1">
            <a:off x="2160093" y="4091628"/>
            <a:ext cx="0" cy="1462500"/>
          </a:xfrm>
          <a:prstGeom prst="line">
            <a:avLst/>
          </a:prstGeom>
          <a:ln>
            <a:solidFill>
              <a:srgbClr val="8AC843"/>
            </a:solidFill>
            <a:headEnd type="oval" w="lg" len="lg"/>
            <a:tailEnd type="none" w="lg" len="lg"/>
          </a:ln>
        </p:spPr>
        <p:style>
          <a:lnRef idx="3">
            <a:schemeClr val="accent2"/>
          </a:lnRef>
          <a:fillRef idx="0">
            <a:schemeClr val="accent2"/>
          </a:fillRef>
          <a:effectRef idx="2">
            <a:schemeClr val="accent2"/>
          </a:effectRef>
          <a:fontRef idx="minor">
            <a:schemeClr val="tx1"/>
          </a:fontRef>
        </p:style>
      </p:cxnSp>
      <p:sp>
        <p:nvSpPr>
          <p:cNvPr id="332" name="TextBox 331">
            <a:extLst>
              <a:ext uri="{FF2B5EF4-FFF2-40B4-BE49-F238E27FC236}">
                <a16:creationId xmlns:a16="http://schemas.microsoft.com/office/drawing/2014/main" id="{D0BFAEF1-C1CA-4854-B06A-4D1E3E218196}"/>
              </a:ext>
            </a:extLst>
          </p:cNvPr>
          <p:cNvSpPr txBox="1"/>
          <p:nvPr/>
        </p:nvSpPr>
        <p:spPr>
          <a:xfrm>
            <a:off x="2169331" y="4948286"/>
            <a:ext cx="1256220" cy="600164"/>
          </a:xfrm>
          <a:prstGeom prst="rect">
            <a:avLst/>
          </a:prstGeom>
          <a:noFill/>
        </p:spPr>
        <p:txBody>
          <a:bodyPr wrap="square" rtlCol="0" anchor="b">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Deferimento do processamento </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52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33" name="Straight Connector 56">
            <a:extLst>
              <a:ext uri="{FF2B5EF4-FFF2-40B4-BE49-F238E27FC236}">
                <a16:creationId xmlns:a16="http://schemas.microsoft.com/office/drawing/2014/main" id="{98600B65-298F-4D10-8F89-741287971E2A}"/>
              </a:ext>
            </a:extLst>
          </p:cNvPr>
          <p:cNvCxnSpPr>
            <a:cxnSpLocks/>
          </p:cNvCxnSpPr>
          <p:nvPr/>
        </p:nvCxnSpPr>
        <p:spPr>
          <a:xfrm flipH="1" flipV="1">
            <a:off x="3669260" y="4065529"/>
            <a:ext cx="7224" cy="1514697"/>
          </a:xfrm>
          <a:prstGeom prst="line">
            <a:avLst/>
          </a:prstGeom>
          <a:ln w="25400">
            <a:solidFill>
              <a:schemeClr val="accent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DE77C883-2CE8-4202-866C-A37BD47901B7}"/>
              </a:ext>
            </a:extLst>
          </p:cNvPr>
          <p:cNvSpPr txBox="1"/>
          <p:nvPr/>
        </p:nvSpPr>
        <p:spPr>
          <a:xfrm>
            <a:off x="3665336" y="4948286"/>
            <a:ext cx="1276021" cy="600164"/>
          </a:xfrm>
          <a:prstGeom prst="rect">
            <a:avLst/>
          </a:prstGeom>
          <a:noFill/>
        </p:spPr>
        <p:txBody>
          <a:bodyPr wrap="square" rtlCol="0" anchor="b">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Entrega do plano de recuperação judicial </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53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35" name="TextBox 334">
            <a:extLst>
              <a:ext uri="{FF2B5EF4-FFF2-40B4-BE49-F238E27FC236}">
                <a16:creationId xmlns:a16="http://schemas.microsoft.com/office/drawing/2014/main" id="{36082F1A-EF62-4169-A304-BC87A56BB89C}"/>
              </a:ext>
            </a:extLst>
          </p:cNvPr>
          <p:cNvSpPr txBox="1"/>
          <p:nvPr/>
        </p:nvSpPr>
        <p:spPr>
          <a:xfrm>
            <a:off x="616808" y="4220916"/>
            <a:ext cx="1606664" cy="261610"/>
          </a:xfrm>
          <a:prstGeom prst="rect">
            <a:avLst/>
          </a:prstGeom>
          <a:noFill/>
        </p:spPr>
        <p:txBody>
          <a:bodyPr wrap="square" rtlCol="0" anchor="ctr">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21/11/2019</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36" name="TextBox 335">
            <a:extLst>
              <a:ext uri="{FF2B5EF4-FFF2-40B4-BE49-F238E27FC236}">
                <a16:creationId xmlns:a16="http://schemas.microsoft.com/office/drawing/2014/main" id="{C999262F-8734-4D39-9CE6-EDB071D30A4B}"/>
              </a:ext>
            </a:extLst>
          </p:cNvPr>
          <p:cNvSpPr txBox="1"/>
          <p:nvPr/>
        </p:nvSpPr>
        <p:spPr>
          <a:xfrm>
            <a:off x="1587832" y="3611010"/>
            <a:ext cx="1167134" cy="261610"/>
          </a:xfrm>
          <a:prstGeom prst="rect">
            <a:avLst/>
          </a:prstGeom>
          <a:noFill/>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cs typeface="Arial" panose="020B0604020202020204" pitchFamily="34" charset="0"/>
              </a:rPr>
              <a:t>24/03/2020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37" name="TextBox 336">
            <a:extLst>
              <a:ext uri="{FF2B5EF4-FFF2-40B4-BE49-F238E27FC236}">
                <a16:creationId xmlns:a16="http://schemas.microsoft.com/office/drawing/2014/main" id="{CB194C39-7050-4594-AE10-43570A9112C0}"/>
              </a:ext>
            </a:extLst>
          </p:cNvPr>
          <p:cNvSpPr txBox="1"/>
          <p:nvPr/>
        </p:nvSpPr>
        <p:spPr>
          <a:xfrm>
            <a:off x="3167145" y="3580386"/>
            <a:ext cx="977823"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30/07/2020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64" name="Straight Connector 56">
            <a:extLst>
              <a:ext uri="{FF2B5EF4-FFF2-40B4-BE49-F238E27FC236}">
                <a16:creationId xmlns:a16="http://schemas.microsoft.com/office/drawing/2014/main" id="{2DBC047C-0FEE-44E7-8B60-DC38FD13E898}"/>
              </a:ext>
            </a:extLst>
          </p:cNvPr>
          <p:cNvCxnSpPr>
            <a:cxnSpLocks/>
          </p:cNvCxnSpPr>
          <p:nvPr/>
        </p:nvCxnSpPr>
        <p:spPr>
          <a:xfrm flipV="1">
            <a:off x="5175446" y="4103922"/>
            <a:ext cx="1" cy="1487449"/>
          </a:xfrm>
          <a:prstGeom prst="line">
            <a:avLst/>
          </a:prstGeom>
          <a:ln w="25400">
            <a:solidFill>
              <a:srgbClr val="377023"/>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65" name="TextBox 364">
            <a:extLst>
              <a:ext uri="{FF2B5EF4-FFF2-40B4-BE49-F238E27FC236}">
                <a16:creationId xmlns:a16="http://schemas.microsoft.com/office/drawing/2014/main" id="{AA326395-AE4C-454D-B426-437805A1C379}"/>
              </a:ext>
            </a:extLst>
          </p:cNvPr>
          <p:cNvSpPr txBox="1"/>
          <p:nvPr/>
        </p:nvSpPr>
        <p:spPr>
          <a:xfrm>
            <a:off x="5190848" y="5117563"/>
            <a:ext cx="1004563" cy="430887"/>
          </a:xfrm>
          <a:prstGeom prst="rect">
            <a:avLst/>
          </a:prstGeom>
          <a:noFill/>
        </p:spPr>
        <p:txBody>
          <a:bodyPr wrap="square" rtlCol="0" anchor="b">
            <a:spAutoFit/>
          </a:bodyPr>
          <a:lstStyle>
            <a:defPPr>
              <a:defRPr lang="en-US"/>
            </a:defPPr>
            <a:lvl1pPr>
              <a:defRPr sz="975" b="1">
                <a:solidFill>
                  <a:schemeClr val="bg1">
                    <a:lumMod val="50000"/>
                  </a:schemeClr>
                </a:solidFill>
                <a:latin typeface="Arial" panose="020B0604020202020204" pitchFamily="34" charset="0"/>
                <a:ea typeface="Cambria" panose="02040503050406030204" pitchFamily="18" charset="0"/>
                <a:cs typeface="Arial" panose="020B0604020202020204" pitchFamily="34" charset="0"/>
              </a:defRPr>
            </a:lvl1pPr>
          </a:lstStyle>
          <a:p>
            <a:r>
              <a:rPr lang="pt-BR" altLang="ko-KR" sz="1100" b="0">
                <a:solidFill>
                  <a:schemeClr val="bg2">
                    <a:lumMod val="10000"/>
                  </a:schemeClr>
                </a:solidFill>
                <a:latin typeface="Source Sans Pro Light" panose="020B0403030403020204" pitchFamily="34" charset="0"/>
                <a:ea typeface="Source Sans Pro Light" panose="020B0403030403020204" pitchFamily="34" charset="0"/>
              </a:rPr>
              <a:t>Objeções</a:t>
            </a:r>
          </a:p>
          <a:p>
            <a:r>
              <a:rPr lang="en-US" altLang="ko-KR" sz="1100" b="0">
                <a:solidFill>
                  <a:schemeClr val="bg2">
                    <a:lumMod val="10000"/>
                  </a:schemeClr>
                </a:solidFill>
                <a:latin typeface="Source Sans Pro Light" panose="020B0403030403020204" pitchFamily="34" charset="0"/>
                <a:ea typeface="Source Sans Pro Light" panose="020B0403030403020204" pitchFamily="34" charset="0"/>
              </a:rPr>
              <a:t>(art. 55 LRF)</a:t>
            </a:r>
            <a:endParaRPr lang="ko-KR" altLang="en-US" sz="1100" b="0">
              <a:solidFill>
                <a:schemeClr val="bg2">
                  <a:lumMod val="10000"/>
                </a:schemeClr>
              </a:solidFill>
              <a:latin typeface="Source Sans Pro Light" panose="020B0403030403020204" pitchFamily="34" charset="0"/>
            </a:endParaRPr>
          </a:p>
        </p:txBody>
      </p:sp>
      <p:sp>
        <p:nvSpPr>
          <p:cNvPr id="366" name="Oval 33">
            <a:extLst>
              <a:ext uri="{FF2B5EF4-FFF2-40B4-BE49-F238E27FC236}">
                <a16:creationId xmlns:a16="http://schemas.microsoft.com/office/drawing/2014/main" id="{7A49F761-0C0D-427D-8EA1-D2237F9F188D}"/>
              </a:ext>
            </a:extLst>
          </p:cNvPr>
          <p:cNvSpPr/>
          <p:nvPr/>
        </p:nvSpPr>
        <p:spPr>
          <a:xfrm>
            <a:off x="5762937" y="3841932"/>
            <a:ext cx="297817" cy="299345"/>
          </a:xfrm>
          <a:prstGeom prst="ellipse">
            <a:avLst/>
          </a:prstGeom>
          <a:solidFill>
            <a:srgbClr val="A7A7A7"/>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67" name="Oval 33">
            <a:extLst>
              <a:ext uri="{FF2B5EF4-FFF2-40B4-BE49-F238E27FC236}">
                <a16:creationId xmlns:a16="http://schemas.microsoft.com/office/drawing/2014/main" id="{ABC9E396-BDDB-4518-98EA-D6AF8FCF9896}"/>
              </a:ext>
            </a:extLst>
          </p:cNvPr>
          <p:cNvSpPr/>
          <p:nvPr/>
        </p:nvSpPr>
        <p:spPr>
          <a:xfrm>
            <a:off x="6532692" y="3836148"/>
            <a:ext cx="297817" cy="299345"/>
          </a:xfrm>
          <a:prstGeom prst="ellipse">
            <a:avLst/>
          </a:prstGeom>
          <a:solidFill>
            <a:srgbClr val="A7A7A7"/>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68" name="Oval 33">
            <a:extLst>
              <a:ext uri="{FF2B5EF4-FFF2-40B4-BE49-F238E27FC236}">
                <a16:creationId xmlns:a16="http://schemas.microsoft.com/office/drawing/2014/main" id="{46E2CFFC-0B88-4995-9BB2-792AA4BA1574}"/>
              </a:ext>
            </a:extLst>
          </p:cNvPr>
          <p:cNvSpPr/>
          <p:nvPr/>
        </p:nvSpPr>
        <p:spPr>
          <a:xfrm>
            <a:off x="7301233" y="3830910"/>
            <a:ext cx="297817" cy="299345"/>
          </a:xfrm>
          <a:prstGeom prst="ellipse">
            <a:avLst/>
          </a:prstGeom>
          <a:solidFill>
            <a:srgbClr val="A7A7A7"/>
          </a:solidFill>
          <a:ln/>
        </p:spPr>
        <p:style>
          <a:lnRef idx="0">
            <a:schemeClr val="dk1"/>
          </a:lnRef>
          <a:fillRef idx="3">
            <a:schemeClr val="dk1"/>
          </a:fillRef>
          <a:effectRef idx="3">
            <a:schemeClr val="dk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369" name="Straight Connector 56">
            <a:extLst>
              <a:ext uri="{FF2B5EF4-FFF2-40B4-BE49-F238E27FC236}">
                <a16:creationId xmlns:a16="http://schemas.microsoft.com/office/drawing/2014/main" id="{F646A448-157A-4B17-AEAB-ED6D317C2D86}"/>
              </a:ext>
            </a:extLst>
          </p:cNvPr>
          <p:cNvCxnSpPr>
            <a:cxnSpLocks/>
            <a:endCxn id="368" idx="0"/>
          </p:cNvCxnSpPr>
          <p:nvPr/>
        </p:nvCxnSpPr>
        <p:spPr>
          <a:xfrm>
            <a:off x="7439818" y="2409221"/>
            <a:ext cx="10324" cy="1421689"/>
          </a:xfrm>
          <a:prstGeom prst="line">
            <a:avLst/>
          </a:prstGeom>
          <a:ln w="25400">
            <a:solidFill>
              <a:srgbClr val="A7A7A7"/>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370" name="TextBox 369">
            <a:extLst>
              <a:ext uri="{FF2B5EF4-FFF2-40B4-BE49-F238E27FC236}">
                <a16:creationId xmlns:a16="http://schemas.microsoft.com/office/drawing/2014/main" id="{EDE15B24-296E-4263-85C5-356F22AD2EF6}"/>
              </a:ext>
            </a:extLst>
          </p:cNvPr>
          <p:cNvSpPr txBox="1"/>
          <p:nvPr/>
        </p:nvSpPr>
        <p:spPr>
          <a:xfrm>
            <a:off x="5941499" y="2383194"/>
            <a:ext cx="1004563"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AGC</a:t>
            </a:r>
          </a:p>
          <a:p>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56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71" name="TextBox 370">
            <a:extLst>
              <a:ext uri="{FF2B5EF4-FFF2-40B4-BE49-F238E27FC236}">
                <a16:creationId xmlns:a16="http://schemas.microsoft.com/office/drawing/2014/main" id="{465CED45-8F91-4582-8803-C08455E10CC6}"/>
              </a:ext>
            </a:extLst>
          </p:cNvPr>
          <p:cNvSpPr txBox="1"/>
          <p:nvPr/>
        </p:nvSpPr>
        <p:spPr>
          <a:xfrm>
            <a:off x="6676526" y="5117563"/>
            <a:ext cx="1213700" cy="430887"/>
          </a:xfrm>
          <a:prstGeom prst="rect">
            <a:avLst/>
          </a:prstGeom>
          <a:noFill/>
        </p:spPr>
        <p:txBody>
          <a:bodyPr wrap="square" rtlCol="0" anchor="b">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Concessão da RJ</a:t>
            </a:r>
          </a:p>
          <a:p>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58 LRF)</a:t>
            </a:r>
          </a:p>
        </p:txBody>
      </p:sp>
      <p:sp>
        <p:nvSpPr>
          <p:cNvPr id="372" name="TextBox 371">
            <a:extLst>
              <a:ext uri="{FF2B5EF4-FFF2-40B4-BE49-F238E27FC236}">
                <a16:creationId xmlns:a16="http://schemas.microsoft.com/office/drawing/2014/main" id="{D30C1494-FA0B-435E-B5CC-085FEC07ADDF}"/>
              </a:ext>
            </a:extLst>
          </p:cNvPr>
          <p:cNvSpPr txBox="1"/>
          <p:nvPr/>
        </p:nvSpPr>
        <p:spPr>
          <a:xfrm>
            <a:off x="7496334" y="2379967"/>
            <a:ext cx="1445422"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Encerramento da RJ</a:t>
            </a:r>
          </a:p>
          <a:p>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63 LRF)</a:t>
            </a:r>
          </a:p>
        </p:txBody>
      </p:sp>
      <p:cxnSp>
        <p:nvCxnSpPr>
          <p:cNvPr id="373" name="Straight Connector 42">
            <a:extLst>
              <a:ext uri="{FF2B5EF4-FFF2-40B4-BE49-F238E27FC236}">
                <a16:creationId xmlns:a16="http://schemas.microsoft.com/office/drawing/2014/main" id="{2657164F-2813-4B69-A6C6-1BEAA62916BD}"/>
              </a:ext>
            </a:extLst>
          </p:cNvPr>
          <p:cNvCxnSpPr>
            <a:cxnSpLocks/>
          </p:cNvCxnSpPr>
          <p:nvPr/>
        </p:nvCxnSpPr>
        <p:spPr>
          <a:xfrm>
            <a:off x="6681600" y="4111948"/>
            <a:ext cx="0" cy="1479423"/>
          </a:xfrm>
          <a:prstGeom prst="line">
            <a:avLst/>
          </a:prstGeom>
          <a:ln w="25400">
            <a:solidFill>
              <a:srgbClr val="A7A7A7"/>
            </a:solidFill>
            <a:tailEnd type="oval" w="lg" len="lg"/>
          </a:ln>
        </p:spPr>
        <p:style>
          <a:lnRef idx="1">
            <a:schemeClr val="accent1"/>
          </a:lnRef>
          <a:fillRef idx="0">
            <a:schemeClr val="accent1"/>
          </a:fillRef>
          <a:effectRef idx="0">
            <a:schemeClr val="accent1"/>
          </a:effectRef>
          <a:fontRef idx="minor">
            <a:schemeClr val="tx1"/>
          </a:fontRef>
        </p:style>
      </p:cxnSp>
      <p:cxnSp>
        <p:nvCxnSpPr>
          <p:cNvPr id="374" name="Straight Connector 46">
            <a:extLst>
              <a:ext uri="{FF2B5EF4-FFF2-40B4-BE49-F238E27FC236}">
                <a16:creationId xmlns:a16="http://schemas.microsoft.com/office/drawing/2014/main" id="{0A60D836-2CEC-4924-A342-A5D062145BAD}"/>
              </a:ext>
            </a:extLst>
          </p:cNvPr>
          <p:cNvCxnSpPr>
            <a:cxnSpLocks/>
          </p:cNvCxnSpPr>
          <p:nvPr/>
        </p:nvCxnSpPr>
        <p:spPr>
          <a:xfrm flipV="1">
            <a:off x="5900889" y="2420267"/>
            <a:ext cx="0" cy="1441940"/>
          </a:xfrm>
          <a:prstGeom prst="line">
            <a:avLst/>
          </a:prstGeom>
          <a:ln w="25400">
            <a:solidFill>
              <a:srgbClr val="A7A7A7"/>
            </a:solidFill>
            <a:tailEnd type="oval" w="lg" len="lg"/>
          </a:ln>
        </p:spPr>
        <p:style>
          <a:lnRef idx="1">
            <a:schemeClr val="accent1"/>
          </a:lnRef>
          <a:fillRef idx="0">
            <a:schemeClr val="accent1"/>
          </a:fillRef>
          <a:effectRef idx="0">
            <a:schemeClr val="accent1"/>
          </a:effectRef>
          <a:fontRef idx="minor">
            <a:schemeClr val="tx1"/>
          </a:fontRef>
        </p:style>
      </p:cxnSp>
      <p:sp>
        <p:nvSpPr>
          <p:cNvPr id="376" name="Rectangle 375">
            <a:extLst>
              <a:ext uri="{FF2B5EF4-FFF2-40B4-BE49-F238E27FC236}">
                <a16:creationId xmlns:a16="http://schemas.microsoft.com/office/drawing/2014/main" id="{BAC6F7F4-7951-4A62-A376-A3902C7F1698}"/>
              </a:ext>
            </a:extLst>
          </p:cNvPr>
          <p:cNvSpPr/>
          <p:nvPr/>
        </p:nvSpPr>
        <p:spPr>
          <a:xfrm>
            <a:off x="285941" y="1521309"/>
            <a:ext cx="9301500" cy="501419"/>
          </a:xfrm>
          <a:prstGeom prst="rect">
            <a:avLst/>
          </a:prstGeom>
        </p:spPr>
        <p:txBody>
          <a:bodyPr wrap="square" numCol="1" spcCol="360000">
            <a:spAutoFit/>
          </a:bodyPr>
          <a:lstStyle/>
          <a:p>
            <a:pPr indent="286345" algn="just">
              <a:lnSpc>
                <a:spcPct val="114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Abaixo é apresentado o cronograma do processo de</a:t>
            </a:r>
            <a:r>
              <a:rPr lang="pt-BR" sz="12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20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Recuperação Judicial </a:t>
            </a: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da Recuperanda, demonstrando o atual estágio em que se encontra.</a:t>
            </a:r>
            <a:endParaRPr lang="en-US"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377" name="TextBox 376">
            <a:extLst>
              <a:ext uri="{FF2B5EF4-FFF2-40B4-BE49-F238E27FC236}">
                <a16:creationId xmlns:a16="http://schemas.microsoft.com/office/drawing/2014/main" id="{1852B2DB-C278-4D39-9CCC-69913205509F}"/>
              </a:ext>
            </a:extLst>
          </p:cNvPr>
          <p:cNvSpPr txBox="1"/>
          <p:nvPr/>
        </p:nvSpPr>
        <p:spPr>
          <a:xfrm>
            <a:off x="2420579" y="4236305"/>
            <a:ext cx="1003312"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06/05/2020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78" name="Oval 15">
            <a:extLst>
              <a:ext uri="{FF2B5EF4-FFF2-40B4-BE49-F238E27FC236}">
                <a16:creationId xmlns:a16="http://schemas.microsoft.com/office/drawing/2014/main" id="{D3CC5E86-03E0-431D-9105-D14AA69D2EB9}"/>
              </a:ext>
            </a:extLst>
          </p:cNvPr>
          <p:cNvSpPr/>
          <p:nvPr/>
        </p:nvSpPr>
        <p:spPr>
          <a:xfrm>
            <a:off x="6858750" y="3888123"/>
            <a:ext cx="174624" cy="175520"/>
          </a:xfrm>
          <a:prstGeom prst="ellipse">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79" name="Oval 16">
            <a:extLst>
              <a:ext uri="{FF2B5EF4-FFF2-40B4-BE49-F238E27FC236}">
                <a16:creationId xmlns:a16="http://schemas.microsoft.com/office/drawing/2014/main" id="{8A026150-43C4-4C3D-ABD2-DC4FA533A88C}"/>
              </a:ext>
            </a:extLst>
          </p:cNvPr>
          <p:cNvSpPr/>
          <p:nvPr/>
        </p:nvSpPr>
        <p:spPr>
          <a:xfrm>
            <a:off x="7059239" y="3888123"/>
            <a:ext cx="174624" cy="175520"/>
          </a:xfrm>
          <a:prstGeom prst="ellipse">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80" name="Oval 15">
            <a:extLst>
              <a:ext uri="{FF2B5EF4-FFF2-40B4-BE49-F238E27FC236}">
                <a16:creationId xmlns:a16="http://schemas.microsoft.com/office/drawing/2014/main" id="{6B88BAE5-92BD-49E4-A869-1159AE6B3551}"/>
              </a:ext>
            </a:extLst>
          </p:cNvPr>
          <p:cNvSpPr/>
          <p:nvPr/>
        </p:nvSpPr>
        <p:spPr>
          <a:xfrm>
            <a:off x="6106910" y="3898283"/>
            <a:ext cx="174624" cy="175520"/>
          </a:xfrm>
          <a:prstGeom prst="ellipse">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81" name="Oval 16">
            <a:extLst>
              <a:ext uri="{FF2B5EF4-FFF2-40B4-BE49-F238E27FC236}">
                <a16:creationId xmlns:a16="http://schemas.microsoft.com/office/drawing/2014/main" id="{6E19047A-7940-47C9-92D7-112E86DA9DA2}"/>
              </a:ext>
            </a:extLst>
          </p:cNvPr>
          <p:cNvSpPr/>
          <p:nvPr/>
        </p:nvSpPr>
        <p:spPr>
          <a:xfrm>
            <a:off x="6307399" y="3898283"/>
            <a:ext cx="174624" cy="175520"/>
          </a:xfrm>
          <a:prstGeom prst="ellipse">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82" name="Oval 15">
            <a:extLst>
              <a:ext uri="{FF2B5EF4-FFF2-40B4-BE49-F238E27FC236}">
                <a16:creationId xmlns:a16="http://schemas.microsoft.com/office/drawing/2014/main" id="{48B12D9A-31B6-4105-ADD9-73571C0610A5}"/>
              </a:ext>
            </a:extLst>
          </p:cNvPr>
          <p:cNvSpPr/>
          <p:nvPr/>
        </p:nvSpPr>
        <p:spPr>
          <a:xfrm>
            <a:off x="7651230" y="3888123"/>
            <a:ext cx="174624" cy="175520"/>
          </a:xfrm>
          <a:prstGeom prst="ellipse">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83" name="Oval 16">
            <a:extLst>
              <a:ext uri="{FF2B5EF4-FFF2-40B4-BE49-F238E27FC236}">
                <a16:creationId xmlns:a16="http://schemas.microsoft.com/office/drawing/2014/main" id="{E93C3859-A9A4-477F-A35C-196E63CAFA9C}"/>
              </a:ext>
            </a:extLst>
          </p:cNvPr>
          <p:cNvSpPr/>
          <p:nvPr/>
        </p:nvSpPr>
        <p:spPr>
          <a:xfrm>
            <a:off x="7851719" y="3888123"/>
            <a:ext cx="174624" cy="175520"/>
          </a:xfrm>
          <a:prstGeom prst="ellipse">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85" name="TextBox 19">
            <a:extLst>
              <a:ext uri="{FF2B5EF4-FFF2-40B4-BE49-F238E27FC236}">
                <a16:creationId xmlns:a16="http://schemas.microsoft.com/office/drawing/2014/main" id="{0FC3E8D3-6064-40CA-BF91-EE92CB040D12}"/>
              </a:ext>
            </a:extLst>
          </p:cNvPr>
          <p:cNvSpPr txBox="1"/>
          <p:nvPr/>
        </p:nvSpPr>
        <p:spPr>
          <a:xfrm>
            <a:off x="4669581" y="3580386"/>
            <a:ext cx="1036001"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02/10/2020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86" name="TextBox 19">
            <a:extLst>
              <a:ext uri="{FF2B5EF4-FFF2-40B4-BE49-F238E27FC236}">
                <a16:creationId xmlns:a16="http://schemas.microsoft.com/office/drawing/2014/main" id="{61659D55-DFD6-4BD6-ACFD-27CC9910FEE7}"/>
              </a:ext>
            </a:extLst>
          </p:cNvPr>
          <p:cNvSpPr txBox="1"/>
          <p:nvPr/>
        </p:nvSpPr>
        <p:spPr>
          <a:xfrm>
            <a:off x="5412825" y="4236305"/>
            <a:ext cx="1004562" cy="261610"/>
          </a:xfrm>
          <a:prstGeom prst="rect">
            <a:avLst/>
          </a:prstGeom>
          <a:noFill/>
        </p:spPr>
        <p:txBody>
          <a:bodyPr wrap="square" rtlCol="0">
            <a:spAutoFit/>
          </a:bodyPr>
          <a:lstStyle/>
          <a:p>
            <a:pPr algn="ctr"/>
            <a:r>
              <a:rPr lang="en-US" altLang="ko-KR" sz="11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Sem </a:t>
            </a:r>
            <a:r>
              <a:rPr lang="en-US" altLang="ko-KR" sz="1100" b="1"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previsão</a:t>
            </a:r>
            <a:endParaRPr lang="ko-KR" altLang="en-US" sz="1100" b="1">
              <a:solidFill>
                <a:schemeClr val="bg2">
                  <a:lumMod val="10000"/>
                </a:schemeClr>
              </a:solidFill>
              <a:latin typeface="Source Sans Pro Light" panose="020B0403030403020204" pitchFamily="34" charset="0"/>
              <a:cs typeface="Arial" panose="020B0604020202020204" pitchFamily="34" charset="0"/>
            </a:endParaRPr>
          </a:p>
        </p:txBody>
      </p:sp>
      <p:sp>
        <p:nvSpPr>
          <p:cNvPr id="387" name="TextBox 19">
            <a:extLst>
              <a:ext uri="{FF2B5EF4-FFF2-40B4-BE49-F238E27FC236}">
                <a16:creationId xmlns:a16="http://schemas.microsoft.com/office/drawing/2014/main" id="{EE262B77-7679-437E-8597-301FB1572735}"/>
              </a:ext>
            </a:extLst>
          </p:cNvPr>
          <p:cNvSpPr txBox="1"/>
          <p:nvPr/>
        </p:nvSpPr>
        <p:spPr>
          <a:xfrm>
            <a:off x="6104108" y="3580386"/>
            <a:ext cx="1067830" cy="261610"/>
          </a:xfrm>
          <a:prstGeom prst="rect">
            <a:avLst/>
          </a:prstGeom>
          <a:noFill/>
        </p:spPr>
        <p:txBody>
          <a:bodyPr wrap="square" rtlCol="0">
            <a:spAutoFit/>
          </a:bodyPr>
          <a:lstStyle/>
          <a:p>
            <a:pPr algn="ctr"/>
            <a:r>
              <a:rPr lang="en-US" altLang="ko-KR" sz="11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Sem </a:t>
            </a:r>
            <a:r>
              <a:rPr lang="en-US" altLang="ko-KR" sz="1100" b="1"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previsão</a:t>
            </a:r>
            <a:endParaRPr lang="ko-KR" altLang="en-US" sz="1100" b="1">
              <a:solidFill>
                <a:schemeClr val="bg2">
                  <a:lumMod val="10000"/>
                </a:schemeClr>
              </a:solidFill>
              <a:latin typeface="Source Sans Pro Light" panose="020B0403030403020204" pitchFamily="34" charset="0"/>
              <a:cs typeface="Arial" panose="020B0604020202020204" pitchFamily="34" charset="0"/>
            </a:endParaRPr>
          </a:p>
        </p:txBody>
      </p:sp>
      <p:grpSp>
        <p:nvGrpSpPr>
          <p:cNvPr id="338" name="그룹 1">
            <a:extLst>
              <a:ext uri="{FF2B5EF4-FFF2-40B4-BE49-F238E27FC236}">
                <a16:creationId xmlns:a16="http://schemas.microsoft.com/office/drawing/2014/main" id="{56E3E1C8-13BA-461A-8A78-A54AA2134D9A}"/>
              </a:ext>
            </a:extLst>
          </p:cNvPr>
          <p:cNvGrpSpPr/>
          <p:nvPr/>
        </p:nvGrpSpPr>
        <p:grpSpPr>
          <a:xfrm>
            <a:off x="783882" y="3726871"/>
            <a:ext cx="7650041" cy="447182"/>
            <a:chOff x="940256" y="3599562"/>
            <a:chExt cx="9463719" cy="550375"/>
          </a:xfrm>
          <a:solidFill>
            <a:srgbClr val="002060"/>
          </a:solidFill>
          <a:effectLst>
            <a:outerShdw blurRad="50800" dist="38100" dir="5400000" algn="t" rotWithShape="0">
              <a:prstClr val="black">
                <a:alpha val="40000"/>
              </a:prstClr>
            </a:outerShdw>
          </a:effectLst>
        </p:grpSpPr>
        <p:sp>
          <p:nvSpPr>
            <p:cNvPr id="339" name="Oval 2">
              <a:extLst>
                <a:ext uri="{FF2B5EF4-FFF2-40B4-BE49-F238E27FC236}">
                  <a16:creationId xmlns:a16="http://schemas.microsoft.com/office/drawing/2014/main" id="{BE7F8465-D905-4B99-A95E-50755D582B8F}"/>
                </a:ext>
              </a:extLst>
            </p:cNvPr>
            <p:cNvSpPr/>
            <p:nvPr/>
          </p:nvSpPr>
          <p:spPr>
            <a:xfrm>
              <a:off x="940256" y="3810538"/>
              <a:ext cx="216024" cy="216024"/>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0" name="Oval 4">
              <a:extLst>
                <a:ext uri="{FF2B5EF4-FFF2-40B4-BE49-F238E27FC236}">
                  <a16:creationId xmlns:a16="http://schemas.microsoft.com/office/drawing/2014/main" id="{318FB5A7-D604-4755-9B48-F815B08ECCEA}"/>
                </a:ext>
              </a:extLst>
            </p:cNvPr>
            <p:cNvSpPr/>
            <p:nvPr/>
          </p:nvSpPr>
          <p:spPr>
            <a:xfrm>
              <a:off x="1228237" y="3810538"/>
              <a:ext cx="216024" cy="216024"/>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1" name="Oval 5">
              <a:extLst>
                <a:ext uri="{FF2B5EF4-FFF2-40B4-BE49-F238E27FC236}">
                  <a16:creationId xmlns:a16="http://schemas.microsoft.com/office/drawing/2014/main" id="{8CC17D56-E06F-4B76-8583-51166EA64763}"/>
                </a:ext>
              </a:extLst>
            </p:cNvPr>
            <p:cNvSpPr/>
            <p:nvPr/>
          </p:nvSpPr>
          <p:spPr>
            <a:xfrm>
              <a:off x="1929960" y="3810538"/>
              <a:ext cx="216024" cy="216024"/>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2" name="Oval 6">
              <a:extLst>
                <a:ext uri="{FF2B5EF4-FFF2-40B4-BE49-F238E27FC236}">
                  <a16:creationId xmlns:a16="http://schemas.microsoft.com/office/drawing/2014/main" id="{9F1F4587-423B-49B7-8D6A-1475BF585143}"/>
                </a:ext>
              </a:extLst>
            </p:cNvPr>
            <p:cNvSpPr/>
            <p:nvPr/>
          </p:nvSpPr>
          <p:spPr>
            <a:xfrm>
              <a:off x="2532563" y="3810538"/>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3" name="Oval 7">
              <a:extLst>
                <a:ext uri="{FF2B5EF4-FFF2-40B4-BE49-F238E27FC236}">
                  <a16:creationId xmlns:a16="http://schemas.microsoft.com/office/drawing/2014/main" id="{39283E58-3CC1-4A9F-BC1B-BC2EADF59242}"/>
                </a:ext>
              </a:extLst>
            </p:cNvPr>
            <p:cNvSpPr/>
            <p:nvPr/>
          </p:nvSpPr>
          <p:spPr>
            <a:xfrm>
              <a:off x="2860504" y="3810538"/>
              <a:ext cx="216024" cy="216024"/>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4" name="Oval 8">
              <a:extLst>
                <a:ext uri="{FF2B5EF4-FFF2-40B4-BE49-F238E27FC236}">
                  <a16:creationId xmlns:a16="http://schemas.microsoft.com/office/drawing/2014/main" id="{B8149366-AC1A-4EB9-B254-922B677BC3A2}"/>
                </a:ext>
              </a:extLst>
            </p:cNvPr>
            <p:cNvSpPr/>
            <p:nvPr/>
          </p:nvSpPr>
          <p:spPr>
            <a:xfrm>
              <a:off x="3135166" y="3810538"/>
              <a:ext cx="216024" cy="216024"/>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5" name="Oval 9">
              <a:extLst>
                <a:ext uri="{FF2B5EF4-FFF2-40B4-BE49-F238E27FC236}">
                  <a16:creationId xmlns:a16="http://schemas.microsoft.com/office/drawing/2014/main" id="{57E853D5-49EB-4F61-9A17-BB906840EB50}"/>
                </a:ext>
              </a:extLst>
            </p:cNvPr>
            <p:cNvSpPr/>
            <p:nvPr/>
          </p:nvSpPr>
          <p:spPr>
            <a:xfrm>
              <a:off x="3783608" y="3810538"/>
              <a:ext cx="216024" cy="216024"/>
            </a:xfrm>
            <a:prstGeom prst="ellipse">
              <a:avLst/>
            </a:prstGeom>
            <a:solidFill>
              <a:schemeClr val="accent2"/>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6" name="Oval 10">
              <a:extLst>
                <a:ext uri="{FF2B5EF4-FFF2-40B4-BE49-F238E27FC236}">
                  <a16:creationId xmlns:a16="http://schemas.microsoft.com/office/drawing/2014/main" id="{5427CDAA-33A1-4819-AE1C-752BEBFDC7C5}"/>
                </a:ext>
              </a:extLst>
            </p:cNvPr>
            <p:cNvSpPr/>
            <p:nvPr/>
          </p:nvSpPr>
          <p:spPr>
            <a:xfrm>
              <a:off x="4412852" y="3810538"/>
              <a:ext cx="216024" cy="2160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7" name="Oval 11">
              <a:extLst>
                <a:ext uri="{FF2B5EF4-FFF2-40B4-BE49-F238E27FC236}">
                  <a16:creationId xmlns:a16="http://schemas.microsoft.com/office/drawing/2014/main" id="{AD615258-6824-4A51-9356-BACBC4BA767E}"/>
                </a:ext>
              </a:extLst>
            </p:cNvPr>
            <p:cNvSpPr/>
            <p:nvPr/>
          </p:nvSpPr>
          <p:spPr>
            <a:xfrm>
              <a:off x="4700833" y="3810538"/>
              <a:ext cx="216024" cy="216024"/>
            </a:xfrm>
            <a:prstGeom prst="ellipse">
              <a:avLst/>
            </a:prstGeom>
            <a:solidFill>
              <a:schemeClr val="accent2"/>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8" name="Oval 12">
              <a:extLst>
                <a:ext uri="{FF2B5EF4-FFF2-40B4-BE49-F238E27FC236}">
                  <a16:creationId xmlns:a16="http://schemas.microsoft.com/office/drawing/2014/main" id="{DD3ECEF0-41F0-44F9-A78A-68C21F4EC69D}"/>
                </a:ext>
              </a:extLst>
            </p:cNvPr>
            <p:cNvSpPr/>
            <p:nvPr/>
          </p:nvSpPr>
          <p:spPr>
            <a:xfrm>
              <a:off x="4975495" y="3810538"/>
              <a:ext cx="216024" cy="216024"/>
            </a:xfrm>
            <a:prstGeom prst="ellipse">
              <a:avLst/>
            </a:prstGeom>
            <a:solidFill>
              <a:schemeClr val="accent2"/>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49" name="Oval 13">
              <a:extLst>
                <a:ext uri="{FF2B5EF4-FFF2-40B4-BE49-F238E27FC236}">
                  <a16:creationId xmlns:a16="http://schemas.microsoft.com/office/drawing/2014/main" id="{72ED4BA9-03E0-4F52-B1F1-3373D83D2C63}"/>
                </a:ext>
              </a:extLst>
            </p:cNvPr>
            <p:cNvSpPr/>
            <p:nvPr/>
          </p:nvSpPr>
          <p:spPr>
            <a:xfrm>
              <a:off x="5663897" y="3810538"/>
              <a:ext cx="216024" cy="216024"/>
            </a:xfrm>
            <a:prstGeom prst="ellipse">
              <a:avLst/>
            </a:prstGeom>
            <a:solidFill>
              <a:srgbClr val="377023"/>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0" name="Oval 15">
              <a:extLst>
                <a:ext uri="{FF2B5EF4-FFF2-40B4-BE49-F238E27FC236}">
                  <a16:creationId xmlns:a16="http://schemas.microsoft.com/office/drawing/2014/main" id="{38BF9ED5-5D2D-4BA6-8B72-632AB792535E}"/>
                </a:ext>
              </a:extLst>
            </p:cNvPr>
            <p:cNvSpPr/>
            <p:nvPr/>
          </p:nvSpPr>
          <p:spPr>
            <a:xfrm>
              <a:off x="6607761" y="3810538"/>
              <a:ext cx="216024" cy="216024"/>
            </a:xfrm>
            <a:prstGeom prst="ellips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1" name="Oval 16">
              <a:extLst>
                <a:ext uri="{FF2B5EF4-FFF2-40B4-BE49-F238E27FC236}">
                  <a16:creationId xmlns:a16="http://schemas.microsoft.com/office/drawing/2014/main" id="{4B0ADB2C-F0A4-4EB8-8F9E-0D6BAF17EA82}"/>
                </a:ext>
              </a:extLst>
            </p:cNvPr>
            <p:cNvSpPr/>
            <p:nvPr/>
          </p:nvSpPr>
          <p:spPr>
            <a:xfrm>
              <a:off x="6855783" y="3810538"/>
              <a:ext cx="216024" cy="216024"/>
            </a:xfrm>
            <a:prstGeom prst="ellips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grpSp>
          <p:nvGrpSpPr>
            <p:cNvPr id="352" name="Group 27">
              <a:extLst>
                <a:ext uri="{FF2B5EF4-FFF2-40B4-BE49-F238E27FC236}">
                  <a16:creationId xmlns:a16="http://schemas.microsoft.com/office/drawing/2014/main" id="{4ADE8117-036E-49DE-8941-3069925D6CB8}"/>
                </a:ext>
              </a:extLst>
            </p:cNvPr>
            <p:cNvGrpSpPr/>
            <p:nvPr/>
          </p:nvGrpSpPr>
          <p:grpSpPr>
            <a:xfrm>
              <a:off x="9699146" y="3599562"/>
              <a:ext cx="704829" cy="550375"/>
              <a:chOff x="5605214" y="4422832"/>
              <a:chExt cx="704828" cy="550376"/>
            </a:xfrm>
            <a:grpFill/>
          </p:grpSpPr>
          <p:sp>
            <p:nvSpPr>
              <p:cNvPr id="361" name="Rounded Rectangle 25">
                <a:extLst>
                  <a:ext uri="{FF2B5EF4-FFF2-40B4-BE49-F238E27FC236}">
                    <a16:creationId xmlns:a16="http://schemas.microsoft.com/office/drawing/2014/main" id="{2777167F-6FE5-45F2-9F54-D366B2F27AA6}"/>
                  </a:ext>
                </a:extLst>
              </p:cNvPr>
              <p:cNvSpPr/>
              <p:nvPr/>
            </p:nvSpPr>
            <p:spPr>
              <a:xfrm rot="2624939">
                <a:off x="5605214" y="4422832"/>
                <a:ext cx="682843" cy="180000"/>
              </a:xfrm>
              <a:prstGeom prst="roundRect">
                <a:avLst>
                  <a:gd name="adj" fmla="val 50000"/>
                </a:avLst>
              </a:pr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62" name="Rounded Rectangle 26">
                <a:extLst>
                  <a:ext uri="{FF2B5EF4-FFF2-40B4-BE49-F238E27FC236}">
                    <a16:creationId xmlns:a16="http://schemas.microsoft.com/office/drawing/2014/main" id="{D2C1A0B3-50AF-4444-A6E3-D80CBFFF8151}"/>
                  </a:ext>
                </a:extLst>
              </p:cNvPr>
              <p:cNvSpPr/>
              <p:nvPr/>
            </p:nvSpPr>
            <p:spPr>
              <a:xfrm rot="18900000">
                <a:off x="5627197" y="4793208"/>
                <a:ext cx="682845" cy="180000"/>
              </a:xfrm>
              <a:prstGeom prst="roundRect">
                <a:avLst>
                  <a:gd name="adj" fmla="val 50000"/>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grpSp>
        <p:sp>
          <p:nvSpPr>
            <p:cNvPr id="353" name="Oval 29">
              <a:extLst>
                <a:ext uri="{FF2B5EF4-FFF2-40B4-BE49-F238E27FC236}">
                  <a16:creationId xmlns:a16="http://schemas.microsoft.com/office/drawing/2014/main" id="{3559FD64-85AC-4D46-82D1-90D156264D78}"/>
                </a:ext>
              </a:extLst>
            </p:cNvPr>
            <p:cNvSpPr/>
            <p:nvPr/>
          </p:nvSpPr>
          <p:spPr>
            <a:xfrm>
              <a:off x="1516218" y="3734339"/>
              <a:ext cx="368425" cy="368423"/>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4" name="Oval 30">
              <a:extLst>
                <a:ext uri="{FF2B5EF4-FFF2-40B4-BE49-F238E27FC236}">
                  <a16:creationId xmlns:a16="http://schemas.microsoft.com/office/drawing/2014/main" id="{ACE53688-A4D0-4786-9339-C0F19A317068}"/>
                </a:ext>
              </a:extLst>
            </p:cNvPr>
            <p:cNvSpPr/>
            <p:nvPr/>
          </p:nvSpPr>
          <p:spPr>
            <a:xfrm>
              <a:off x="2464929" y="3734339"/>
              <a:ext cx="368425" cy="368423"/>
            </a:xfrm>
            <a:prstGeom prst="ellipse">
              <a:avLst/>
            </a:prstGeom>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55" name="Oval 31">
              <a:extLst>
                <a:ext uri="{FF2B5EF4-FFF2-40B4-BE49-F238E27FC236}">
                  <a16:creationId xmlns:a16="http://schemas.microsoft.com/office/drawing/2014/main" id="{2329FC1A-E925-4112-808B-0F5382929CE6}"/>
                </a:ext>
              </a:extLst>
            </p:cNvPr>
            <p:cNvSpPr/>
            <p:nvPr/>
          </p:nvSpPr>
          <p:spPr>
            <a:xfrm>
              <a:off x="3384605" y="3743132"/>
              <a:ext cx="368425" cy="368424"/>
            </a:xfrm>
            <a:prstGeom prst="ellipse">
              <a:avLst/>
            </a:prstGeom>
            <a:solidFill>
              <a:srgbClr val="92D050"/>
            </a:solidFill>
            <a:ln>
              <a:solidFill>
                <a:srgbClr val="92D050"/>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975">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356" name="Oval 32">
              <a:extLst>
                <a:ext uri="{FF2B5EF4-FFF2-40B4-BE49-F238E27FC236}">
                  <a16:creationId xmlns:a16="http://schemas.microsoft.com/office/drawing/2014/main" id="{D0AC8A90-686E-466C-8682-2C0AE6A7C033}"/>
                </a:ext>
              </a:extLst>
            </p:cNvPr>
            <p:cNvSpPr/>
            <p:nvPr/>
          </p:nvSpPr>
          <p:spPr>
            <a:xfrm>
              <a:off x="4306677" y="3741869"/>
              <a:ext cx="368425" cy="368424"/>
            </a:xfrm>
            <a:prstGeom prst="ellipse">
              <a:avLst/>
            </a:prstGeom>
            <a:solidFill>
              <a:schemeClr val="accent2"/>
            </a:solidFill>
            <a:ln>
              <a:solidFill>
                <a:schemeClr val="accent4"/>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7" name="Oval 33">
              <a:extLst>
                <a:ext uri="{FF2B5EF4-FFF2-40B4-BE49-F238E27FC236}">
                  <a16:creationId xmlns:a16="http://schemas.microsoft.com/office/drawing/2014/main" id="{2B8CB685-DCB8-48EF-9E4D-68B79C242462}"/>
                </a:ext>
              </a:extLst>
            </p:cNvPr>
            <p:cNvSpPr/>
            <p:nvPr/>
          </p:nvSpPr>
          <p:spPr>
            <a:xfrm>
              <a:off x="5253875" y="3734867"/>
              <a:ext cx="368425" cy="368424"/>
            </a:xfrm>
            <a:prstGeom prst="ellipse">
              <a:avLst/>
            </a:prstGeom>
            <a:solidFill>
              <a:schemeClr val="accent2"/>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8" name="Oval 5">
              <a:extLst>
                <a:ext uri="{FF2B5EF4-FFF2-40B4-BE49-F238E27FC236}">
                  <a16:creationId xmlns:a16="http://schemas.microsoft.com/office/drawing/2014/main" id="{AFFEAF0F-7232-42FC-BAD3-0F5E2849A2D7}"/>
                </a:ext>
              </a:extLst>
            </p:cNvPr>
            <p:cNvSpPr/>
            <p:nvPr/>
          </p:nvSpPr>
          <p:spPr>
            <a:xfrm>
              <a:off x="2217941" y="3810543"/>
              <a:ext cx="216024" cy="216024"/>
            </a:xfrm>
            <a:prstGeom prst="ellipse">
              <a:avLst/>
            </a:prstGeom>
            <a:solidFill>
              <a:srgbClr val="84C23D"/>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59" name="Oval 9">
              <a:extLst>
                <a:ext uri="{FF2B5EF4-FFF2-40B4-BE49-F238E27FC236}">
                  <a16:creationId xmlns:a16="http://schemas.microsoft.com/office/drawing/2014/main" id="{B4B0CF9E-D91E-4BC3-9BAC-85A4D7CF9BF5}"/>
                </a:ext>
              </a:extLst>
            </p:cNvPr>
            <p:cNvSpPr/>
            <p:nvPr/>
          </p:nvSpPr>
          <p:spPr>
            <a:xfrm>
              <a:off x="4044950" y="3810546"/>
              <a:ext cx="216024" cy="216024"/>
            </a:xfrm>
            <a:prstGeom prst="ellipse">
              <a:avLst/>
            </a:prstGeom>
            <a:solidFill>
              <a:schemeClr val="accent2"/>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60" name="Oval 13">
              <a:extLst>
                <a:ext uri="{FF2B5EF4-FFF2-40B4-BE49-F238E27FC236}">
                  <a16:creationId xmlns:a16="http://schemas.microsoft.com/office/drawing/2014/main" id="{45EA0230-847D-4651-90C7-733E133BBBDF}"/>
                </a:ext>
              </a:extLst>
            </p:cNvPr>
            <p:cNvSpPr/>
            <p:nvPr/>
          </p:nvSpPr>
          <p:spPr>
            <a:xfrm>
              <a:off x="5938551" y="3810546"/>
              <a:ext cx="216024" cy="216023"/>
            </a:xfrm>
            <a:prstGeom prst="ellipse">
              <a:avLst/>
            </a:prstGeom>
            <a:solidFill>
              <a:srgbClr val="377023"/>
            </a:solid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grpSp>
      <p:sp>
        <p:nvSpPr>
          <p:cNvPr id="65" name="Oval 33">
            <a:extLst>
              <a:ext uri="{FF2B5EF4-FFF2-40B4-BE49-F238E27FC236}">
                <a16:creationId xmlns:a16="http://schemas.microsoft.com/office/drawing/2014/main" id="{EEAC8FC8-576E-40FF-87C7-493990BDF0C3}"/>
              </a:ext>
            </a:extLst>
          </p:cNvPr>
          <p:cNvSpPr/>
          <p:nvPr/>
        </p:nvSpPr>
        <p:spPr>
          <a:xfrm>
            <a:off x="5036296" y="3847360"/>
            <a:ext cx="297818" cy="299346"/>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1100">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66" name="Oval 15">
            <a:extLst>
              <a:ext uri="{FF2B5EF4-FFF2-40B4-BE49-F238E27FC236}">
                <a16:creationId xmlns:a16="http://schemas.microsoft.com/office/drawing/2014/main" id="{FE02D106-BA35-436E-8EFA-8D675E2492D7}"/>
              </a:ext>
            </a:extLst>
          </p:cNvPr>
          <p:cNvSpPr/>
          <p:nvPr/>
        </p:nvSpPr>
        <p:spPr>
          <a:xfrm>
            <a:off x="5375593" y="3917523"/>
            <a:ext cx="174624" cy="175520"/>
          </a:xfrm>
          <a:prstGeom prst="ellipse">
            <a:avLst/>
          </a:prstGeom>
          <a:solidFill>
            <a:srgbClr val="A7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67" name="Oval 33">
            <a:extLst>
              <a:ext uri="{FF2B5EF4-FFF2-40B4-BE49-F238E27FC236}">
                <a16:creationId xmlns:a16="http://schemas.microsoft.com/office/drawing/2014/main" id="{B922056A-1E76-4A8A-9205-55C828226048}"/>
              </a:ext>
            </a:extLst>
          </p:cNvPr>
          <p:cNvSpPr/>
          <p:nvPr/>
        </p:nvSpPr>
        <p:spPr>
          <a:xfrm>
            <a:off x="5036177" y="3842229"/>
            <a:ext cx="297818" cy="299346"/>
          </a:xfrm>
          <a:prstGeom prst="ellipse">
            <a:avLst/>
          </a:prstGeom>
          <a:solidFill>
            <a:srgbClr val="377023"/>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1100">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68" name="Oval 33">
            <a:extLst>
              <a:ext uri="{FF2B5EF4-FFF2-40B4-BE49-F238E27FC236}">
                <a16:creationId xmlns:a16="http://schemas.microsoft.com/office/drawing/2014/main" id="{930AAAFC-F5AE-46DF-A1F9-BE857A8C620E}"/>
              </a:ext>
            </a:extLst>
          </p:cNvPr>
          <p:cNvSpPr/>
          <p:nvPr/>
        </p:nvSpPr>
        <p:spPr>
          <a:xfrm>
            <a:off x="5762335" y="3843604"/>
            <a:ext cx="297818" cy="299346"/>
          </a:xfrm>
          <a:prstGeom prst="ellipse">
            <a:avLst/>
          </a:prstGeom>
          <a:solidFill>
            <a:srgbClr val="A7A7A7"/>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1100">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69" name="Oval 33">
            <a:extLst>
              <a:ext uri="{FF2B5EF4-FFF2-40B4-BE49-F238E27FC236}">
                <a16:creationId xmlns:a16="http://schemas.microsoft.com/office/drawing/2014/main" id="{073B3278-F9FB-425A-A276-5D54DE88CA04}"/>
              </a:ext>
            </a:extLst>
          </p:cNvPr>
          <p:cNvSpPr/>
          <p:nvPr/>
        </p:nvSpPr>
        <p:spPr>
          <a:xfrm>
            <a:off x="6531176" y="3834642"/>
            <a:ext cx="297818" cy="299346"/>
          </a:xfrm>
          <a:prstGeom prst="ellipse">
            <a:avLst/>
          </a:prstGeom>
          <a:solidFill>
            <a:srgbClr val="A7A7A7"/>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1100">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70" name="Oval 33">
            <a:extLst>
              <a:ext uri="{FF2B5EF4-FFF2-40B4-BE49-F238E27FC236}">
                <a16:creationId xmlns:a16="http://schemas.microsoft.com/office/drawing/2014/main" id="{E2408466-2C82-4ADD-8B4C-04D95D7FF97F}"/>
              </a:ext>
            </a:extLst>
          </p:cNvPr>
          <p:cNvSpPr/>
          <p:nvPr/>
        </p:nvSpPr>
        <p:spPr>
          <a:xfrm rot="16544242">
            <a:off x="7300064" y="3828125"/>
            <a:ext cx="297818" cy="299346"/>
          </a:xfrm>
          <a:prstGeom prst="ellipse">
            <a:avLst/>
          </a:prstGeom>
          <a:solidFill>
            <a:srgbClr val="A7A7A7"/>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1100">
              <a:solidFill>
                <a:schemeClr val="bg2">
                  <a:lumMod val="10000"/>
                </a:schemeClr>
              </a:solidFill>
              <a:highlight>
                <a:srgbClr val="FF9933"/>
              </a:highlight>
              <a:latin typeface="Source Sans Pro Light" panose="020B0403030403020204" pitchFamily="34" charset="0"/>
              <a:cs typeface="Arial" panose="020B0604020202020204" pitchFamily="34" charset="0"/>
            </a:endParaRPr>
          </a:p>
        </p:txBody>
      </p:sp>
      <p:sp>
        <p:nvSpPr>
          <p:cNvPr id="4" name="TextBox 336">
            <a:extLst>
              <a:ext uri="{FF2B5EF4-FFF2-40B4-BE49-F238E27FC236}">
                <a16:creationId xmlns:a16="http://schemas.microsoft.com/office/drawing/2014/main" id="{C1BC8EAC-5EB6-4D83-9608-64898CADFF15}"/>
              </a:ext>
            </a:extLst>
          </p:cNvPr>
          <p:cNvSpPr txBox="1"/>
          <p:nvPr/>
        </p:nvSpPr>
        <p:spPr>
          <a:xfrm>
            <a:off x="4012732" y="4178310"/>
            <a:ext cx="977823"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02/09/2020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148722712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8" name="Straight Connector 397">
            <a:extLst>
              <a:ext uri="{FF2B5EF4-FFF2-40B4-BE49-F238E27FC236}">
                <a16:creationId xmlns:a16="http://schemas.microsoft.com/office/drawing/2014/main" id="{BF2F5D97-BC65-416C-A4D1-EF3E2A8E3252}"/>
              </a:ext>
            </a:extLst>
          </p:cNvPr>
          <p:cNvCxnSpPr>
            <a:cxnSpLocks/>
          </p:cNvCxnSpPr>
          <p:nvPr/>
        </p:nvCxnSpPr>
        <p:spPr>
          <a:xfrm>
            <a:off x="5489025" y="2237704"/>
            <a:ext cx="0" cy="1753364"/>
          </a:xfrm>
          <a:prstGeom prst="line">
            <a:avLst/>
          </a:prstGeom>
          <a:ln w="25400">
            <a:solidFill>
              <a:srgbClr val="88C64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66AFF60A-9F44-4D59-881C-FB57053888F2}"/>
              </a:ext>
            </a:extLst>
          </p:cNvPr>
          <p:cNvCxnSpPr>
            <a:cxnSpLocks/>
          </p:cNvCxnSpPr>
          <p:nvPr/>
        </p:nvCxnSpPr>
        <p:spPr>
          <a:xfrm>
            <a:off x="3416259" y="2253821"/>
            <a:ext cx="0" cy="1709330"/>
          </a:xfrm>
          <a:prstGeom prst="line">
            <a:avLst/>
          </a:prstGeom>
          <a:ln w="25400">
            <a:solidFill>
              <a:srgbClr val="88C64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1578B613-2B4A-4818-AAE1-ED5276B34E5A}"/>
              </a:ext>
            </a:extLst>
          </p:cNvPr>
          <p:cNvCxnSpPr>
            <a:cxnSpLocks/>
          </p:cNvCxnSpPr>
          <p:nvPr/>
        </p:nvCxnSpPr>
        <p:spPr>
          <a:xfrm>
            <a:off x="1398334" y="2253821"/>
            <a:ext cx="0" cy="1753364"/>
          </a:xfrm>
          <a:prstGeom prst="line">
            <a:avLst/>
          </a:prstGeom>
          <a:ln w="25400">
            <a:solidFill>
              <a:srgbClr val="8BC944"/>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02" name="Straight Connector 401">
            <a:extLst>
              <a:ext uri="{FF2B5EF4-FFF2-40B4-BE49-F238E27FC236}">
                <a16:creationId xmlns:a16="http://schemas.microsoft.com/office/drawing/2014/main" id="{513291A4-671A-4996-9B75-0F02C5FDA820}"/>
              </a:ext>
            </a:extLst>
          </p:cNvPr>
          <p:cNvCxnSpPr>
            <a:cxnSpLocks/>
          </p:cNvCxnSpPr>
          <p:nvPr/>
        </p:nvCxnSpPr>
        <p:spPr>
          <a:xfrm flipV="1">
            <a:off x="2437240" y="4131740"/>
            <a:ext cx="3521" cy="1638497"/>
          </a:xfrm>
          <a:prstGeom prst="line">
            <a:avLst/>
          </a:prstGeom>
          <a:ln w="25400">
            <a:solidFill>
              <a:srgbClr val="92D05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a:t>1.3 </a:t>
            </a:r>
            <a:r>
              <a:rPr lang="en-US" err="1"/>
              <a:t>Cronograma</a:t>
            </a:r>
            <a:r>
              <a:rPr lang="en-US"/>
              <a:t> </a:t>
            </a:r>
            <a:r>
              <a:rPr lang="en-US">
                <a:gradFill>
                  <a:gsLst>
                    <a:gs pos="0">
                      <a:schemeClr val="accent5">
                        <a:lumMod val="67000"/>
                      </a:schemeClr>
                    </a:gs>
                    <a:gs pos="48000">
                      <a:schemeClr val="accent3"/>
                    </a:gs>
                    <a:gs pos="100000">
                      <a:schemeClr val="accent6"/>
                    </a:gs>
                  </a:gsLst>
                  <a:path path="circle">
                    <a:fillToRect l="100000" t="100000"/>
                  </a:path>
                </a:gradFill>
              </a:rPr>
              <a:t>Processual</a:t>
            </a:r>
            <a:endParaRPr lang="en-US"/>
          </a:p>
        </p:txBody>
      </p:sp>
      <p:sp>
        <p:nvSpPr>
          <p:cNvPr id="388" name="Rectangle 387">
            <a:extLst>
              <a:ext uri="{FF2B5EF4-FFF2-40B4-BE49-F238E27FC236}">
                <a16:creationId xmlns:a16="http://schemas.microsoft.com/office/drawing/2014/main" id="{57C0C48F-55D8-42F5-8B24-1F6CBD7CD7E1}"/>
              </a:ext>
            </a:extLst>
          </p:cNvPr>
          <p:cNvSpPr/>
          <p:nvPr/>
        </p:nvSpPr>
        <p:spPr>
          <a:xfrm>
            <a:off x="285941" y="1521309"/>
            <a:ext cx="9301500" cy="289695"/>
          </a:xfrm>
          <a:prstGeom prst="rect">
            <a:avLst/>
          </a:prstGeom>
        </p:spPr>
        <p:txBody>
          <a:bodyPr wrap="square" numCol="1" spcCol="360000">
            <a:spAutoFit/>
          </a:bodyPr>
          <a:lstStyle/>
          <a:p>
            <a:pPr indent="286345" algn="just">
              <a:lnSpc>
                <a:spcPct val="114000"/>
              </a:lnSpc>
            </a:pP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Abaixo é apresentado o cronograma da</a:t>
            </a:r>
            <a:r>
              <a:rPr lang="pt-BR" sz="12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20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rPr>
              <a:t>Verificação de Créditos </a:t>
            </a:r>
            <a:r>
              <a:rPr lang="pt-BR"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da Recuperanda, demonstrando o atual estágio em que se encontra.</a:t>
            </a:r>
            <a:endParaRPr lang="en-US" sz="12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389" name="TextBox 388">
            <a:extLst>
              <a:ext uri="{FF2B5EF4-FFF2-40B4-BE49-F238E27FC236}">
                <a16:creationId xmlns:a16="http://schemas.microsoft.com/office/drawing/2014/main" id="{8B4CE6A0-F8C5-4980-8AA5-34351886B877}"/>
              </a:ext>
            </a:extLst>
          </p:cNvPr>
          <p:cNvSpPr txBox="1"/>
          <p:nvPr/>
        </p:nvSpPr>
        <p:spPr>
          <a:xfrm>
            <a:off x="1441959" y="2211453"/>
            <a:ext cx="1025738" cy="430887"/>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Ajuizamento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(art. 51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90" name="TextBox 389">
            <a:extLst>
              <a:ext uri="{FF2B5EF4-FFF2-40B4-BE49-F238E27FC236}">
                <a16:creationId xmlns:a16="http://schemas.microsoft.com/office/drawing/2014/main" id="{581DC6AD-6DFC-47DE-BC42-7C7519B0C43F}"/>
              </a:ext>
            </a:extLst>
          </p:cNvPr>
          <p:cNvSpPr txBox="1"/>
          <p:nvPr/>
        </p:nvSpPr>
        <p:spPr>
          <a:xfrm>
            <a:off x="4461640" y="5211615"/>
            <a:ext cx="1630582" cy="600164"/>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Entrega pela Administração Judicial do relatório de verificação de créditos</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91" name="TextBox 390">
            <a:extLst>
              <a:ext uri="{FF2B5EF4-FFF2-40B4-BE49-F238E27FC236}">
                <a16:creationId xmlns:a16="http://schemas.microsoft.com/office/drawing/2014/main" id="{7F0D65E2-50B1-489C-A6CC-B5C0B70F72C3}"/>
              </a:ext>
            </a:extLst>
          </p:cNvPr>
          <p:cNvSpPr txBox="1"/>
          <p:nvPr/>
        </p:nvSpPr>
        <p:spPr>
          <a:xfrm>
            <a:off x="597285" y="4134258"/>
            <a:ext cx="1606664" cy="261610"/>
          </a:xfrm>
          <a:prstGeom prst="rect">
            <a:avLst/>
          </a:prstGeom>
          <a:noFill/>
        </p:spPr>
        <p:txBody>
          <a:bodyPr wrap="square" rtlCol="0">
            <a:spAutoFit/>
          </a:bodyPr>
          <a:lstStyle/>
          <a:p>
            <a:pPr algn="ctr"/>
            <a:r>
              <a:rPr lang="pt-BR" altLang="ko-KR" sz="1100" b="1" dirty="0">
                <a:solidFill>
                  <a:schemeClr val="bg2">
                    <a:lumMod val="10000"/>
                  </a:schemeClr>
                </a:solidFill>
                <a:latin typeface="Source Sans Pro Light" panose="020B0403030403020204" pitchFamily="34" charset="0"/>
                <a:cs typeface="Arial" panose="020B0604020202020204" pitchFamily="34" charset="0"/>
              </a:rPr>
              <a:t>21/11/2019</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392" name="Oval 33">
            <a:extLst>
              <a:ext uri="{FF2B5EF4-FFF2-40B4-BE49-F238E27FC236}">
                <a16:creationId xmlns:a16="http://schemas.microsoft.com/office/drawing/2014/main" id="{F75F967D-0174-43CB-B340-E99F9CB8BEC7}"/>
              </a:ext>
            </a:extLst>
          </p:cNvPr>
          <p:cNvSpPr/>
          <p:nvPr/>
        </p:nvSpPr>
        <p:spPr>
          <a:xfrm>
            <a:off x="7441653" y="3819690"/>
            <a:ext cx="297817" cy="299345"/>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93" name="Oval 75">
            <a:extLst>
              <a:ext uri="{FF2B5EF4-FFF2-40B4-BE49-F238E27FC236}">
                <a16:creationId xmlns:a16="http://schemas.microsoft.com/office/drawing/2014/main" id="{57AFD584-C3B4-4220-AC80-4B7646D515CA}"/>
              </a:ext>
            </a:extLst>
          </p:cNvPr>
          <p:cNvSpPr/>
          <p:nvPr/>
        </p:nvSpPr>
        <p:spPr>
          <a:xfrm>
            <a:off x="8062345" y="3890714"/>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94" name="Oval 75">
            <a:extLst>
              <a:ext uri="{FF2B5EF4-FFF2-40B4-BE49-F238E27FC236}">
                <a16:creationId xmlns:a16="http://schemas.microsoft.com/office/drawing/2014/main" id="{35A0FBEB-6262-459B-A1C1-ADB617D45E57}"/>
              </a:ext>
            </a:extLst>
          </p:cNvPr>
          <p:cNvSpPr/>
          <p:nvPr/>
        </p:nvSpPr>
        <p:spPr>
          <a:xfrm>
            <a:off x="8292746" y="3886467"/>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95" name="Rectangle 394">
            <a:extLst>
              <a:ext uri="{FF2B5EF4-FFF2-40B4-BE49-F238E27FC236}">
                <a16:creationId xmlns:a16="http://schemas.microsoft.com/office/drawing/2014/main" id="{D25B1227-5EAD-4C8D-A660-11B453E1CF4B}"/>
              </a:ext>
            </a:extLst>
          </p:cNvPr>
          <p:cNvSpPr/>
          <p:nvPr/>
        </p:nvSpPr>
        <p:spPr>
          <a:xfrm>
            <a:off x="7603764" y="2211453"/>
            <a:ext cx="718466" cy="430887"/>
          </a:xfrm>
          <a:prstGeom prst="rect">
            <a:avLst/>
          </a:prstGeom>
        </p:spPr>
        <p:txBody>
          <a:bodyPr wrap="none">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QGC</a:t>
            </a:r>
          </a:p>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18 LRF)</a:t>
            </a:r>
          </a:p>
        </p:txBody>
      </p:sp>
      <p:sp>
        <p:nvSpPr>
          <p:cNvPr id="396" name="Oval 33">
            <a:extLst>
              <a:ext uri="{FF2B5EF4-FFF2-40B4-BE49-F238E27FC236}">
                <a16:creationId xmlns:a16="http://schemas.microsoft.com/office/drawing/2014/main" id="{2C4A654F-F0F7-4F6B-BE02-C5635C2083A5}"/>
              </a:ext>
            </a:extLst>
          </p:cNvPr>
          <p:cNvSpPr/>
          <p:nvPr/>
        </p:nvSpPr>
        <p:spPr>
          <a:xfrm>
            <a:off x="5340116" y="3834324"/>
            <a:ext cx="297817" cy="299345"/>
          </a:xfrm>
          <a:prstGeom prst="ellipse">
            <a:avLst/>
          </a:prstGeom>
          <a:solidFill>
            <a:srgbClr val="88C641"/>
          </a:solidFill>
          <a:ln>
            <a:solidFill>
              <a:srgbClr val="88C64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397" name="Rectangle 396">
            <a:extLst>
              <a:ext uri="{FF2B5EF4-FFF2-40B4-BE49-F238E27FC236}">
                <a16:creationId xmlns:a16="http://schemas.microsoft.com/office/drawing/2014/main" id="{6BAF83DF-4B3A-4ED7-B98F-7D4017ADC8FD}"/>
              </a:ext>
            </a:extLst>
          </p:cNvPr>
          <p:cNvSpPr/>
          <p:nvPr/>
        </p:nvSpPr>
        <p:spPr>
          <a:xfrm>
            <a:off x="5503520" y="2211453"/>
            <a:ext cx="1439639" cy="769441"/>
          </a:xfrm>
          <a:prstGeom prst="rect">
            <a:avLst/>
          </a:prstGeom>
        </p:spPr>
        <p:txBody>
          <a:bodyPr wrap="square">
            <a:spAutoFit/>
          </a:bodyPr>
          <a:lstStyle/>
          <a:p>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Publicação do 2º edital contendo a relação de credores da Administração Judicial (art. 7º, §1º, LRF)</a:t>
            </a:r>
            <a:endParaRPr lang="en-US"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cxnSp>
        <p:nvCxnSpPr>
          <p:cNvPr id="399" name="Straight Connector 398">
            <a:extLst>
              <a:ext uri="{FF2B5EF4-FFF2-40B4-BE49-F238E27FC236}">
                <a16:creationId xmlns:a16="http://schemas.microsoft.com/office/drawing/2014/main" id="{8EB1AA5B-DFE4-463E-9495-ED8A49410832}"/>
              </a:ext>
            </a:extLst>
          </p:cNvPr>
          <p:cNvCxnSpPr>
            <a:cxnSpLocks/>
          </p:cNvCxnSpPr>
          <p:nvPr/>
        </p:nvCxnSpPr>
        <p:spPr>
          <a:xfrm flipV="1">
            <a:off x="4447625" y="3976760"/>
            <a:ext cx="0" cy="1753364"/>
          </a:xfrm>
          <a:prstGeom prst="line">
            <a:avLst/>
          </a:prstGeom>
          <a:ln w="25400">
            <a:solidFill>
              <a:srgbClr val="88C641"/>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00" name="Oval 9">
            <a:extLst>
              <a:ext uri="{FF2B5EF4-FFF2-40B4-BE49-F238E27FC236}">
                <a16:creationId xmlns:a16="http://schemas.microsoft.com/office/drawing/2014/main" id="{3A6CCA59-C2ED-4B21-8ABB-394649396524}"/>
              </a:ext>
            </a:extLst>
          </p:cNvPr>
          <p:cNvSpPr/>
          <p:nvPr/>
        </p:nvSpPr>
        <p:spPr>
          <a:xfrm>
            <a:off x="3604631" y="3903103"/>
            <a:ext cx="174624" cy="175519"/>
          </a:xfrm>
          <a:prstGeom prst="ellipse">
            <a:avLst/>
          </a:prstGeom>
          <a:solidFill>
            <a:srgbClr val="88C641"/>
          </a:solidFill>
          <a:ln>
            <a:solidFill>
              <a:srgbClr val="A7A7A7"/>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1" name="Oval 30">
            <a:extLst>
              <a:ext uri="{FF2B5EF4-FFF2-40B4-BE49-F238E27FC236}">
                <a16:creationId xmlns:a16="http://schemas.microsoft.com/office/drawing/2014/main" id="{56D56C58-9459-42B7-BCAC-05866F86812A}"/>
              </a:ext>
            </a:extLst>
          </p:cNvPr>
          <p:cNvSpPr/>
          <p:nvPr/>
        </p:nvSpPr>
        <p:spPr>
          <a:xfrm>
            <a:off x="2288332" y="3842415"/>
            <a:ext cx="297817" cy="299344"/>
          </a:xfrm>
          <a:prstGeom prst="ellipse">
            <a:avLst/>
          </a:prstGeom>
          <a:solidFill>
            <a:srgbClr val="92D050"/>
          </a:solidFill>
          <a:ln>
            <a:solidFill>
              <a:srgbClr val="92D05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3" name="TextBox 402">
            <a:extLst>
              <a:ext uri="{FF2B5EF4-FFF2-40B4-BE49-F238E27FC236}">
                <a16:creationId xmlns:a16="http://schemas.microsoft.com/office/drawing/2014/main" id="{45BCC31E-A046-4424-A115-4932E5020388}"/>
              </a:ext>
            </a:extLst>
          </p:cNvPr>
          <p:cNvSpPr txBox="1"/>
          <p:nvPr/>
        </p:nvSpPr>
        <p:spPr>
          <a:xfrm>
            <a:off x="1949854" y="3623034"/>
            <a:ext cx="1003312"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06/05/2020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04" name="Oval 74">
            <a:extLst>
              <a:ext uri="{FF2B5EF4-FFF2-40B4-BE49-F238E27FC236}">
                <a16:creationId xmlns:a16="http://schemas.microsoft.com/office/drawing/2014/main" id="{7FA0C04A-6F32-43BF-B614-ED669BCA6DFF}"/>
              </a:ext>
            </a:extLst>
          </p:cNvPr>
          <p:cNvSpPr/>
          <p:nvPr/>
        </p:nvSpPr>
        <p:spPr>
          <a:xfrm>
            <a:off x="5691581" y="3900372"/>
            <a:ext cx="174624" cy="175520"/>
          </a:xfrm>
          <a:prstGeom prst="ellipse">
            <a:avLst/>
          </a:prstGeom>
          <a:solidFill>
            <a:srgbClr val="377023"/>
          </a:solidFill>
          <a:ln>
            <a:solidFill>
              <a:srgbClr val="37702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5" name="Oval 74">
            <a:extLst>
              <a:ext uri="{FF2B5EF4-FFF2-40B4-BE49-F238E27FC236}">
                <a16:creationId xmlns:a16="http://schemas.microsoft.com/office/drawing/2014/main" id="{4F91F2B4-FEBD-4E84-AC3C-51D8A4C45E2F}"/>
              </a:ext>
            </a:extLst>
          </p:cNvPr>
          <p:cNvSpPr/>
          <p:nvPr/>
        </p:nvSpPr>
        <p:spPr>
          <a:xfrm>
            <a:off x="5920285" y="3901733"/>
            <a:ext cx="174624" cy="175520"/>
          </a:xfrm>
          <a:prstGeom prst="ellipse">
            <a:avLst/>
          </a:prstGeom>
          <a:solidFill>
            <a:srgbClr val="377023"/>
          </a:solidFill>
          <a:ln>
            <a:solidFill>
              <a:srgbClr val="37702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6" name="Oval 74">
            <a:extLst>
              <a:ext uri="{FF2B5EF4-FFF2-40B4-BE49-F238E27FC236}">
                <a16:creationId xmlns:a16="http://schemas.microsoft.com/office/drawing/2014/main" id="{DB380252-8047-488F-AC2D-FD3E64FA2353}"/>
              </a:ext>
            </a:extLst>
          </p:cNvPr>
          <p:cNvSpPr/>
          <p:nvPr/>
        </p:nvSpPr>
        <p:spPr>
          <a:xfrm>
            <a:off x="7810418" y="3890714"/>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7" name="Oval 29">
            <a:extLst>
              <a:ext uri="{FF2B5EF4-FFF2-40B4-BE49-F238E27FC236}">
                <a16:creationId xmlns:a16="http://schemas.microsoft.com/office/drawing/2014/main" id="{8E087595-4DC2-4577-BFE1-19F895F92BDC}"/>
              </a:ext>
            </a:extLst>
          </p:cNvPr>
          <p:cNvSpPr/>
          <p:nvPr/>
        </p:nvSpPr>
        <p:spPr>
          <a:xfrm>
            <a:off x="1251178" y="3844802"/>
            <a:ext cx="297817" cy="299345"/>
          </a:xfrm>
          <a:prstGeom prst="ellipse">
            <a:avLst/>
          </a:prstGeom>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8" name="Oval 9">
            <a:extLst>
              <a:ext uri="{FF2B5EF4-FFF2-40B4-BE49-F238E27FC236}">
                <a16:creationId xmlns:a16="http://schemas.microsoft.com/office/drawing/2014/main" id="{119227F0-DA64-434F-A26E-6C7FE9E9C1E5}"/>
              </a:ext>
            </a:extLst>
          </p:cNvPr>
          <p:cNvSpPr/>
          <p:nvPr/>
        </p:nvSpPr>
        <p:spPr>
          <a:xfrm>
            <a:off x="2629271" y="3903535"/>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09" name="Oval 10">
            <a:extLst>
              <a:ext uri="{FF2B5EF4-FFF2-40B4-BE49-F238E27FC236}">
                <a16:creationId xmlns:a16="http://schemas.microsoft.com/office/drawing/2014/main" id="{A5009677-BF98-41FB-AA3D-E7944E39910E}"/>
              </a:ext>
            </a:extLst>
          </p:cNvPr>
          <p:cNvSpPr/>
          <p:nvPr/>
        </p:nvSpPr>
        <p:spPr>
          <a:xfrm>
            <a:off x="3065841" y="3902374"/>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0" name="Oval 9">
            <a:extLst>
              <a:ext uri="{FF2B5EF4-FFF2-40B4-BE49-F238E27FC236}">
                <a16:creationId xmlns:a16="http://schemas.microsoft.com/office/drawing/2014/main" id="{A0BE2DBD-A5E9-46FD-8075-9BB2ED69CDA9}"/>
              </a:ext>
            </a:extLst>
          </p:cNvPr>
          <p:cNvSpPr/>
          <p:nvPr/>
        </p:nvSpPr>
        <p:spPr>
          <a:xfrm>
            <a:off x="2841219" y="3903535"/>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1" name="Oval 9">
            <a:extLst>
              <a:ext uri="{FF2B5EF4-FFF2-40B4-BE49-F238E27FC236}">
                <a16:creationId xmlns:a16="http://schemas.microsoft.com/office/drawing/2014/main" id="{4A41440F-5ED4-4479-8B08-2984A5503E7B}"/>
              </a:ext>
            </a:extLst>
          </p:cNvPr>
          <p:cNvSpPr/>
          <p:nvPr/>
        </p:nvSpPr>
        <p:spPr>
          <a:xfrm>
            <a:off x="1603543" y="3904399"/>
            <a:ext cx="174624" cy="175519"/>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2" name="Oval 10">
            <a:extLst>
              <a:ext uri="{FF2B5EF4-FFF2-40B4-BE49-F238E27FC236}">
                <a16:creationId xmlns:a16="http://schemas.microsoft.com/office/drawing/2014/main" id="{2AE4CE7B-E388-4D88-8BB1-C6E1DA6DB231}"/>
              </a:ext>
            </a:extLst>
          </p:cNvPr>
          <p:cNvSpPr/>
          <p:nvPr/>
        </p:nvSpPr>
        <p:spPr>
          <a:xfrm>
            <a:off x="2049841" y="3908102"/>
            <a:ext cx="174624" cy="175519"/>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3" name="Oval 9">
            <a:extLst>
              <a:ext uri="{FF2B5EF4-FFF2-40B4-BE49-F238E27FC236}">
                <a16:creationId xmlns:a16="http://schemas.microsoft.com/office/drawing/2014/main" id="{FAB8CAE0-BFAF-418F-B515-A0AC4540BD67}"/>
              </a:ext>
            </a:extLst>
          </p:cNvPr>
          <p:cNvSpPr/>
          <p:nvPr/>
        </p:nvSpPr>
        <p:spPr>
          <a:xfrm>
            <a:off x="1825219" y="3909263"/>
            <a:ext cx="174624" cy="175519"/>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4" name="Oval 33">
            <a:extLst>
              <a:ext uri="{FF2B5EF4-FFF2-40B4-BE49-F238E27FC236}">
                <a16:creationId xmlns:a16="http://schemas.microsoft.com/office/drawing/2014/main" id="{4B597CD9-F975-4617-8B0C-E28DF1C8E89B}"/>
              </a:ext>
            </a:extLst>
          </p:cNvPr>
          <p:cNvSpPr/>
          <p:nvPr/>
        </p:nvSpPr>
        <p:spPr>
          <a:xfrm>
            <a:off x="4315810" y="3831235"/>
            <a:ext cx="297817" cy="299345"/>
          </a:xfrm>
          <a:prstGeom prst="ellipse">
            <a:avLst/>
          </a:prstGeom>
          <a:solidFill>
            <a:srgbClr val="88C641"/>
          </a:solidFill>
          <a:ln>
            <a:solidFill>
              <a:srgbClr val="A7A7A7"/>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18" name="TextBox 417">
            <a:extLst>
              <a:ext uri="{FF2B5EF4-FFF2-40B4-BE49-F238E27FC236}">
                <a16:creationId xmlns:a16="http://schemas.microsoft.com/office/drawing/2014/main" id="{734707D8-3375-4A59-B374-AEBCCB651576}"/>
              </a:ext>
            </a:extLst>
          </p:cNvPr>
          <p:cNvSpPr txBox="1"/>
          <p:nvPr/>
        </p:nvSpPr>
        <p:spPr>
          <a:xfrm>
            <a:off x="2456924" y="4971519"/>
            <a:ext cx="1309249" cy="769441"/>
          </a:xfrm>
          <a:prstGeom prst="rect">
            <a:avLst/>
          </a:prstGeom>
          <a:noFill/>
        </p:spPr>
        <p:txBody>
          <a:bodyPr wrap="square" rtlCol="0">
            <a:spAutoFit/>
          </a:bodyPr>
          <a:lstStyle>
            <a:defPPr>
              <a:defRPr lang="en-US"/>
            </a:defPPr>
            <a:lvl1pPr>
              <a:defRPr sz="975" b="1">
                <a:solidFill>
                  <a:srgbClr val="002060"/>
                </a:solidFill>
                <a:latin typeface="Arial" panose="020B0604020202020204" pitchFamily="34" charset="0"/>
                <a:ea typeface="Cambria" panose="02040503050406030204" pitchFamily="18" charset="0"/>
                <a:cs typeface="Arial" panose="020B0604020202020204" pitchFamily="34" charset="0"/>
              </a:defRPr>
            </a:lvl1pPr>
          </a:lstStyle>
          <a:p>
            <a:r>
              <a:rPr lang="pt-BR" altLang="ko-KR" sz="1100" b="0" dirty="0">
                <a:solidFill>
                  <a:schemeClr val="bg2">
                    <a:lumMod val="10000"/>
                  </a:schemeClr>
                </a:solidFill>
                <a:latin typeface="Source Sans Pro Light" panose="020B0403030403020204" pitchFamily="34" charset="0"/>
                <a:ea typeface="Source Sans Pro Light" panose="020B0403030403020204" pitchFamily="34" charset="0"/>
              </a:rPr>
              <a:t>Publicação do 1º edital contendo a relação de credores das Devedoras (art. 52, § 1º, da LRF)</a:t>
            </a:r>
          </a:p>
        </p:txBody>
      </p:sp>
      <p:sp>
        <p:nvSpPr>
          <p:cNvPr id="419" name="Oval 33">
            <a:extLst>
              <a:ext uri="{FF2B5EF4-FFF2-40B4-BE49-F238E27FC236}">
                <a16:creationId xmlns:a16="http://schemas.microsoft.com/office/drawing/2014/main" id="{93E0BD17-2A81-4081-BE35-EC13A12AE7A3}"/>
              </a:ext>
            </a:extLst>
          </p:cNvPr>
          <p:cNvSpPr/>
          <p:nvPr/>
        </p:nvSpPr>
        <p:spPr>
          <a:xfrm>
            <a:off x="3271257" y="3840888"/>
            <a:ext cx="297817" cy="299345"/>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0" name="Oval 9">
            <a:extLst>
              <a:ext uri="{FF2B5EF4-FFF2-40B4-BE49-F238E27FC236}">
                <a16:creationId xmlns:a16="http://schemas.microsoft.com/office/drawing/2014/main" id="{A5C41771-E0E2-4832-91C6-23846F5DA67D}"/>
              </a:ext>
            </a:extLst>
          </p:cNvPr>
          <p:cNvSpPr/>
          <p:nvPr/>
        </p:nvSpPr>
        <p:spPr>
          <a:xfrm>
            <a:off x="4657490" y="3911131"/>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1" name="Oval 10">
            <a:extLst>
              <a:ext uri="{FF2B5EF4-FFF2-40B4-BE49-F238E27FC236}">
                <a16:creationId xmlns:a16="http://schemas.microsoft.com/office/drawing/2014/main" id="{4D4B4530-33B0-49F5-A248-E2DD0EB2C384}"/>
              </a:ext>
            </a:extLst>
          </p:cNvPr>
          <p:cNvSpPr/>
          <p:nvPr/>
        </p:nvSpPr>
        <p:spPr>
          <a:xfrm>
            <a:off x="5094060" y="3909970"/>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2" name="Oval 9">
            <a:extLst>
              <a:ext uri="{FF2B5EF4-FFF2-40B4-BE49-F238E27FC236}">
                <a16:creationId xmlns:a16="http://schemas.microsoft.com/office/drawing/2014/main" id="{E266C632-1A5B-4AA6-96B0-524B86F75807}"/>
              </a:ext>
            </a:extLst>
          </p:cNvPr>
          <p:cNvSpPr/>
          <p:nvPr/>
        </p:nvSpPr>
        <p:spPr>
          <a:xfrm>
            <a:off x="4869438" y="3911131"/>
            <a:ext cx="174624" cy="175519"/>
          </a:xfrm>
          <a:prstGeom prst="ellipse">
            <a:avLst/>
          </a:prstGeom>
          <a:solidFill>
            <a:srgbClr val="88C641"/>
          </a:solidFill>
          <a:ln>
            <a:solidFill>
              <a:srgbClr val="88C641"/>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4" name="Rectangle 423">
            <a:extLst>
              <a:ext uri="{FF2B5EF4-FFF2-40B4-BE49-F238E27FC236}">
                <a16:creationId xmlns:a16="http://schemas.microsoft.com/office/drawing/2014/main" id="{ABDEE751-FB3A-4391-B325-B918A20EF7FF}"/>
              </a:ext>
            </a:extLst>
          </p:cNvPr>
          <p:cNvSpPr/>
          <p:nvPr/>
        </p:nvSpPr>
        <p:spPr>
          <a:xfrm>
            <a:off x="3429159" y="2211453"/>
            <a:ext cx="1463316" cy="600164"/>
          </a:xfrm>
          <a:prstGeom prst="rect">
            <a:avLst/>
          </a:prstGeom>
        </p:spPr>
        <p:txBody>
          <a:bodyPr wrap="square">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Prazo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para </a:t>
            </a:r>
            <a:r>
              <a:rPr lang="en-US" altLang="ko-KR" sz="11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recebimento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de </a:t>
            </a:r>
            <a:r>
              <a:rPr lang="en-US" altLang="ko-KR" sz="11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Habilitações</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e </a:t>
            </a:r>
            <a:r>
              <a:rPr lang="en-US" altLang="ko-KR" sz="1100"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Divergências</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7º, § 1º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25" name="TextBox 424">
            <a:extLst>
              <a:ext uri="{FF2B5EF4-FFF2-40B4-BE49-F238E27FC236}">
                <a16:creationId xmlns:a16="http://schemas.microsoft.com/office/drawing/2014/main" id="{27B4BE76-D1C4-46AE-84C0-14D92C370AF6}"/>
              </a:ext>
            </a:extLst>
          </p:cNvPr>
          <p:cNvSpPr txBox="1"/>
          <p:nvPr/>
        </p:nvSpPr>
        <p:spPr>
          <a:xfrm>
            <a:off x="6573326" y="5377822"/>
            <a:ext cx="1137677" cy="430887"/>
          </a:xfrm>
          <a:prstGeom prst="rect">
            <a:avLst/>
          </a:prstGeom>
          <a:noFill/>
        </p:spPr>
        <p:txBody>
          <a:bodyPr wrap="square" rtlCol="0">
            <a:spAutoFit/>
          </a:bodyPr>
          <a:lstStyle/>
          <a:p>
            <a:r>
              <a:rPr lang="pt-B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Impugnações (art. 8º LFR)</a:t>
            </a:r>
            <a:endParaRPr lang="en-US"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cxnSp>
        <p:nvCxnSpPr>
          <p:cNvPr id="426" name="Straight Connector 425">
            <a:extLst>
              <a:ext uri="{FF2B5EF4-FFF2-40B4-BE49-F238E27FC236}">
                <a16:creationId xmlns:a16="http://schemas.microsoft.com/office/drawing/2014/main" id="{4F6C74D6-ECB7-43ED-87FB-2CA7216F92AA}"/>
              </a:ext>
            </a:extLst>
          </p:cNvPr>
          <p:cNvCxnSpPr>
            <a:cxnSpLocks/>
          </p:cNvCxnSpPr>
          <p:nvPr/>
        </p:nvCxnSpPr>
        <p:spPr>
          <a:xfrm flipV="1">
            <a:off x="6550745" y="3976760"/>
            <a:ext cx="0" cy="1753364"/>
          </a:xfrm>
          <a:prstGeom prst="line">
            <a:avLst/>
          </a:prstGeom>
          <a:ln w="25400">
            <a:solidFill>
              <a:srgbClr val="377023"/>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27" name="Oval 33">
            <a:extLst>
              <a:ext uri="{FF2B5EF4-FFF2-40B4-BE49-F238E27FC236}">
                <a16:creationId xmlns:a16="http://schemas.microsoft.com/office/drawing/2014/main" id="{949EE1CE-85E1-4782-8679-7329B7CF10CC}"/>
              </a:ext>
            </a:extLst>
          </p:cNvPr>
          <p:cNvSpPr/>
          <p:nvPr/>
        </p:nvSpPr>
        <p:spPr>
          <a:xfrm>
            <a:off x="6395173" y="3829850"/>
            <a:ext cx="297817" cy="299345"/>
          </a:xfrm>
          <a:prstGeom prst="ellipse">
            <a:avLst/>
          </a:prstGeom>
          <a:solidFill>
            <a:srgbClr val="377023"/>
          </a:solidFill>
          <a:ln>
            <a:solidFill>
              <a:srgbClr val="37702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8" name="Oval 74">
            <a:extLst>
              <a:ext uri="{FF2B5EF4-FFF2-40B4-BE49-F238E27FC236}">
                <a16:creationId xmlns:a16="http://schemas.microsoft.com/office/drawing/2014/main" id="{028D4E97-D8C9-46DA-8BF9-0B7A93E78822}"/>
              </a:ext>
            </a:extLst>
          </p:cNvPr>
          <p:cNvSpPr/>
          <p:nvPr/>
        </p:nvSpPr>
        <p:spPr>
          <a:xfrm>
            <a:off x="6143805" y="3901733"/>
            <a:ext cx="174624" cy="175520"/>
          </a:xfrm>
          <a:prstGeom prst="ellipse">
            <a:avLst/>
          </a:prstGeom>
          <a:solidFill>
            <a:srgbClr val="377023"/>
          </a:solidFill>
          <a:ln>
            <a:solidFill>
              <a:srgbClr val="37702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29" name="Oval 74">
            <a:extLst>
              <a:ext uri="{FF2B5EF4-FFF2-40B4-BE49-F238E27FC236}">
                <a16:creationId xmlns:a16="http://schemas.microsoft.com/office/drawing/2014/main" id="{D9020246-2596-4F08-AB45-BFA9319C6D72}"/>
              </a:ext>
            </a:extLst>
          </p:cNvPr>
          <p:cNvSpPr/>
          <p:nvPr/>
        </p:nvSpPr>
        <p:spPr>
          <a:xfrm>
            <a:off x="6768541" y="3890212"/>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30" name="Oval 74">
            <a:extLst>
              <a:ext uri="{FF2B5EF4-FFF2-40B4-BE49-F238E27FC236}">
                <a16:creationId xmlns:a16="http://schemas.microsoft.com/office/drawing/2014/main" id="{A6DAE08D-B3F5-4FBA-AC8B-3DE2AAB43036}"/>
              </a:ext>
            </a:extLst>
          </p:cNvPr>
          <p:cNvSpPr/>
          <p:nvPr/>
        </p:nvSpPr>
        <p:spPr>
          <a:xfrm>
            <a:off x="6997245" y="3891573"/>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31" name="Oval 74">
            <a:extLst>
              <a:ext uri="{FF2B5EF4-FFF2-40B4-BE49-F238E27FC236}">
                <a16:creationId xmlns:a16="http://schemas.microsoft.com/office/drawing/2014/main" id="{DADD42E6-A15C-44AF-9633-1FAAA459DE7D}"/>
              </a:ext>
            </a:extLst>
          </p:cNvPr>
          <p:cNvSpPr/>
          <p:nvPr/>
        </p:nvSpPr>
        <p:spPr>
          <a:xfrm>
            <a:off x="7220765" y="3891573"/>
            <a:ext cx="174624" cy="175520"/>
          </a:xfrm>
          <a:prstGeom prst="ellipse">
            <a:avLst/>
          </a:prstGeom>
          <a:solidFill>
            <a:srgbClr val="A7A7A7"/>
          </a:solidFill>
          <a:ln>
            <a:solidFill>
              <a:srgbClr val="A7A7A7"/>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cxnSp>
        <p:nvCxnSpPr>
          <p:cNvPr id="432" name="Straight Connector 431">
            <a:extLst>
              <a:ext uri="{FF2B5EF4-FFF2-40B4-BE49-F238E27FC236}">
                <a16:creationId xmlns:a16="http://schemas.microsoft.com/office/drawing/2014/main" id="{ECEF1B01-6DBA-435D-B4BA-926D3AB9F79A}"/>
              </a:ext>
            </a:extLst>
          </p:cNvPr>
          <p:cNvCxnSpPr>
            <a:cxnSpLocks/>
          </p:cNvCxnSpPr>
          <p:nvPr/>
        </p:nvCxnSpPr>
        <p:spPr>
          <a:xfrm>
            <a:off x="7592145" y="2227544"/>
            <a:ext cx="0" cy="1753364"/>
          </a:xfrm>
          <a:prstGeom prst="line">
            <a:avLst/>
          </a:prstGeom>
          <a:ln w="25400">
            <a:solidFill>
              <a:srgbClr val="A7A7A7"/>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33" name="TextBox 19">
            <a:extLst>
              <a:ext uri="{FF2B5EF4-FFF2-40B4-BE49-F238E27FC236}">
                <a16:creationId xmlns:a16="http://schemas.microsoft.com/office/drawing/2014/main" id="{503B9F40-5758-4227-97EC-BDB7AC947A26}"/>
              </a:ext>
            </a:extLst>
          </p:cNvPr>
          <p:cNvSpPr txBox="1"/>
          <p:nvPr/>
        </p:nvSpPr>
        <p:spPr>
          <a:xfrm>
            <a:off x="2972183" y="4007185"/>
            <a:ext cx="952060" cy="600164"/>
          </a:xfrm>
          <a:prstGeom prst="rect">
            <a:avLst/>
          </a:prstGeom>
          <a:noFill/>
        </p:spPr>
        <p:txBody>
          <a:bodyPr wrap="square" rtlCol="0">
            <a:spAutoFit/>
          </a:bodyPr>
          <a:lstStyle/>
          <a:p>
            <a:pPr algn="ctr"/>
            <a:endPar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ctr"/>
            <a:r>
              <a:rPr lang="pt-BR"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27/05/2020</a:t>
            </a:r>
          </a:p>
          <a:p>
            <a:pPr algn="ct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34" name="TextBox 19">
            <a:extLst>
              <a:ext uri="{FF2B5EF4-FFF2-40B4-BE49-F238E27FC236}">
                <a16:creationId xmlns:a16="http://schemas.microsoft.com/office/drawing/2014/main" id="{5EE3C341-A87A-4E5C-AF16-7FAB03C16801}"/>
              </a:ext>
            </a:extLst>
          </p:cNvPr>
          <p:cNvSpPr txBox="1"/>
          <p:nvPr/>
        </p:nvSpPr>
        <p:spPr>
          <a:xfrm>
            <a:off x="3976657" y="3623034"/>
            <a:ext cx="937357"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30/07/2020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36" name="TextBox 19">
            <a:extLst>
              <a:ext uri="{FF2B5EF4-FFF2-40B4-BE49-F238E27FC236}">
                <a16:creationId xmlns:a16="http://schemas.microsoft.com/office/drawing/2014/main" id="{72AA53C9-8A01-44EA-8CCA-B55746DAAC00}"/>
              </a:ext>
            </a:extLst>
          </p:cNvPr>
          <p:cNvSpPr txBox="1"/>
          <p:nvPr/>
        </p:nvSpPr>
        <p:spPr>
          <a:xfrm>
            <a:off x="7092710" y="4134258"/>
            <a:ext cx="1016632" cy="261610"/>
          </a:xfrm>
          <a:prstGeom prst="rect">
            <a:avLst/>
          </a:prstGeom>
          <a:noFill/>
        </p:spPr>
        <p:txBody>
          <a:bodyPr wrap="square" rtlCol="0">
            <a:spAutoFit/>
          </a:bodyPr>
          <a:lstStyle/>
          <a:p>
            <a:pPr algn="ctr"/>
            <a:r>
              <a:rPr lang="en-US" altLang="ko-KR" sz="1100" b="1"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Sem</a:t>
            </a: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en-US" altLang="ko-KR" sz="1100" b="1" dirty="0" err="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previsão</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38" name="Oval 10">
            <a:extLst>
              <a:ext uri="{FF2B5EF4-FFF2-40B4-BE49-F238E27FC236}">
                <a16:creationId xmlns:a16="http://schemas.microsoft.com/office/drawing/2014/main" id="{5A828003-26E4-4AC3-AACF-183F35311694}"/>
              </a:ext>
            </a:extLst>
          </p:cNvPr>
          <p:cNvSpPr/>
          <p:nvPr/>
        </p:nvSpPr>
        <p:spPr>
          <a:xfrm>
            <a:off x="4066913" y="3905440"/>
            <a:ext cx="174624" cy="175519"/>
          </a:xfrm>
          <a:prstGeom prst="ellipse">
            <a:avLst/>
          </a:prstGeom>
          <a:solidFill>
            <a:srgbClr val="88C641"/>
          </a:solidFill>
          <a:ln>
            <a:solidFill>
              <a:srgbClr val="A7A7A7"/>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39" name="Oval 9">
            <a:extLst>
              <a:ext uri="{FF2B5EF4-FFF2-40B4-BE49-F238E27FC236}">
                <a16:creationId xmlns:a16="http://schemas.microsoft.com/office/drawing/2014/main" id="{D1B8D993-B039-45D6-9B24-C16E447A069C}"/>
              </a:ext>
            </a:extLst>
          </p:cNvPr>
          <p:cNvSpPr/>
          <p:nvPr/>
        </p:nvSpPr>
        <p:spPr>
          <a:xfrm>
            <a:off x="3836931" y="3904580"/>
            <a:ext cx="174624" cy="175519"/>
          </a:xfrm>
          <a:prstGeom prst="ellipse">
            <a:avLst/>
          </a:prstGeom>
          <a:solidFill>
            <a:srgbClr val="88C641"/>
          </a:solidFill>
          <a:ln>
            <a:solidFill>
              <a:srgbClr val="A7A7A7"/>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442" name="Rounded Rectangle 25">
            <a:extLst>
              <a:ext uri="{FF2B5EF4-FFF2-40B4-BE49-F238E27FC236}">
                <a16:creationId xmlns:a16="http://schemas.microsoft.com/office/drawing/2014/main" id="{2F78900C-D83B-49D0-B00F-9FDC29BE918A}"/>
              </a:ext>
            </a:extLst>
          </p:cNvPr>
          <p:cNvSpPr/>
          <p:nvPr/>
        </p:nvSpPr>
        <p:spPr>
          <a:xfrm rot="2624939">
            <a:off x="8325602" y="3756503"/>
            <a:ext cx="551980" cy="146250"/>
          </a:xfrm>
          <a:prstGeom prst="roundRect">
            <a:avLst>
              <a:gd name="adj" fmla="val 50000"/>
            </a:avLst>
          </a:pr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443" name="Rounded Rectangle 26">
            <a:extLst>
              <a:ext uri="{FF2B5EF4-FFF2-40B4-BE49-F238E27FC236}">
                <a16:creationId xmlns:a16="http://schemas.microsoft.com/office/drawing/2014/main" id="{DEDD5689-8517-40C6-8235-517C2BA38A54}"/>
              </a:ext>
            </a:extLst>
          </p:cNvPr>
          <p:cNvSpPr/>
          <p:nvPr/>
        </p:nvSpPr>
        <p:spPr>
          <a:xfrm rot="18900000">
            <a:off x="8343372" y="4057435"/>
            <a:ext cx="551982" cy="146250"/>
          </a:xfrm>
          <a:prstGeom prst="roundRect">
            <a:avLst>
              <a:gd name="adj" fmla="val 50000"/>
            </a:avLst>
          </a:prstGeom>
          <a:solidFill>
            <a:srgbClr val="A7A7A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75">
              <a:solidFill>
                <a:schemeClr val="bg2">
                  <a:lumMod val="10000"/>
                </a:schemeClr>
              </a:solidFill>
              <a:latin typeface="Source Sans Pro Light" panose="020B0403030403020204" pitchFamily="34" charset="0"/>
              <a:cs typeface="Arial" panose="020B0604020202020204" pitchFamily="34" charset="0"/>
            </a:endParaRPr>
          </a:p>
        </p:txBody>
      </p:sp>
      <p:sp>
        <p:nvSpPr>
          <p:cNvPr id="3" name="TextBox 336">
            <a:extLst>
              <a:ext uri="{FF2B5EF4-FFF2-40B4-BE49-F238E27FC236}">
                <a16:creationId xmlns:a16="http://schemas.microsoft.com/office/drawing/2014/main" id="{4FEEC509-0355-4DBB-9703-908D81A2252F}"/>
              </a:ext>
            </a:extLst>
          </p:cNvPr>
          <p:cNvSpPr txBox="1"/>
          <p:nvPr/>
        </p:nvSpPr>
        <p:spPr>
          <a:xfrm>
            <a:off x="5049539" y="4133413"/>
            <a:ext cx="977823"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02/09/2020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 name="TextBox 336">
            <a:extLst>
              <a:ext uri="{FF2B5EF4-FFF2-40B4-BE49-F238E27FC236}">
                <a16:creationId xmlns:a16="http://schemas.microsoft.com/office/drawing/2014/main" id="{503E8E15-01C3-4E59-A629-E2FAEB372D75}"/>
              </a:ext>
            </a:extLst>
          </p:cNvPr>
          <p:cNvSpPr txBox="1"/>
          <p:nvPr/>
        </p:nvSpPr>
        <p:spPr>
          <a:xfrm>
            <a:off x="6068596" y="3576215"/>
            <a:ext cx="977823" cy="261610"/>
          </a:xfrm>
          <a:prstGeom prst="rect">
            <a:avLst/>
          </a:prstGeom>
          <a:noFill/>
        </p:spPr>
        <p:txBody>
          <a:bodyPr wrap="square" rtlCol="0">
            <a:spAutoFit/>
          </a:bodyPr>
          <a:lstStyle/>
          <a:p>
            <a:pPr algn="ctr"/>
            <a:r>
              <a:rPr lang="en-US" altLang="ko-K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16/09/2020</a:t>
            </a:r>
            <a:endParaRPr lang="ko-KR" altLang="en-US" sz="1100" b="1" dirty="0">
              <a:solidFill>
                <a:schemeClr val="bg2">
                  <a:lumMod val="10000"/>
                </a:schemeClr>
              </a:solidFill>
              <a:latin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221366484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FA500-C896-4387-90EA-A768A2A6DB9D}"/>
              </a:ext>
            </a:extLst>
          </p:cNvPr>
          <p:cNvSpPr/>
          <p:nvPr/>
        </p:nvSpPr>
        <p:spPr>
          <a:xfrm>
            <a:off x="0" y="0"/>
            <a:ext cx="417803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63"/>
          </a:p>
        </p:txBody>
      </p:sp>
      <p:sp>
        <p:nvSpPr>
          <p:cNvPr id="24" name="TextBox 23"/>
          <p:cNvSpPr txBox="1">
            <a:spLocks noChangeArrowheads="1"/>
          </p:cNvSpPr>
          <p:nvPr/>
        </p:nvSpPr>
        <p:spPr bwMode="auto">
          <a:xfrm>
            <a:off x="4596836" y="4277717"/>
            <a:ext cx="720069" cy="24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975">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586486" y="3213788"/>
            <a:ext cx="3159058" cy="740485"/>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800" b="1" kern="0" dirty="0">
                <a:solidFill>
                  <a:schemeClr val="bg1"/>
                </a:solidFill>
                <a:latin typeface="Source Sans Pro" panose="020B0503030403020204" pitchFamily="34" charset="0"/>
              </a:rPr>
              <a:t>2. INFORMAÇÕES SOBRE AS RECUPERANDAS</a:t>
            </a:r>
            <a:endParaRPr lang="pt-BR"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561067" y="1590472"/>
            <a:ext cx="4953000" cy="3681919"/>
          </a:xfrm>
          <a:prstGeom prst="rect">
            <a:avLst/>
          </a:prstGeom>
        </p:spPr>
        <p:txBody>
          <a:bodyPr vert="horz" lIns="91440" tIns="45720" rIns="91440" bIns="4572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2.1. Histórico das empresas</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2.2. Informações Gerais</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2.3. Reunião com a Administração</a:t>
            </a:r>
          </a:p>
          <a:p>
            <a:pPr>
              <a:lnSpc>
                <a:spcPct val="150000"/>
              </a:lnSpc>
            </a:pPr>
            <a:r>
              <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2.4. Impactos da Covid 19</a:t>
            </a:r>
          </a:p>
          <a:p>
            <a:pPr>
              <a:lnSpc>
                <a:spcPct val="150000"/>
              </a:lnSpc>
            </a:pPr>
            <a:endParaRPr lang="pt-BR" sz="22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endParaRPr lang="pt-BR" dirty="0">
              <a:solidFill>
                <a:schemeClr val="bg2">
                  <a:lumMod val="1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24407" y="1241710"/>
            <a:ext cx="4129216" cy="1200329"/>
          </a:xfrm>
          <a:prstGeom prst="rect">
            <a:avLst/>
          </a:prstGeom>
          <a:noFill/>
        </p:spPr>
        <p:txBody>
          <a:bodyPr wrap="square">
            <a:spAutoFit/>
          </a:bodyPr>
          <a:lstStyle/>
          <a:p>
            <a:pPr lvl="1">
              <a:defRPr/>
            </a:pPr>
            <a:r>
              <a:rPr lang="en-US" sz="3600" b="1" kern="0">
                <a:solidFill>
                  <a:schemeClr val="bg1"/>
                </a:solidFill>
                <a:latin typeface="Source Sans Pro" panose="020B0503030403020204" pitchFamily="34" charset="0"/>
              </a:rPr>
              <a:t>RELATÓRIO </a:t>
            </a:r>
            <a:br>
              <a:rPr lang="en-US" sz="3600" b="1" kern="0">
                <a:solidFill>
                  <a:schemeClr val="bg1"/>
                </a:solidFill>
                <a:latin typeface="Source Sans Pro" panose="020B0503030403020204" pitchFamily="34" charset="0"/>
              </a:rPr>
            </a:br>
            <a:r>
              <a:rPr lang="en-US" sz="36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4091748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lock Arc 25">
            <a:extLst>
              <a:ext uri="{FF2B5EF4-FFF2-40B4-BE49-F238E27FC236}">
                <a16:creationId xmlns:a16="http://schemas.microsoft.com/office/drawing/2014/main" id="{6C5A5EE6-212F-4985-B829-0439F05DBE11}"/>
              </a:ext>
            </a:extLst>
          </p:cNvPr>
          <p:cNvSpPr/>
          <p:nvPr/>
        </p:nvSpPr>
        <p:spPr>
          <a:xfrm flipV="1">
            <a:off x="580816" y="3037446"/>
            <a:ext cx="1444574" cy="1444574"/>
          </a:xfrm>
          <a:prstGeom prst="blockArc">
            <a:avLst>
              <a:gd name="adj1" fmla="val 10800000"/>
              <a:gd name="adj2" fmla="val 88983"/>
              <a:gd name="adj3" fmla="val 162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27" name="Block Arc 26">
            <a:extLst>
              <a:ext uri="{FF2B5EF4-FFF2-40B4-BE49-F238E27FC236}">
                <a16:creationId xmlns:a16="http://schemas.microsoft.com/office/drawing/2014/main" id="{E0CF2256-C44C-419A-84A0-BBF3AFE0D812}"/>
              </a:ext>
            </a:extLst>
          </p:cNvPr>
          <p:cNvSpPr/>
          <p:nvPr/>
        </p:nvSpPr>
        <p:spPr>
          <a:xfrm>
            <a:off x="1801096" y="3058776"/>
            <a:ext cx="1444574" cy="1444574"/>
          </a:xfrm>
          <a:prstGeom prst="blockArc">
            <a:avLst>
              <a:gd name="adj1" fmla="val 10800000"/>
              <a:gd name="adj2" fmla="val 88983"/>
              <a:gd name="adj3" fmla="val 162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28" name="Block Arc 27">
            <a:extLst>
              <a:ext uri="{FF2B5EF4-FFF2-40B4-BE49-F238E27FC236}">
                <a16:creationId xmlns:a16="http://schemas.microsoft.com/office/drawing/2014/main" id="{5B79628F-B641-40B0-89A0-BECE9E0C9FF7}"/>
              </a:ext>
            </a:extLst>
          </p:cNvPr>
          <p:cNvSpPr/>
          <p:nvPr/>
        </p:nvSpPr>
        <p:spPr>
          <a:xfrm flipV="1">
            <a:off x="3011431" y="3048390"/>
            <a:ext cx="1444574" cy="1444574"/>
          </a:xfrm>
          <a:prstGeom prst="blockArc">
            <a:avLst>
              <a:gd name="adj1" fmla="val 10800000"/>
              <a:gd name="adj2" fmla="val 88983"/>
              <a:gd name="adj3" fmla="val 162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29" name="Block Arc 28">
            <a:extLst>
              <a:ext uri="{FF2B5EF4-FFF2-40B4-BE49-F238E27FC236}">
                <a16:creationId xmlns:a16="http://schemas.microsoft.com/office/drawing/2014/main" id="{F39554E9-232D-42DA-86B8-50F09B162426}"/>
              </a:ext>
            </a:extLst>
          </p:cNvPr>
          <p:cNvSpPr/>
          <p:nvPr/>
        </p:nvSpPr>
        <p:spPr>
          <a:xfrm>
            <a:off x="4231357" y="3058776"/>
            <a:ext cx="1444574" cy="1444574"/>
          </a:xfrm>
          <a:prstGeom prst="blockArc">
            <a:avLst>
              <a:gd name="adj1" fmla="val 10800000"/>
              <a:gd name="adj2" fmla="val 88983"/>
              <a:gd name="adj3" fmla="val 1625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30" name="Block Arc 29">
            <a:extLst>
              <a:ext uri="{FF2B5EF4-FFF2-40B4-BE49-F238E27FC236}">
                <a16:creationId xmlns:a16="http://schemas.microsoft.com/office/drawing/2014/main" id="{7FDF1F2C-42A7-473B-A4AD-6DA1B3305B3C}"/>
              </a:ext>
            </a:extLst>
          </p:cNvPr>
          <p:cNvSpPr/>
          <p:nvPr/>
        </p:nvSpPr>
        <p:spPr>
          <a:xfrm flipV="1">
            <a:off x="5442047" y="3058776"/>
            <a:ext cx="1444574" cy="1444574"/>
          </a:xfrm>
          <a:prstGeom prst="blockArc">
            <a:avLst>
              <a:gd name="adj1" fmla="val 10800000"/>
              <a:gd name="adj2" fmla="val 88983"/>
              <a:gd name="adj3" fmla="val 1625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31" name="Block Arc 30">
            <a:extLst>
              <a:ext uri="{FF2B5EF4-FFF2-40B4-BE49-F238E27FC236}">
                <a16:creationId xmlns:a16="http://schemas.microsoft.com/office/drawing/2014/main" id="{8F38D053-8E43-4284-A233-C98CB74C26E7}"/>
              </a:ext>
            </a:extLst>
          </p:cNvPr>
          <p:cNvSpPr/>
          <p:nvPr/>
        </p:nvSpPr>
        <p:spPr>
          <a:xfrm>
            <a:off x="6661973" y="3058776"/>
            <a:ext cx="1444574" cy="1444574"/>
          </a:xfrm>
          <a:prstGeom prst="blockArc">
            <a:avLst>
              <a:gd name="adj1" fmla="val 10800000"/>
              <a:gd name="adj2" fmla="val 88983"/>
              <a:gd name="adj3" fmla="val 162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grpSp>
        <p:nvGrpSpPr>
          <p:cNvPr id="32" name="Group 31">
            <a:extLst>
              <a:ext uri="{FF2B5EF4-FFF2-40B4-BE49-F238E27FC236}">
                <a16:creationId xmlns:a16="http://schemas.microsoft.com/office/drawing/2014/main" id="{601BBA5D-9C57-4E37-AE2B-8C2D58905E5D}"/>
              </a:ext>
            </a:extLst>
          </p:cNvPr>
          <p:cNvGrpSpPr/>
          <p:nvPr/>
        </p:nvGrpSpPr>
        <p:grpSpPr>
          <a:xfrm>
            <a:off x="-1398" y="3054236"/>
            <a:ext cx="820574" cy="730672"/>
            <a:chOff x="589827" y="1142034"/>
            <a:chExt cx="741240" cy="674467"/>
          </a:xfrm>
        </p:grpSpPr>
        <p:sp>
          <p:nvSpPr>
            <p:cNvPr id="33" name="Rectangle 32">
              <a:extLst>
                <a:ext uri="{FF2B5EF4-FFF2-40B4-BE49-F238E27FC236}">
                  <a16:creationId xmlns:a16="http://schemas.microsoft.com/office/drawing/2014/main" id="{9D388370-1C88-4720-962F-ADCE5D3BF1CA}"/>
                </a:ext>
              </a:extLst>
            </p:cNvPr>
            <p:cNvSpPr/>
            <p:nvPr/>
          </p:nvSpPr>
          <p:spPr>
            <a:xfrm>
              <a:off x="1120286" y="1142941"/>
              <a:ext cx="210781" cy="673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34" name="Rectangle 33">
              <a:extLst>
                <a:ext uri="{FF2B5EF4-FFF2-40B4-BE49-F238E27FC236}">
                  <a16:creationId xmlns:a16="http://schemas.microsoft.com/office/drawing/2014/main" id="{B699A78B-A97C-423B-894F-2246CAF8352B}"/>
                </a:ext>
              </a:extLst>
            </p:cNvPr>
            <p:cNvSpPr/>
            <p:nvPr/>
          </p:nvSpPr>
          <p:spPr>
            <a:xfrm rot="5400000">
              <a:off x="848670" y="883191"/>
              <a:ext cx="215893" cy="733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sp>
        <p:nvSpPr>
          <p:cNvPr id="39" name="Rectangle 38">
            <a:extLst>
              <a:ext uri="{FF2B5EF4-FFF2-40B4-BE49-F238E27FC236}">
                <a16:creationId xmlns:a16="http://schemas.microsoft.com/office/drawing/2014/main" id="{7A34604B-9667-4F75-BDA1-8A7CDC3CB969}"/>
              </a:ext>
            </a:extLst>
          </p:cNvPr>
          <p:cNvSpPr/>
          <p:nvPr/>
        </p:nvSpPr>
        <p:spPr>
          <a:xfrm>
            <a:off x="-8920" y="5089410"/>
            <a:ext cx="2555629" cy="1412694"/>
          </a:xfrm>
          <a:prstGeom prst="rect">
            <a:avLst/>
          </a:prstGeom>
        </p:spPr>
        <p:txBody>
          <a:bodyPr wrap="square">
            <a:spAutoFit/>
          </a:bodyPr>
          <a:lstStyle/>
          <a:p>
            <a:pPr algn="ctr">
              <a:lnSpc>
                <a:spcPct val="130000"/>
              </a:lnSpc>
            </a:pPr>
            <a:r>
              <a:rPr lang="pt-BR" sz="1100" dirty="0">
                <a:solidFill>
                  <a:schemeClr val="bg2">
                    <a:lumMod val="10000"/>
                  </a:schemeClr>
                </a:solidFill>
                <a:latin typeface="Source Sans Pro Light" panose="020B0403030403020204" pitchFamily="34" charset="0"/>
              </a:rPr>
              <a:t>Constituição sob a forma de sociedade empresarial de responsabilidade limitada, com atividade principal a  fabricação de partes de máquinas e equipamentos para agricultura e pecuária, além do comércio atacadista de peças e reparos de máquinas e aparelhos para agricultura e pecuária.</a:t>
            </a:r>
          </a:p>
        </p:txBody>
      </p:sp>
      <p:sp>
        <p:nvSpPr>
          <p:cNvPr id="42" name="Rectangle 41">
            <a:extLst>
              <a:ext uri="{FF2B5EF4-FFF2-40B4-BE49-F238E27FC236}">
                <a16:creationId xmlns:a16="http://schemas.microsoft.com/office/drawing/2014/main" id="{B25ECB8B-4285-4EFE-B06B-D63E7B22DC3F}"/>
              </a:ext>
            </a:extLst>
          </p:cNvPr>
          <p:cNvSpPr/>
          <p:nvPr/>
        </p:nvSpPr>
        <p:spPr>
          <a:xfrm>
            <a:off x="5245542" y="5120572"/>
            <a:ext cx="2051077" cy="1532727"/>
          </a:xfrm>
          <a:prstGeom prst="rect">
            <a:avLst/>
          </a:prstGeom>
        </p:spPr>
        <p:txBody>
          <a:bodyPr wrap="square">
            <a:spAutoFit/>
          </a:bodyPr>
          <a:lstStyle/>
          <a:p>
            <a:pPr algn="ctr">
              <a:lnSpc>
                <a:spcPct val="130000"/>
              </a:lnSpc>
            </a:pPr>
            <a:r>
              <a:rPr lang="pt-BR" sz="1200" dirty="0">
                <a:solidFill>
                  <a:schemeClr val="bg2">
                    <a:lumMod val="10000"/>
                  </a:schemeClr>
                </a:solidFill>
                <a:latin typeface="Source Sans Pro Light" panose="020B0403030403020204" pitchFamily="34" charset="0"/>
              </a:rPr>
              <a:t>Agravamento da situação financeira das </a:t>
            </a:r>
            <a:r>
              <a:rPr lang="pt-BR" sz="1200" dirty="0" err="1">
                <a:solidFill>
                  <a:schemeClr val="bg2">
                    <a:lumMod val="10000"/>
                  </a:schemeClr>
                </a:solidFill>
                <a:latin typeface="Source Sans Pro Light" panose="020B0403030403020204" pitchFamily="34" charset="0"/>
              </a:rPr>
              <a:t>Recuperandas</a:t>
            </a:r>
            <a:r>
              <a:rPr lang="pt-BR" sz="1200" dirty="0">
                <a:solidFill>
                  <a:schemeClr val="bg2">
                    <a:lumMod val="10000"/>
                  </a:schemeClr>
                </a:solidFill>
                <a:latin typeface="Source Sans Pro Light" panose="020B0403030403020204" pitchFamily="34" charset="0"/>
              </a:rPr>
              <a:t> em razão da concorrência com grandes produtores de plantadeiras,</a:t>
            </a:r>
            <a:r>
              <a:rPr lang="pt-BR" sz="1200" i="1" dirty="0">
                <a:solidFill>
                  <a:schemeClr val="bg2">
                    <a:lumMod val="10000"/>
                  </a:schemeClr>
                </a:solidFill>
                <a:latin typeface="Source Sans Pro Light" panose="020B0403030403020204" pitchFamily="34" charset="0"/>
              </a:rPr>
              <a:t> </a:t>
            </a:r>
            <a:r>
              <a:rPr lang="pt-BR" sz="1200" dirty="0">
                <a:solidFill>
                  <a:schemeClr val="bg2">
                    <a:lumMod val="10000"/>
                  </a:schemeClr>
                </a:solidFill>
                <a:latin typeface="Source Sans Pro Light" panose="020B0403030403020204" pitchFamily="34" charset="0"/>
              </a:rPr>
              <a:t>margens de vendas reduzidas, necessidade de assistência técnica e reposição de peças.</a:t>
            </a:r>
          </a:p>
        </p:txBody>
      </p:sp>
      <p:sp>
        <p:nvSpPr>
          <p:cNvPr id="43" name="Rectangle 42">
            <a:extLst>
              <a:ext uri="{FF2B5EF4-FFF2-40B4-BE49-F238E27FC236}">
                <a16:creationId xmlns:a16="http://schemas.microsoft.com/office/drawing/2014/main" id="{9C6AE15F-D80D-438D-816B-BA440E73A924}"/>
              </a:ext>
            </a:extLst>
          </p:cNvPr>
          <p:cNvSpPr/>
          <p:nvPr/>
        </p:nvSpPr>
        <p:spPr>
          <a:xfrm>
            <a:off x="6271080" y="1577827"/>
            <a:ext cx="2052877" cy="1052596"/>
          </a:xfrm>
          <a:prstGeom prst="rect">
            <a:avLst/>
          </a:prstGeom>
        </p:spPr>
        <p:txBody>
          <a:bodyPr wrap="square">
            <a:spAutoFit/>
          </a:bodyPr>
          <a:lstStyle/>
          <a:p>
            <a:pPr algn="ctr">
              <a:lnSpc>
                <a:spcPct val="130000"/>
              </a:lnSpc>
            </a:pPr>
            <a:r>
              <a:rPr lang="pt-BR" sz="1200" dirty="0">
                <a:solidFill>
                  <a:schemeClr val="bg2">
                    <a:lumMod val="10000"/>
                  </a:schemeClr>
                </a:solidFill>
                <a:latin typeface="Source Sans Pro Light" panose="020B0403030403020204" pitchFamily="34" charset="0"/>
              </a:rPr>
              <a:t>Agravamento constante da saúde financeira, até a realização do pedido de recuperação judicial ocorrido em 21/11/2019</a:t>
            </a:r>
            <a:r>
              <a:rPr lang="pt-BR" sz="1000" dirty="0">
                <a:solidFill>
                  <a:schemeClr val="bg2">
                    <a:lumMod val="10000"/>
                  </a:schemeClr>
                </a:solidFill>
                <a:latin typeface="Source Sans Pro Light" panose="020B0403030403020204" pitchFamily="34" charset="0"/>
              </a:rPr>
              <a:t>.</a:t>
            </a:r>
          </a:p>
        </p:txBody>
      </p:sp>
      <p:sp>
        <p:nvSpPr>
          <p:cNvPr id="44" name="Oval 43">
            <a:extLst>
              <a:ext uri="{FF2B5EF4-FFF2-40B4-BE49-F238E27FC236}">
                <a16:creationId xmlns:a16="http://schemas.microsoft.com/office/drawing/2014/main" id="{37B0E9B7-0C2B-46D0-9574-75A476C85D6B}"/>
              </a:ext>
            </a:extLst>
          </p:cNvPr>
          <p:cNvSpPr/>
          <p:nvPr/>
        </p:nvSpPr>
        <p:spPr>
          <a:xfrm>
            <a:off x="983438" y="3449156"/>
            <a:ext cx="677574" cy="677574"/>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5" name="Oval 44">
            <a:extLst>
              <a:ext uri="{FF2B5EF4-FFF2-40B4-BE49-F238E27FC236}">
                <a16:creationId xmlns:a16="http://schemas.microsoft.com/office/drawing/2014/main" id="{AB1D1E8E-EAA0-41D2-A614-822D42E0ABEF}"/>
              </a:ext>
            </a:extLst>
          </p:cNvPr>
          <p:cNvSpPr/>
          <p:nvPr/>
        </p:nvSpPr>
        <p:spPr>
          <a:xfrm>
            <a:off x="3407326" y="3449156"/>
            <a:ext cx="677574" cy="677574"/>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6" name="Oval 45">
            <a:extLst>
              <a:ext uri="{FF2B5EF4-FFF2-40B4-BE49-F238E27FC236}">
                <a16:creationId xmlns:a16="http://schemas.microsoft.com/office/drawing/2014/main" id="{8D9E3F1E-560B-4188-AC83-3E892D677461}"/>
              </a:ext>
            </a:extLst>
          </p:cNvPr>
          <p:cNvSpPr/>
          <p:nvPr/>
        </p:nvSpPr>
        <p:spPr>
          <a:xfrm>
            <a:off x="2180413" y="3456035"/>
            <a:ext cx="677574" cy="677574"/>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7" name="Oval 46">
            <a:extLst>
              <a:ext uri="{FF2B5EF4-FFF2-40B4-BE49-F238E27FC236}">
                <a16:creationId xmlns:a16="http://schemas.microsoft.com/office/drawing/2014/main" id="{8187E155-D906-48A6-8F1D-C93133F31EA3}"/>
              </a:ext>
            </a:extLst>
          </p:cNvPr>
          <p:cNvSpPr/>
          <p:nvPr/>
        </p:nvSpPr>
        <p:spPr>
          <a:xfrm>
            <a:off x="4618016" y="3456035"/>
            <a:ext cx="677574" cy="677574"/>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8" name="Oval 47">
            <a:extLst>
              <a:ext uri="{FF2B5EF4-FFF2-40B4-BE49-F238E27FC236}">
                <a16:creationId xmlns:a16="http://schemas.microsoft.com/office/drawing/2014/main" id="{48DE839A-DF9C-4F46-B809-E0E772992273}"/>
              </a:ext>
            </a:extLst>
          </p:cNvPr>
          <p:cNvSpPr/>
          <p:nvPr/>
        </p:nvSpPr>
        <p:spPr>
          <a:xfrm>
            <a:off x="5808427" y="3442276"/>
            <a:ext cx="677574" cy="677574"/>
          </a:xfrm>
          <a:prstGeom prst="ellipse">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49" name="Oval 48">
            <a:extLst>
              <a:ext uri="{FF2B5EF4-FFF2-40B4-BE49-F238E27FC236}">
                <a16:creationId xmlns:a16="http://schemas.microsoft.com/office/drawing/2014/main" id="{1AE1D70D-81B3-4E29-8FC3-A07E0024C166}"/>
              </a:ext>
            </a:extLst>
          </p:cNvPr>
          <p:cNvSpPr/>
          <p:nvPr/>
        </p:nvSpPr>
        <p:spPr>
          <a:xfrm>
            <a:off x="7027359" y="3442276"/>
            <a:ext cx="677574" cy="677574"/>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pic>
        <p:nvPicPr>
          <p:cNvPr id="50" name="Graphic 49" descr="Group brainstorm">
            <a:extLst>
              <a:ext uri="{FF2B5EF4-FFF2-40B4-BE49-F238E27FC236}">
                <a16:creationId xmlns:a16="http://schemas.microsoft.com/office/drawing/2014/main" id="{B48BDDAC-C6F8-4D75-88DE-3E2FB82312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495" y="3532584"/>
            <a:ext cx="445459" cy="445459"/>
          </a:xfrm>
          <a:prstGeom prst="rect">
            <a:avLst/>
          </a:prstGeom>
        </p:spPr>
      </p:pic>
      <p:pic>
        <p:nvPicPr>
          <p:cNvPr id="51" name="Graphic 50" descr="Downward trend graph">
            <a:extLst>
              <a:ext uri="{FF2B5EF4-FFF2-40B4-BE49-F238E27FC236}">
                <a16:creationId xmlns:a16="http://schemas.microsoft.com/office/drawing/2014/main" id="{F27E84BE-9B8B-44CF-9547-3B6C07E6CE3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309460" y="3564172"/>
            <a:ext cx="446027" cy="446027"/>
          </a:xfrm>
          <a:prstGeom prst="rect">
            <a:avLst/>
          </a:prstGeom>
        </p:spPr>
      </p:pic>
      <p:pic>
        <p:nvPicPr>
          <p:cNvPr id="52" name="Graphic 51" descr="Thought">
            <a:extLst>
              <a:ext uri="{FF2B5EF4-FFF2-40B4-BE49-F238E27FC236}">
                <a16:creationId xmlns:a16="http://schemas.microsoft.com/office/drawing/2014/main" id="{62CA24D8-6A55-4F24-A86E-69720749F67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3496809" y="3502233"/>
            <a:ext cx="519559" cy="519559"/>
          </a:xfrm>
          <a:prstGeom prst="rect">
            <a:avLst/>
          </a:prstGeom>
        </p:spPr>
      </p:pic>
      <p:pic>
        <p:nvPicPr>
          <p:cNvPr id="53" name="Graphic 52" descr="Tractor">
            <a:extLst>
              <a:ext uri="{FF2B5EF4-FFF2-40B4-BE49-F238E27FC236}">
                <a16:creationId xmlns:a16="http://schemas.microsoft.com/office/drawing/2014/main" id="{13AF8289-A326-45A0-8CFB-CC2933859FE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720007" y="3550506"/>
            <a:ext cx="474871" cy="474871"/>
          </a:xfrm>
          <a:prstGeom prst="rect">
            <a:avLst/>
          </a:prstGeom>
        </p:spPr>
      </p:pic>
      <p:sp>
        <p:nvSpPr>
          <p:cNvPr id="57" name="Text Placeholder 1">
            <a:extLst>
              <a:ext uri="{FF2B5EF4-FFF2-40B4-BE49-F238E27FC236}">
                <a16:creationId xmlns:a16="http://schemas.microsoft.com/office/drawing/2014/main" id="{42162618-7A62-4096-AB06-FCE66778824A}"/>
              </a:ext>
            </a:extLst>
          </p:cNvPr>
          <p:cNvSpPr>
            <a:spLocks noGrp="1"/>
          </p:cNvSpPr>
          <p:nvPr>
            <p:ph type="body" sz="quarter" idx="11"/>
          </p:nvPr>
        </p:nvSpPr>
        <p:spPr>
          <a:xfrm>
            <a:off x="302115" y="593953"/>
            <a:ext cx="7786807" cy="486355"/>
          </a:xfrm>
        </p:spPr>
        <p:txBody>
          <a:bodyPr/>
          <a:lstStyle/>
          <a:p>
            <a:r>
              <a:rPr lang="en-US" dirty="0"/>
              <a:t>2.1 </a:t>
            </a:r>
            <a:r>
              <a:rPr lang="en-US" dirty="0" err="1"/>
              <a:t>Histórico</a:t>
            </a:r>
            <a:r>
              <a:rPr lang="en-US" dirty="0"/>
              <a:t> </a:t>
            </a:r>
            <a:r>
              <a:rPr lang="en-US" sz="2400" dirty="0">
                <a:gradFill>
                  <a:gsLst>
                    <a:gs pos="0">
                      <a:schemeClr val="accent5">
                        <a:lumMod val="67000"/>
                      </a:schemeClr>
                    </a:gs>
                    <a:gs pos="48000">
                      <a:schemeClr val="accent3"/>
                    </a:gs>
                    <a:gs pos="100000">
                      <a:schemeClr val="accent6"/>
                    </a:gs>
                  </a:gsLst>
                  <a:path path="circle">
                    <a:fillToRect l="100000" t="100000"/>
                  </a:path>
                </a:gradFill>
              </a:rPr>
              <a:t>da S.R. Orth e Ind. </a:t>
            </a:r>
            <a:r>
              <a:rPr lang="en-US" sz="2400" dirty="0" err="1">
                <a:gradFill>
                  <a:gsLst>
                    <a:gs pos="0">
                      <a:schemeClr val="accent5">
                        <a:lumMod val="67000"/>
                      </a:schemeClr>
                    </a:gs>
                    <a:gs pos="48000">
                      <a:schemeClr val="accent3"/>
                    </a:gs>
                    <a:gs pos="100000">
                      <a:schemeClr val="accent6"/>
                    </a:gs>
                  </a:gsLst>
                  <a:path path="circle">
                    <a:fillToRect l="100000" t="100000"/>
                  </a:path>
                </a:gradFill>
              </a:rPr>
              <a:t>Máquinas</a:t>
            </a:r>
            <a:r>
              <a:rPr lang="en-US" sz="2400" dirty="0">
                <a:gradFill>
                  <a:gsLst>
                    <a:gs pos="0">
                      <a:schemeClr val="accent5">
                        <a:lumMod val="67000"/>
                      </a:schemeClr>
                    </a:gs>
                    <a:gs pos="48000">
                      <a:schemeClr val="accent3"/>
                    </a:gs>
                    <a:gs pos="100000">
                      <a:schemeClr val="accent6"/>
                    </a:gs>
                  </a:gsLst>
                  <a:path path="circle">
                    <a:fillToRect l="100000" t="100000"/>
                  </a:path>
                </a:gradFill>
              </a:rPr>
              <a:t> </a:t>
            </a:r>
            <a:r>
              <a:rPr lang="en-US" sz="2400" dirty="0" err="1">
                <a:gradFill>
                  <a:gsLst>
                    <a:gs pos="0">
                      <a:schemeClr val="accent5">
                        <a:lumMod val="67000"/>
                      </a:schemeClr>
                    </a:gs>
                    <a:gs pos="48000">
                      <a:schemeClr val="accent3"/>
                    </a:gs>
                    <a:gs pos="100000">
                      <a:schemeClr val="accent6"/>
                    </a:gs>
                  </a:gsLst>
                  <a:path path="circle">
                    <a:fillToRect l="100000" t="100000"/>
                  </a:path>
                </a:gradFill>
              </a:rPr>
              <a:t>Carazinho</a:t>
            </a:r>
            <a:r>
              <a:rPr lang="en-US" sz="2400" dirty="0">
                <a:gradFill>
                  <a:gsLst>
                    <a:gs pos="0">
                      <a:schemeClr val="accent5">
                        <a:lumMod val="67000"/>
                      </a:schemeClr>
                    </a:gs>
                    <a:gs pos="48000">
                      <a:schemeClr val="accent3"/>
                    </a:gs>
                    <a:gs pos="100000">
                      <a:schemeClr val="accent6"/>
                    </a:gs>
                  </a:gsLst>
                  <a:path path="circle">
                    <a:fillToRect l="100000" t="100000"/>
                  </a:path>
                </a:gradFill>
              </a:rPr>
              <a:t> </a:t>
            </a:r>
            <a:endParaRPr lang="en-US" sz="2400" dirty="0"/>
          </a:p>
        </p:txBody>
      </p:sp>
      <p:sp>
        <p:nvSpPr>
          <p:cNvPr id="58" name="TextBox 57">
            <a:extLst>
              <a:ext uri="{FF2B5EF4-FFF2-40B4-BE49-F238E27FC236}">
                <a16:creationId xmlns:a16="http://schemas.microsoft.com/office/drawing/2014/main" id="{EE305019-54CB-43C9-961C-2D1A9868CC1F}"/>
              </a:ext>
            </a:extLst>
          </p:cNvPr>
          <p:cNvSpPr txBox="1"/>
          <p:nvPr/>
        </p:nvSpPr>
        <p:spPr>
          <a:xfrm>
            <a:off x="902333" y="4837717"/>
            <a:ext cx="800527"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2011</a:t>
            </a:r>
            <a:endParaRPr lang="en-US" sz="1138" dirty="0">
              <a:solidFill>
                <a:srgbClr val="5F5F5F"/>
              </a:solidFill>
              <a:latin typeface="Arial" panose="020B0604020202020204" pitchFamily="34" charset="0"/>
              <a:cs typeface="Arial" panose="020B0604020202020204" pitchFamily="34" charset="0"/>
            </a:endParaRPr>
          </a:p>
        </p:txBody>
      </p:sp>
      <p:cxnSp>
        <p:nvCxnSpPr>
          <p:cNvPr id="59" name="Straight Connector 58">
            <a:extLst>
              <a:ext uri="{FF2B5EF4-FFF2-40B4-BE49-F238E27FC236}">
                <a16:creationId xmlns:a16="http://schemas.microsoft.com/office/drawing/2014/main" id="{1DC3FF2C-1B2C-45B3-8E76-BE27FDD48F01}"/>
              </a:ext>
            </a:extLst>
          </p:cNvPr>
          <p:cNvCxnSpPr>
            <a:cxnSpLocks/>
          </p:cNvCxnSpPr>
          <p:nvPr/>
        </p:nvCxnSpPr>
        <p:spPr>
          <a:xfrm>
            <a:off x="1308005" y="4137773"/>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1" name="Straight Connector 60">
            <a:extLst>
              <a:ext uri="{FF2B5EF4-FFF2-40B4-BE49-F238E27FC236}">
                <a16:creationId xmlns:a16="http://schemas.microsoft.com/office/drawing/2014/main" id="{E0D07E69-77D2-4B8A-A15B-DA71450CA019}"/>
              </a:ext>
            </a:extLst>
          </p:cNvPr>
          <p:cNvCxnSpPr>
            <a:cxnSpLocks/>
          </p:cNvCxnSpPr>
          <p:nvPr/>
        </p:nvCxnSpPr>
        <p:spPr>
          <a:xfrm>
            <a:off x="3750776" y="4112969"/>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7C141CC-A98D-403A-8352-5EADFA2FB6FC}"/>
              </a:ext>
            </a:extLst>
          </p:cNvPr>
          <p:cNvCxnSpPr>
            <a:cxnSpLocks/>
            <a:endCxn id="46" idx="0"/>
          </p:cNvCxnSpPr>
          <p:nvPr/>
        </p:nvCxnSpPr>
        <p:spPr>
          <a:xfrm>
            <a:off x="2516129" y="2959026"/>
            <a:ext cx="3071" cy="497009"/>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3" name="TextBox 62">
            <a:extLst>
              <a:ext uri="{FF2B5EF4-FFF2-40B4-BE49-F238E27FC236}">
                <a16:creationId xmlns:a16="http://schemas.microsoft.com/office/drawing/2014/main" id="{36824436-76A3-4B43-87DC-04C845362B95}"/>
              </a:ext>
            </a:extLst>
          </p:cNvPr>
          <p:cNvSpPr txBox="1"/>
          <p:nvPr/>
        </p:nvSpPr>
        <p:spPr>
          <a:xfrm>
            <a:off x="2165821" y="2667235"/>
            <a:ext cx="668924"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2013</a:t>
            </a:r>
            <a:endParaRPr lang="en-US" sz="1138" dirty="0">
              <a:solidFill>
                <a:srgbClr val="5F5F5F"/>
              </a:solidFill>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05DBA9B5-3ACE-4C22-B76A-8FAB7CAFB1A7}"/>
              </a:ext>
            </a:extLst>
          </p:cNvPr>
          <p:cNvCxnSpPr>
            <a:cxnSpLocks/>
          </p:cNvCxnSpPr>
          <p:nvPr/>
        </p:nvCxnSpPr>
        <p:spPr>
          <a:xfrm>
            <a:off x="4948950" y="2975861"/>
            <a:ext cx="3071" cy="497009"/>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 name="TextBox 73">
            <a:extLst>
              <a:ext uri="{FF2B5EF4-FFF2-40B4-BE49-F238E27FC236}">
                <a16:creationId xmlns:a16="http://schemas.microsoft.com/office/drawing/2014/main" id="{91FE4455-BFC3-4932-BFDC-4152C058E6D0}"/>
              </a:ext>
            </a:extLst>
          </p:cNvPr>
          <p:cNvSpPr txBox="1"/>
          <p:nvPr/>
        </p:nvSpPr>
        <p:spPr>
          <a:xfrm>
            <a:off x="4443896" y="2655934"/>
            <a:ext cx="1048355"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2016/2017</a:t>
            </a:r>
            <a:endParaRPr lang="en-US" sz="1138" dirty="0">
              <a:solidFill>
                <a:srgbClr val="5F5F5F"/>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0AEDA2FD-388A-4A76-848D-3DC7DB9AC9DF}"/>
              </a:ext>
            </a:extLst>
          </p:cNvPr>
          <p:cNvSpPr txBox="1"/>
          <p:nvPr/>
        </p:nvSpPr>
        <p:spPr>
          <a:xfrm>
            <a:off x="5739563" y="4824362"/>
            <a:ext cx="800527" cy="267446"/>
          </a:xfrm>
          <a:prstGeom prst="rect">
            <a:avLst/>
          </a:prstGeom>
          <a:noFill/>
        </p:spPr>
        <p:txBody>
          <a:bodyPr wrap="square" rtlCol="0">
            <a:spAutoFit/>
          </a:bodyPr>
          <a:lstStyle/>
          <a:p>
            <a:pPr algn="ctr"/>
            <a:r>
              <a:rPr lang="en-US" sz="1138" b="1">
                <a:solidFill>
                  <a:srgbClr val="5F5F5F"/>
                </a:solidFill>
                <a:latin typeface="Arial" panose="020B0604020202020204" pitchFamily="34" charset="0"/>
                <a:cs typeface="Arial" panose="020B0604020202020204" pitchFamily="34" charset="0"/>
              </a:rPr>
              <a:t>2018</a:t>
            </a:r>
            <a:endParaRPr lang="en-US" sz="1138">
              <a:solidFill>
                <a:srgbClr val="5F5F5F"/>
              </a:solidFill>
              <a:latin typeface="Arial" panose="020B0604020202020204" pitchFamily="34" charset="0"/>
              <a:cs typeface="Arial" panose="020B0604020202020204" pitchFamily="34" charset="0"/>
            </a:endParaRPr>
          </a:p>
        </p:txBody>
      </p:sp>
      <p:cxnSp>
        <p:nvCxnSpPr>
          <p:cNvPr id="76" name="Straight Connector 75">
            <a:extLst>
              <a:ext uri="{FF2B5EF4-FFF2-40B4-BE49-F238E27FC236}">
                <a16:creationId xmlns:a16="http://schemas.microsoft.com/office/drawing/2014/main" id="{B47A90C5-562B-4DEA-B4CD-F01626B27079}"/>
              </a:ext>
            </a:extLst>
          </p:cNvPr>
          <p:cNvCxnSpPr>
            <a:cxnSpLocks/>
          </p:cNvCxnSpPr>
          <p:nvPr/>
        </p:nvCxnSpPr>
        <p:spPr>
          <a:xfrm>
            <a:off x="6145235" y="4124418"/>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613F8DBB-4A96-4887-B121-52F345058B6A}"/>
              </a:ext>
            </a:extLst>
          </p:cNvPr>
          <p:cNvCxnSpPr>
            <a:cxnSpLocks/>
          </p:cNvCxnSpPr>
          <p:nvPr/>
        </p:nvCxnSpPr>
        <p:spPr>
          <a:xfrm>
            <a:off x="7362564" y="2962924"/>
            <a:ext cx="3071" cy="497009"/>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8" name="TextBox 77">
            <a:extLst>
              <a:ext uri="{FF2B5EF4-FFF2-40B4-BE49-F238E27FC236}">
                <a16:creationId xmlns:a16="http://schemas.microsoft.com/office/drawing/2014/main" id="{CEDA70D3-C8A6-4E1F-B5CE-06D2372D9904}"/>
              </a:ext>
            </a:extLst>
          </p:cNvPr>
          <p:cNvSpPr txBox="1"/>
          <p:nvPr/>
        </p:nvSpPr>
        <p:spPr>
          <a:xfrm>
            <a:off x="7012256" y="2671133"/>
            <a:ext cx="668924" cy="267446"/>
          </a:xfrm>
          <a:prstGeom prst="rect">
            <a:avLst/>
          </a:prstGeom>
          <a:noFill/>
        </p:spPr>
        <p:txBody>
          <a:bodyPr wrap="square" rtlCol="0">
            <a:spAutoFit/>
          </a:bodyPr>
          <a:lstStyle/>
          <a:p>
            <a:pPr algn="ctr"/>
            <a:r>
              <a:rPr lang="en-US" sz="1138" b="1">
                <a:solidFill>
                  <a:srgbClr val="5F5F5F"/>
                </a:solidFill>
                <a:latin typeface="Arial" panose="020B0604020202020204" pitchFamily="34" charset="0"/>
                <a:cs typeface="Arial" panose="020B0604020202020204" pitchFamily="34" charset="0"/>
              </a:rPr>
              <a:t>2019</a:t>
            </a:r>
            <a:endParaRPr lang="en-US" sz="1138">
              <a:solidFill>
                <a:srgbClr val="5F5F5F"/>
              </a:solidFill>
              <a:latin typeface="Arial" panose="020B0604020202020204" pitchFamily="34" charset="0"/>
              <a:cs typeface="Arial" panose="020B0604020202020204" pitchFamily="34" charset="0"/>
            </a:endParaRPr>
          </a:p>
        </p:txBody>
      </p:sp>
      <p:sp>
        <p:nvSpPr>
          <p:cNvPr id="95" name="Block Arc 94">
            <a:extLst>
              <a:ext uri="{FF2B5EF4-FFF2-40B4-BE49-F238E27FC236}">
                <a16:creationId xmlns:a16="http://schemas.microsoft.com/office/drawing/2014/main" id="{0FC42E54-D826-4C6B-919E-7124AF5077BA}"/>
              </a:ext>
            </a:extLst>
          </p:cNvPr>
          <p:cNvSpPr/>
          <p:nvPr/>
        </p:nvSpPr>
        <p:spPr>
          <a:xfrm flipV="1">
            <a:off x="7873587" y="3067554"/>
            <a:ext cx="1444574" cy="1444574"/>
          </a:xfrm>
          <a:prstGeom prst="blockArc">
            <a:avLst>
              <a:gd name="adj1" fmla="val 10800000"/>
              <a:gd name="adj2" fmla="val 88983"/>
              <a:gd name="adj3" fmla="val 1625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solidFill>
                <a:schemeClr val="tx1"/>
              </a:solidFill>
            </a:endParaRPr>
          </a:p>
        </p:txBody>
      </p:sp>
      <p:sp>
        <p:nvSpPr>
          <p:cNvPr id="96" name="Oval 95">
            <a:extLst>
              <a:ext uri="{FF2B5EF4-FFF2-40B4-BE49-F238E27FC236}">
                <a16:creationId xmlns:a16="http://schemas.microsoft.com/office/drawing/2014/main" id="{D582BAF2-9002-4778-887C-9A74E3198987}"/>
              </a:ext>
            </a:extLst>
          </p:cNvPr>
          <p:cNvSpPr/>
          <p:nvPr/>
        </p:nvSpPr>
        <p:spPr>
          <a:xfrm>
            <a:off x="8258319" y="3442819"/>
            <a:ext cx="677574" cy="677574"/>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97" name="TextBox 96">
            <a:extLst>
              <a:ext uri="{FF2B5EF4-FFF2-40B4-BE49-F238E27FC236}">
                <a16:creationId xmlns:a16="http://schemas.microsoft.com/office/drawing/2014/main" id="{C3E8B0BE-2DAC-45B4-95E3-261BE458FB07}"/>
              </a:ext>
            </a:extLst>
          </p:cNvPr>
          <p:cNvSpPr txBox="1"/>
          <p:nvPr/>
        </p:nvSpPr>
        <p:spPr>
          <a:xfrm>
            <a:off x="8190505" y="4812913"/>
            <a:ext cx="800527"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2020</a:t>
            </a:r>
            <a:endParaRPr lang="en-US" sz="1138" dirty="0">
              <a:solidFill>
                <a:srgbClr val="5F5F5F"/>
              </a:solidFill>
              <a:latin typeface="Arial" panose="020B0604020202020204" pitchFamily="34" charset="0"/>
              <a:cs typeface="Arial" panose="020B0604020202020204" pitchFamily="34" charset="0"/>
            </a:endParaRPr>
          </a:p>
        </p:txBody>
      </p:sp>
      <p:cxnSp>
        <p:nvCxnSpPr>
          <p:cNvPr id="98" name="Straight Connector 97">
            <a:extLst>
              <a:ext uri="{FF2B5EF4-FFF2-40B4-BE49-F238E27FC236}">
                <a16:creationId xmlns:a16="http://schemas.microsoft.com/office/drawing/2014/main" id="{D76CA347-1E00-4ECF-88C2-EE255A970EB2}"/>
              </a:ext>
            </a:extLst>
          </p:cNvPr>
          <p:cNvCxnSpPr>
            <a:cxnSpLocks/>
          </p:cNvCxnSpPr>
          <p:nvPr/>
        </p:nvCxnSpPr>
        <p:spPr>
          <a:xfrm>
            <a:off x="8596177" y="4112969"/>
            <a:ext cx="2966" cy="688495"/>
          </a:xfrm>
          <a:prstGeom prst="line">
            <a:avLst/>
          </a:prstGeom>
          <a:ln w="9525" cap="flat" cmpd="sng" algn="ctr">
            <a:solidFill>
              <a:srgbClr val="5F5F5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9" name="Rectangle 98">
            <a:extLst>
              <a:ext uri="{FF2B5EF4-FFF2-40B4-BE49-F238E27FC236}">
                <a16:creationId xmlns:a16="http://schemas.microsoft.com/office/drawing/2014/main" id="{E103699B-9DE5-4BA8-9EF8-583F9DB65522}"/>
              </a:ext>
            </a:extLst>
          </p:cNvPr>
          <p:cNvSpPr/>
          <p:nvPr/>
        </p:nvSpPr>
        <p:spPr>
          <a:xfrm>
            <a:off x="7593347" y="5120572"/>
            <a:ext cx="1698787" cy="1032655"/>
          </a:xfrm>
          <a:prstGeom prst="rect">
            <a:avLst/>
          </a:prstGeom>
        </p:spPr>
        <p:txBody>
          <a:bodyPr wrap="square">
            <a:spAutoFit/>
          </a:bodyPr>
          <a:lstStyle/>
          <a:p>
            <a:pPr algn="ctr">
              <a:lnSpc>
                <a:spcPct val="130000"/>
              </a:lnSpc>
            </a:pPr>
            <a:r>
              <a:rPr lang="pt-BR" sz="1200" dirty="0">
                <a:solidFill>
                  <a:schemeClr val="bg2">
                    <a:lumMod val="10000"/>
                  </a:schemeClr>
                </a:solidFill>
                <a:latin typeface="Source Sans Pro Light" panose="020B0403030403020204" pitchFamily="34" charset="0"/>
              </a:rPr>
              <a:t>Deferimento do processamento da Recuperação Judicial em 24/03/2020.</a:t>
            </a:r>
          </a:p>
        </p:txBody>
      </p:sp>
      <p:pic>
        <p:nvPicPr>
          <p:cNvPr id="100" name="Graphic 99" descr="Scales of justice">
            <a:extLst>
              <a:ext uri="{FF2B5EF4-FFF2-40B4-BE49-F238E27FC236}">
                <a16:creationId xmlns:a16="http://schemas.microsoft.com/office/drawing/2014/main" id="{E7072B43-D1B9-46A0-8924-72720D5F9C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27511" y="3537154"/>
            <a:ext cx="476511" cy="476511"/>
          </a:xfrm>
          <a:prstGeom prst="rect">
            <a:avLst/>
          </a:prstGeom>
        </p:spPr>
      </p:pic>
      <p:grpSp>
        <p:nvGrpSpPr>
          <p:cNvPr id="101" name="Group 100">
            <a:extLst>
              <a:ext uri="{FF2B5EF4-FFF2-40B4-BE49-F238E27FC236}">
                <a16:creationId xmlns:a16="http://schemas.microsoft.com/office/drawing/2014/main" id="{40A7F224-3B9A-4D05-8755-9545955FFDF6}"/>
              </a:ext>
            </a:extLst>
          </p:cNvPr>
          <p:cNvGrpSpPr/>
          <p:nvPr/>
        </p:nvGrpSpPr>
        <p:grpSpPr>
          <a:xfrm rot="5400000">
            <a:off x="9115295" y="3050656"/>
            <a:ext cx="754974" cy="826697"/>
            <a:chOff x="8447097" y="3401355"/>
            <a:chExt cx="696897" cy="710797"/>
          </a:xfrm>
          <a:solidFill>
            <a:schemeClr val="accent6">
              <a:lumMod val="50000"/>
            </a:schemeClr>
          </a:solidFill>
        </p:grpSpPr>
        <p:sp>
          <p:nvSpPr>
            <p:cNvPr id="102" name="Rectangle 101">
              <a:extLst>
                <a:ext uri="{FF2B5EF4-FFF2-40B4-BE49-F238E27FC236}">
                  <a16:creationId xmlns:a16="http://schemas.microsoft.com/office/drawing/2014/main" id="{A378EEA1-E7FF-4A7B-A14C-9EE7375367B5}"/>
                </a:ext>
              </a:extLst>
            </p:cNvPr>
            <p:cNvSpPr/>
            <p:nvPr/>
          </p:nvSpPr>
          <p:spPr>
            <a:xfrm>
              <a:off x="8449432" y="3401355"/>
              <a:ext cx="215893" cy="6955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sp>
          <p:nvSpPr>
            <p:cNvPr id="103" name="Rectangle 102">
              <a:extLst>
                <a:ext uri="{FF2B5EF4-FFF2-40B4-BE49-F238E27FC236}">
                  <a16:creationId xmlns:a16="http://schemas.microsoft.com/office/drawing/2014/main" id="{4F8B57BB-05CC-40E3-B8AE-D9E6EC2CD1E2}"/>
                </a:ext>
              </a:extLst>
            </p:cNvPr>
            <p:cNvSpPr/>
            <p:nvPr/>
          </p:nvSpPr>
          <p:spPr>
            <a:xfrm rot="5400000">
              <a:off x="8692393" y="3660551"/>
              <a:ext cx="206305" cy="696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50"/>
            </a:p>
          </p:txBody>
        </p:sp>
      </p:grpSp>
      <p:sp>
        <p:nvSpPr>
          <p:cNvPr id="66" name="Rectangle 65">
            <a:extLst>
              <a:ext uri="{FF2B5EF4-FFF2-40B4-BE49-F238E27FC236}">
                <a16:creationId xmlns:a16="http://schemas.microsoft.com/office/drawing/2014/main" id="{72E5E540-3B95-4F49-B7EB-F506000B1B3E}"/>
              </a:ext>
            </a:extLst>
          </p:cNvPr>
          <p:cNvSpPr/>
          <p:nvPr/>
        </p:nvSpPr>
        <p:spPr>
          <a:xfrm>
            <a:off x="3733718" y="2232358"/>
            <a:ext cx="2353458" cy="332399"/>
          </a:xfrm>
          <a:prstGeom prst="rect">
            <a:avLst/>
          </a:prstGeom>
        </p:spPr>
        <p:txBody>
          <a:bodyPr wrap="square">
            <a:spAutoFit/>
          </a:bodyPr>
          <a:lstStyle/>
          <a:p>
            <a:pPr algn="ctr">
              <a:lnSpc>
                <a:spcPct val="130000"/>
              </a:lnSpc>
            </a:pPr>
            <a:r>
              <a:rPr lang="pt-BR" sz="1200" dirty="0">
                <a:solidFill>
                  <a:schemeClr val="bg2">
                    <a:lumMod val="10000"/>
                  </a:schemeClr>
                </a:solidFill>
                <a:latin typeface="Source Sans Pro Light" panose="020B0403030403020204" pitchFamily="34" charset="0"/>
              </a:rPr>
              <a:t>Ingresso no mercado de plantadeiras</a:t>
            </a:r>
            <a:r>
              <a:rPr lang="pt-BR" sz="1000" dirty="0">
                <a:solidFill>
                  <a:schemeClr val="bg2">
                    <a:lumMod val="10000"/>
                  </a:schemeClr>
                </a:solidFill>
                <a:latin typeface="Source Sans Pro Light" panose="020B0403030403020204" pitchFamily="34" charset="0"/>
              </a:rPr>
              <a:t>.</a:t>
            </a:r>
          </a:p>
        </p:txBody>
      </p:sp>
      <p:sp>
        <p:nvSpPr>
          <p:cNvPr id="54" name="Rectangle 38">
            <a:extLst>
              <a:ext uri="{FF2B5EF4-FFF2-40B4-BE49-F238E27FC236}">
                <a16:creationId xmlns:a16="http://schemas.microsoft.com/office/drawing/2014/main" id="{34C49830-3977-46BC-B0A4-0AE9BF3A379D}"/>
              </a:ext>
            </a:extLst>
          </p:cNvPr>
          <p:cNvSpPr/>
          <p:nvPr/>
        </p:nvSpPr>
        <p:spPr>
          <a:xfrm>
            <a:off x="1354203" y="1204424"/>
            <a:ext cx="2285118" cy="1512786"/>
          </a:xfrm>
          <a:prstGeom prst="rect">
            <a:avLst/>
          </a:prstGeom>
        </p:spPr>
        <p:txBody>
          <a:bodyPr wrap="square">
            <a:spAutoFit/>
          </a:bodyPr>
          <a:lstStyle/>
          <a:p>
            <a:pPr algn="ctr">
              <a:lnSpc>
                <a:spcPct val="130000"/>
              </a:lnSpc>
            </a:pPr>
            <a:r>
              <a:rPr lang="pt-BR" sz="1200" dirty="0">
                <a:solidFill>
                  <a:schemeClr val="bg2">
                    <a:lumMod val="10000"/>
                  </a:schemeClr>
                </a:solidFill>
                <a:latin typeface="Source Sans Pro Light" panose="020B0403030403020204" pitchFamily="34" charset="0"/>
              </a:rPr>
              <a:t>Após o auge do setor de máquinas agrícolas, houve restrição de crédito no mercado, sendo que os clientes passaram a internalizar os processos antes executados pela Sr. Orth.</a:t>
            </a:r>
          </a:p>
        </p:txBody>
      </p:sp>
      <p:sp>
        <p:nvSpPr>
          <p:cNvPr id="55" name="Rectangle 38">
            <a:extLst>
              <a:ext uri="{FF2B5EF4-FFF2-40B4-BE49-F238E27FC236}">
                <a16:creationId xmlns:a16="http://schemas.microsoft.com/office/drawing/2014/main" id="{53CE7668-B8BB-4710-A4F2-2F60D22E1463}"/>
              </a:ext>
            </a:extLst>
          </p:cNvPr>
          <p:cNvSpPr/>
          <p:nvPr/>
        </p:nvSpPr>
        <p:spPr>
          <a:xfrm>
            <a:off x="2609199" y="5089410"/>
            <a:ext cx="2513663" cy="812530"/>
          </a:xfrm>
          <a:prstGeom prst="rect">
            <a:avLst/>
          </a:prstGeom>
        </p:spPr>
        <p:txBody>
          <a:bodyPr wrap="square">
            <a:spAutoFit/>
          </a:bodyPr>
          <a:lstStyle/>
          <a:p>
            <a:pPr algn="ctr">
              <a:lnSpc>
                <a:spcPct val="130000"/>
              </a:lnSpc>
            </a:pPr>
            <a:r>
              <a:rPr lang="pt-BR" sz="1200" dirty="0">
                <a:solidFill>
                  <a:schemeClr val="bg2">
                    <a:lumMod val="10000"/>
                  </a:schemeClr>
                </a:solidFill>
                <a:latin typeface="Source Sans Pro Light" panose="020B0403030403020204" pitchFamily="34" charset="0"/>
              </a:rPr>
              <a:t>Início da fabricação de implementos próprios a partir de projetos desenvolvidos  pelos sócios Sandro Orth e Jairo Orth</a:t>
            </a:r>
            <a:r>
              <a:rPr lang="pt-BR" sz="975" dirty="0">
                <a:solidFill>
                  <a:schemeClr val="bg2">
                    <a:lumMod val="10000"/>
                  </a:schemeClr>
                </a:solidFill>
                <a:latin typeface="Source Sans Pro Light" panose="020B0403030403020204" pitchFamily="34" charset="0"/>
              </a:rPr>
              <a:t>. </a:t>
            </a:r>
          </a:p>
        </p:txBody>
      </p:sp>
      <p:sp>
        <p:nvSpPr>
          <p:cNvPr id="56" name="TextBox 62">
            <a:extLst>
              <a:ext uri="{FF2B5EF4-FFF2-40B4-BE49-F238E27FC236}">
                <a16:creationId xmlns:a16="http://schemas.microsoft.com/office/drawing/2014/main" id="{78D5BD6D-4A3E-47B0-B5EC-186989CE8430}"/>
              </a:ext>
            </a:extLst>
          </p:cNvPr>
          <p:cNvSpPr txBox="1"/>
          <p:nvPr/>
        </p:nvSpPr>
        <p:spPr>
          <a:xfrm>
            <a:off x="3443636" y="4789110"/>
            <a:ext cx="668924" cy="267446"/>
          </a:xfrm>
          <a:prstGeom prst="rect">
            <a:avLst/>
          </a:prstGeom>
          <a:noFill/>
        </p:spPr>
        <p:txBody>
          <a:bodyPr wrap="square" rtlCol="0">
            <a:spAutoFit/>
          </a:bodyPr>
          <a:lstStyle/>
          <a:p>
            <a:pPr algn="ctr"/>
            <a:r>
              <a:rPr lang="en-US" sz="1138" b="1" dirty="0">
                <a:solidFill>
                  <a:srgbClr val="5F5F5F"/>
                </a:solidFill>
                <a:latin typeface="Arial" panose="020B0604020202020204" pitchFamily="34" charset="0"/>
                <a:cs typeface="Arial" panose="020B0604020202020204" pitchFamily="34" charset="0"/>
              </a:rPr>
              <a:t>2014</a:t>
            </a:r>
            <a:endParaRPr lang="en-US" sz="1138" dirty="0">
              <a:solidFill>
                <a:srgbClr val="5F5F5F"/>
              </a:solidFill>
              <a:latin typeface="Arial" panose="020B0604020202020204" pitchFamily="34" charset="0"/>
              <a:cs typeface="Arial" panose="020B0604020202020204" pitchFamily="34" charset="0"/>
            </a:endParaRPr>
          </a:p>
        </p:txBody>
      </p:sp>
      <p:pic>
        <p:nvPicPr>
          <p:cNvPr id="60" name="Graphic 59" descr="Gavel">
            <a:extLst>
              <a:ext uri="{FF2B5EF4-FFF2-40B4-BE49-F238E27FC236}">
                <a16:creationId xmlns:a16="http://schemas.microsoft.com/office/drawing/2014/main" id="{E852398A-F989-4956-9ED8-D8B9D33D9790}"/>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8346498" y="3499054"/>
            <a:ext cx="476511" cy="476511"/>
          </a:xfrm>
          <a:prstGeom prst="rect">
            <a:avLst/>
          </a:prstGeom>
        </p:spPr>
      </p:pic>
      <p:pic>
        <p:nvPicPr>
          <p:cNvPr id="64" name="Graphic 63" descr="Downward trend graph">
            <a:extLst>
              <a:ext uri="{FF2B5EF4-FFF2-40B4-BE49-F238E27FC236}">
                <a16:creationId xmlns:a16="http://schemas.microsoft.com/office/drawing/2014/main" id="{4346778D-0CB7-4192-925F-E1F56814A351}"/>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923704" y="3547664"/>
            <a:ext cx="446027" cy="446027"/>
          </a:xfrm>
          <a:prstGeom prst="rect">
            <a:avLst/>
          </a:prstGeom>
        </p:spPr>
      </p:pic>
    </p:spTree>
    <p:extLst>
      <p:ext uri="{BB962C8B-B14F-4D97-AF65-F5344CB8AC3E}">
        <p14:creationId xmlns:p14="http://schemas.microsoft.com/office/powerpoint/2010/main" val="3304947226"/>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arn(inVertical)">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500"/>
                                        <p:tgtEl>
                                          <p:spTgt spid="30"/>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barn(inVertical)">
                                      <p:cBhvr>
                                        <p:cTn id="43" dur="500"/>
                                        <p:tgtEl>
                                          <p:spTgt spid="4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wipe(left)">
                                      <p:cBhvr>
                                        <p:cTn id="47" dur="500"/>
                                        <p:tgtEl>
                                          <p:spTgt spid="95"/>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barn(inVertical)">
                                      <p:cBhvr>
                                        <p:cTn id="51" dur="500"/>
                                        <p:tgtEl>
                                          <p:spTgt spid="9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wipe(left)">
                                      <p:cBhvr>
                                        <p:cTn id="55" dur="500"/>
                                        <p:tgtEl>
                                          <p:spTgt spid="101"/>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barn(inVertical)">
                                      <p:cBhvr>
                                        <p:cTn id="59" dur="500"/>
                                        <p:tgtEl>
                                          <p:spTgt spid="66"/>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barn(inVertical)">
                                      <p:cBhvr>
                                        <p:cTn id="63" dur="500"/>
                                        <p:tgtEl>
                                          <p:spTgt spid="54"/>
                                        </p:tgtEl>
                                      </p:cBhvr>
                                    </p:animEffect>
                                  </p:childTnLst>
                                </p:cTn>
                              </p:par>
                            </p:childTnLst>
                          </p:cTn>
                        </p:par>
                        <p:par>
                          <p:cTn id="64" fill="hold">
                            <p:stCondLst>
                              <p:cond delay="7500"/>
                            </p:stCondLst>
                            <p:childTnLst>
                              <p:par>
                                <p:cTn id="65" presetID="16" presetClass="entr" presetSubtype="21"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barn(inVertical)">
                                      <p:cBhvr>
                                        <p:cTn id="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9" grpId="0"/>
      <p:bldP spid="42" grpId="0"/>
      <p:bldP spid="43" grpId="0"/>
      <p:bldP spid="95" grpId="0" animBg="1"/>
      <p:bldP spid="99" grpId="0"/>
      <p:bldP spid="66" grpId="0"/>
      <p:bldP spid="54" grpId="0"/>
      <p:bldP spid="5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C - Color 03 Light Green">
      <a:dk1>
        <a:srgbClr val="656D78"/>
      </a:dk1>
      <a:lt1>
        <a:srgbClr val="FFFFFF"/>
      </a:lt1>
      <a:dk2>
        <a:srgbClr val="44546A"/>
      </a:dk2>
      <a:lt2>
        <a:srgbClr val="E7E6E6"/>
      </a:lt2>
      <a:accent1>
        <a:srgbClr val="9CCC65"/>
      </a:accent1>
      <a:accent2>
        <a:srgbClr val="8BC34A"/>
      </a:accent2>
      <a:accent3>
        <a:srgbClr val="7CB342"/>
      </a:accent3>
      <a:accent4>
        <a:srgbClr val="689F38"/>
      </a:accent4>
      <a:accent5>
        <a:srgbClr val="558B2F"/>
      </a:accent5>
      <a:accent6>
        <a:srgbClr val="33691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3.xml><?xml version="1.0" encoding="utf-8"?>
<a:theme xmlns:a="http://schemas.openxmlformats.org/drawingml/2006/main" name="1_Office Theme">
  <a:themeElements>
    <a:clrScheme name="PC - Color 03 Light Green">
      <a:dk1>
        <a:srgbClr val="656D78"/>
      </a:dk1>
      <a:lt1>
        <a:srgbClr val="FFFFFF"/>
      </a:lt1>
      <a:dk2>
        <a:srgbClr val="44546A"/>
      </a:dk2>
      <a:lt2>
        <a:srgbClr val="E7E6E6"/>
      </a:lt2>
      <a:accent1>
        <a:srgbClr val="9CCC65"/>
      </a:accent1>
      <a:accent2>
        <a:srgbClr val="8BC34A"/>
      </a:accent2>
      <a:accent3>
        <a:srgbClr val="7CB342"/>
      </a:accent3>
      <a:accent4>
        <a:srgbClr val="689F38"/>
      </a:accent4>
      <a:accent5>
        <a:srgbClr val="558B2F"/>
      </a:accent5>
      <a:accent6>
        <a:srgbClr val="33691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4.xml><?xml version="1.0" encoding="utf-8"?>
<a:theme xmlns:a="http://schemas.openxmlformats.org/drawingml/2006/main" name="2_Office Theme">
  <a:themeElements>
    <a:clrScheme name="PC - Color 03 Light Green">
      <a:dk1>
        <a:srgbClr val="656D78"/>
      </a:dk1>
      <a:lt1>
        <a:srgbClr val="FFFFFF"/>
      </a:lt1>
      <a:dk2>
        <a:srgbClr val="44546A"/>
      </a:dk2>
      <a:lt2>
        <a:srgbClr val="E7E6E6"/>
      </a:lt2>
      <a:accent1>
        <a:srgbClr val="9CCC65"/>
      </a:accent1>
      <a:accent2>
        <a:srgbClr val="8BC34A"/>
      </a:accent2>
      <a:accent3>
        <a:srgbClr val="7CB342"/>
      </a:accent3>
      <a:accent4>
        <a:srgbClr val="689F38"/>
      </a:accent4>
      <a:accent5>
        <a:srgbClr val="558B2F"/>
      </a:accent5>
      <a:accent6>
        <a:srgbClr val="33691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queta RMA 4 Novo Modelo v1.potx" id="{446F59BF-EF55-4660-9235-22E2C5DE84DB}" vid="{73A2893E-DB71-43F8-874E-05718EDBB47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3C25E02C492E4B985EE828668EADBF" ma:contentTypeVersion="16" ma:contentTypeDescription="Create a new document." ma:contentTypeScope="" ma:versionID="f2b0fdc843d7471f455c51b38a1e7f32">
  <xsd:schema xmlns:xsd="http://www.w3.org/2001/XMLSchema" xmlns:xs="http://www.w3.org/2001/XMLSchema" xmlns:p="http://schemas.microsoft.com/office/2006/metadata/properties" xmlns:ns2="428182ff-5b7c-42a0-853e-d54b6befd95f" xmlns:ns3="10f10aa4-5702-47bb-b7f6-1e31cf998bd6" targetNamespace="http://schemas.microsoft.com/office/2006/metadata/properties" ma:root="true" ma:fieldsID="16cb20e37379de3b791980fc0309cd14" ns2:_="" ns3:_="">
    <xsd:import namespace="428182ff-5b7c-42a0-853e-d54b6befd95f"/>
    <xsd:import namespace="10f10aa4-5702-47bb-b7f6-1e31cf998b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182ff-5b7c-42a0-853e-d54b6befd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8cef530-b7a7-45b6-9e40-b54026029e3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f10aa4-5702-47bb-b7f6-1e31cf998bd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0e11f1e-42ac-4242-96d3-b0d9854f5654}" ma:internalName="TaxCatchAll" ma:showField="CatchAllData" ma:web="10f10aa4-5702-47bb-b7f6-1e31cf998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28182ff-5b7c-42a0-853e-d54b6befd95f">
      <Terms xmlns="http://schemas.microsoft.com/office/infopath/2007/PartnerControls"/>
    </lcf76f155ced4ddcb4097134ff3c332f>
    <TaxCatchAll xmlns="10f10aa4-5702-47bb-b7f6-1e31cf998bd6" xsi:nil="true"/>
  </documentManagement>
</p:properties>
</file>

<file path=customXml/itemProps1.xml><?xml version="1.0" encoding="utf-8"?>
<ds:datastoreItem xmlns:ds="http://schemas.openxmlformats.org/officeDocument/2006/customXml" ds:itemID="{BEBD69A9-DE43-4A68-9EDD-E4BF02E0BEC4}"/>
</file>

<file path=customXml/itemProps2.xml><?xml version="1.0" encoding="utf-8"?>
<ds:datastoreItem xmlns:ds="http://schemas.openxmlformats.org/officeDocument/2006/customXml" ds:itemID="{BBF47FD3-F4B6-4C1C-AA04-2D292B4141F8}">
  <ds:schemaRefs>
    <ds:schemaRef ds:uri="http://schemas.microsoft.com/sharepoint/v3/contenttype/forms"/>
  </ds:schemaRefs>
</ds:datastoreItem>
</file>

<file path=customXml/itemProps3.xml><?xml version="1.0" encoding="utf-8"?>
<ds:datastoreItem xmlns:ds="http://schemas.openxmlformats.org/officeDocument/2006/customXml" ds:itemID="{9BE411A3-BCF9-49A3-8C04-17FD0895E94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0f10aa4-5702-47bb-b7f6-1e31cf998bd6"/>
    <ds:schemaRef ds:uri="428182ff-5b7c-42a0-853e-d54b6befd95f"/>
    <ds:schemaRef ds:uri="http://purl.org/dc/term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Paqueta RMA 4 Novo Modelo v2</Template>
  <TotalTime>3617</TotalTime>
  <Words>2240</Words>
  <Application>Microsoft Office PowerPoint</Application>
  <PresentationFormat>Papel A4 (210 x 297 mm)</PresentationFormat>
  <Paragraphs>240</Paragraphs>
  <Slides>26</Slides>
  <Notes>7</Notes>
  <HiddenSlides>0</HiddenSlides>
  <MMClips>0</MMClips>
  <ScaleCrop>false</ScaleCrop>
  <HeadingPairs>
    <vt:vector size="6" baseType="variant">
      <vt:variant>
        <vt:lpstr>Fontes usadas</vt:lpstr>
      </vt:variant>
      <vt:variant>
        <vt:i4>7</vt:i4>
      </vt:variant>
      <vt:variant>
        <vt:lpstr>Tema</vt:lpstr>
      </vt:variant>
      <vt:variant>
        <vt:i4>4</vt:i4>
      </vt:variant>
      <vt:variant>
        <vt:lpstr>Títulos de slides</vt:lpstr>
      </vt:variant>
      <vt:variant>
        <vt:i4>26</vt:i4>
      </vt:variant>
    </vt:vector>
  </HeadingPairs>
  <TitlesOfParts>
    <vt:vector size="37" baseType="lpstr">
      <vt:lpstr>Arial</vt:lpstr>
      <vt:lpstr>Calibri</vt:lpstr>
      <vt:lpstr>Calibri Light</vt:lpstr>
      <vt:lpstr>Roboto Black</vt:lpstr>
      <vt:lpstr>Source Sans Pro</vt:lpstr>
      <vt:lpstr>Source Sans Pro Light</vt:lpstr>
      <vt:lpstr>Wingdings</vt:lpstr>
      <vt:lpstr>Custom Design</vt:lpstr>
      <vt:lpstr>Office Theme</vt:lpstr>
      <vt:lpstr>1_Office Theme</vt:lpstr>
      <vt:lpstr>2_Office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Felipe Camardelli</dc:creator>
  <cp:lastModifiedBy>matheus mombach</cp:lastModifiedBy>
  <cp:revision>215</cp:revision>
  <cp:lastPrinted>2020-04-20T01:32:50Z</cp:lastPrinted>
  <dcterms:created xsi:type="dcterms:W3CDTF">2019-11-30T16:43:25Z</dcterms:created>
  <dcterms:modified xsi:type="dcterms:W3CDTF">2020-09-15T14:47:07Z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0x010100C83C25E02C492E4B985EE828668EADBF</vt:lpwstr>
  </property>
</Properties>
</file>