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864" r:id="rId4"/>
  </p:sldMasterIdLst>
  <p:notesMasterIdLst>
    <p:notesMasterId r:id="rId21"/>
  </p:notesMasterIdLst>
  <p:handoutMasterIdLst>
    <p:handoutMasterId r:id="rId22"/>
  </p:handoutMasterIdLst>
  <p:sldIdLst>
    <p:sldId id="257" r:id="rId5"/>
    <p:sldId id="272" r:id="rId6"/>
    <p:sldId id="258" r:id="rId7"/>
    <p:sldId id="290" r:id="rId8"/>
    <p:sldId id="291" r:id="rId9"/>
    <p:sldId id="292" r:id="rId10"/>
    <p:sldId id="264" r:id="rId11"/>
    <p:sldId id="288" r:id="rId12"/>
    <p:sldId id="287" r:id="rId13"/>
    <p:sldId id="265" r:id="rId14"/>
    <p:sldId id="285" r:id="rId15"/>
    <p:sldId id="274" r:id="rId16"/>
    <p:sldId id="273" r:id="rId17"/>
    <p:sldId id="278" r:id="rId18"/>
    <p:sldId id="289" r:id="rId19"/>
    <p:sldId id="284" r:id="rId20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kata" initials="r" lastIdx="1" clrIdx="0">
    <p:extLst>
      <p:ext uri="{19B8F6BF-5375-455C-9EA6-DF929625EA0E}">
        <p15:presenceInfo xmlns:p15="http://schemas.microsoft.com/office/powerpoint/2012/main" userId="ragaka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339933"/>
    <a:srgbClr val="000000"/>
    <a:srgbClr val="4D4D4D"/>
    <a:srgbClr val="B2B2B2"/>
    <a:srgbClr val="F0563C"/>
    <a:srgbClr val="5F5F5F"/>
    <a:srgbClr val="EE2E62"/>
    <a:srgbClr val="F2ECEE"/>
    <a:srgbClr val="EE4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249" autoAdjust="0"/>
  </p:normalViewPr>
  <p:slideViewPr>
    <p:cSldViewPr snapToGrid="0">
      <p:cViewPr varScale="1">
        <p:scale>
          <a:sx n="80" d="100"/>
          <a:sy n="80" d="100"/>
        </p:scale>
        <p:origin x="90" y="73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80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1.xml"/><Relationship Id="rId3" Type="http://schemas.openxmlformats.org/officeDocument/2006/relationships/slide" Target="slides/slide4.xml"/><Relationship Id="rId7" Type="http://schemas.openxmlformats.org/officeDocument/2006/relationships/slide" Target="slides/slide10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9.xml"/><Relationship Id="rId11" Type="http://schemas.openxmlformats.org/officeDocument/2006/relationships/slide" Target="slides/slide16.xml"/><Relationship Id="rId5" Type="http://schemas.openxmlformats.org/officeDocument/2006/relationships/slide" Target="slides/slide8.xml"/><Relationship Id="rId10" Type="http://schemas.openxmlformats.org/officeDocument/2006/relationships/slide" Target="slides/slide15.xml"/><Relationship Id="rId4" Type="http://schemas.openxmlformats.org/officeDocument/2006/relationships/slide" Target="slides/slide7.xml"/><Relationship Id="rId9" Type="http://schemas.openxmlformats.org/officeDocument/2006/relationships/slide" Target="slides/slide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Marques Brizola" userId="083f68e2-a614-4995-bcec-80e5c947d992" providerId="ADAL" clId="{EF24AFA8-40FC-4DB2-B3E7-52AFDD502E2F}"/>
    <pc:docChg chg="modSld">
      <pc:chgData name="Rafael Marques Brizola" userId="083f68e2-a614-4995-bcec-80e5c947d992" providerId="ADAL" clId="{EF24AFA8-40FC-4DB2-B3E7-52AFDD502E2F}" dt="2019-12-11T14:00:19.649" v="30" actId="20577"/>
      <pc:docMkLst>
        <pc:docMk/>
      </pc:docMkLst>
      <pc:sldChg chg="modSp">
        <pc:chgData name="Rafael Marques Brizola" userId="083f68e2-a614-4995-bcec-80e5c947d992" providerId="ADAL" clId="{EF24AFA8-40FC-4DB2-B3E7-52AFDD502E2F}" dt="2019-12-11T13:53:25.001" v="1" actId="20577"/>
        <pc:sldMkLst>
          <pc:docMk/>
          <pc:sldMk cId="3930777999" sldId="258"/>
        </pc:sldMkLst>
        <pc:spChg chg="mod">
          <ac:chgData name="Rafael Marques Brizola" userId="083f68e2-a614-4995-bcec-80e5c947d992" providerId="ADAL" clId="{EF24AFA8-40FC-4DB2-B3E7-52AFDD502E2F}" dt="2019-12-11T13:53:25.001" v="1" actId="20577"/>
          <ac:spMkLst>
            <pc:docMk/>
            <pc:sldMk cId="3930777999" sldId="258"/>
            <ac:spMk id="5" creationId="{9350B13F-3EB0-48E8-82E5-4FAF0222232E}"/>
          </ac:spMkLst>
        </pc:spChg>
      </pc:sldChg>
      <pc:sldChg chg="modSp">
        <pc:chgData name="Rafael Marques Brizola" userId="083f68e2-a614-4995-bcec-80e5c947d992" providerId="ADAL" clId="{EF24AFA8-40FC-4DB2-B3E7-52AFDD502E2F}" dt="2019-12-11T13:55:02.704" v="8" actId="20577"/>
        <pc:sldMkLst>
          <pc:docMk/>
          <pc:sldMk cId="998594626" sldId="274"/>
        </pc:sldMkLst>
        <pc:spChg chg="mod">
          <ac:chgData name="Rafael Marques Brizola" userId="083f68e2-a614-4995-bcec-80e5c947d992" providerId="ADAL" clId="{EF24AFA8-40FC-4DB2-B3E7-52AFDD502E2F}" dt="2019-12-11T13:55:02.704" v="8" actId="20577"/>
          <ac:spMkLst>
            <pc:docMk/>
            <pc:sldMk cId="998594626" sldId="274"/>
            <ac:spMk id="14" creationId="{ABE5D645-94A6-4D9B-B05A-FE4EC23FF1BA}"/>
          </ac:spMkLst>
        </pc:spChg>
      </pc:sldChg>
      <pc:sldChg chg="modSp">
        <pc:chgData name="Rafael Marques Brizola" userId="083f68e2-a614-4995-bcec-80e5c947d992" providerId="ADAL" clId="{EF24AFA8-40FC-4DB2-B3E7-52AFDD502E2F}" dt="2019-12-11T14:00:19.649" v="30" actId="20577"/>
        <pc:sldMkLst>
          <pc:docMk/>
          <pc:sldMk cId="1382469836" sldId="287"/>
        </pc:sldMkLst>
        <pc:spChg chg="mod">
          <ac:chgData name="Rafael Marques Brizola" userId="083f68e2-a614-4995-bcec-80e5c947d992" providerId="ADAL" clId="{EF24AFA8-40FC-4DB2-B3E7-52AFDD502E2F}" dt="2019-12-11T14:00:19.649" v="30" actId="20577"/>
          <ac:spMkLst>
            <pc:docMk/>
            <pc:sldMk cId="1382469836" sldId="287"/>
            <ac:spMk id="3" creationId="{00000000-0000-0000-0000-000000000000}"/>
          </ac:spMkLst>
        </pc:spChg>
        <pc:spChg chg="mod">
          <ac:chgData name="Rafael Marques Brizola" userId="083f68e2-a614-4995-bcec-80e5c947d992" providerId="ADAL" clId="{EF24AFA8-40FC-4DB2-B3E7-52AFDD502E2F}" dt="2019-12-11T13:58:58.883" v="12" actId="20577"/>
          <ac:spMkLst>
            <pc:docMk/>
            <pc:sldMk cId="1382469836" sldId="287"/>
            <ac:spMk id="10" creationId="{33118016-F58F-4D7F-A2AC-D4245B9ACBB4}"/>
          </ac:spMkLst>
        </pc:spChg>
      </pc:sldChg>
      <pc:sldChg chg="modSp">
        <pc:chgData name="Rafael Marques Brizola" userId="083f68e2-a614-4995-bcec-80e5c947d992" providerId="ADAL" clId="{EF24AFA8-40FC-4DB2-B3E7-52AFDD502E2F}" dt="2019-12-11T13:53:36.801" v="4" actId="20577"/>
        <pc:sldMkLst>
          <pc:docMk/>
          <pc:sldMk cId="789477597" sldId="290"/>
        </pc:sldMkLst>
        <pc:spChg chg="mod">
          <ac:chgData name="Rafael Marques Brizola" userId="083f68e2-a614-4995-bcec-80e5c947d992" providerId="ADAL" clId="{EF24AFA8-40FC-4DB2-B3E7-52AFDD502E2F}" dt="2019-12-11T13:53:36.801" v="4" actId="20577"/>
          <ac:spMkLst>
            <pc:docMk/>
            <pc:sldMk cId="789477597" sldId="290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3F9EA7-3A10-412C-A878-B662E255C8D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A823D0-89B3-4982-9045-D71939F49BE7}">
      <dgm:prSet phldrT="[Text]" custT="1"/>
      <dgm:spPr>
        <a:solidFill>
          <a:srgbClr val="002060"/>
        </a:solidFill>
      </dgm:spPr>
      <dgm:t>
        <a:bodyPr/>
        <a:lstStyle/>
        <a:p>
          <a:r>
            <a:rPr lang="pt-BR" sz="1100" b="0">
              <a:latin typeface="Arial" panose="020B0604020202020204" pitchFamily="34" charset="0"/>
              <a:cs typeface="Arial" panose="020B0604020202020204" pitchFamily="34" charset="0"/>
            </a:rPr>
            <a:t>Razão Social</a:t>
          </a:r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FC3FC0-20EF-421D-B86A-89FD855BDA0C}" type="parTrans" cxnId="{4EBD03D0-22D9-401D-8401-9010376B4697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3B4A05-DC97-4595-BF5B-190ECD941FE0}" type="sibTrans" cxnId="{4EBD03D0-22D9-401D-8401-9010376B4697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B96A93-990D-4715-9E85-0D2729BB4044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1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CNPJ</a:t>
          </a:r>
        </a:p>
      </dgm:t>
    </dgm:pt>
    <dgm:pt modelId="{89DD1DD0-4B13-49BF-9E25-DF71FEF2C15E}" type="parTrans" cxnId="{C7FC7424-B2A2-474B-A9B7-F2086CDCF5D0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C13BEE-FFE6-4AFE-B495-FBB14D01C3B4}" type="sibTrans" cxnId="{C7FC7424-B2A2-474B-A9B7-F2086CDCF5D0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DDFEE5-EEA1-481E-988E-DF0C55CB0D90}">
      <dgm:prSet custT="1"/>
      <dgm:spPr>
        <a:solidFill>
          <a:srgbClr val="F2ECEE">
            <a:alpha val="90000"/>
          </a:srgbClr>
        </a:solidFill>
      </dgm:spPr>
      <dgm:t>
        <a:bodyPr/>
        <a:lstStyle/>
        <a:p>
          <a:r>
            <a:rPr lang="pt-BR" sz="1000" b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000" b="0" noProof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Petropátria</a:t>
          </a:r>
          <a:r>
            <a:rPr lang="pt-BR" sz="1000" b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 Comércio de Combustíveis Ltda</a:t>
          </a:r>
        </a:p>
      </dgm:t>
    </dgm:pt>
    <dgm:pt modelId="{CAD3A4F1-F261-437C-9CF1-4252306F9D50}" type="parTrans" cxnId="{27A260D2-FE60-4269-9DE3-70ECABE797D7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BFE249-F019-48C2-90DD-1F2682FF3C2B}" type="sibTrans" cxnId="{27A260D2-FE60-4269-9DE3-70ECABE797D7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671E1B-83AF-431D-BC6F-45F956A3A5E1}">
      <dgm:prSet custT="1"/>
      <dgm:spPr>
        <a:solidFill>
          <a:srgbClr val="002060"/>
        </a:solidFill>
      </dgm:spPr>
      <dgm:t>
        <a:bodyPr/>
        <a:lstStyle/>
        <a:p>
          <a:r>
            <a:rPr lang="pt-BR" sz="1100" b="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Cidade</a:t>
          </a:r>
        </a:p>
      </dgm:t>
    </dgm:pt>
    <dgm:pt modelId="{3B49F533-DF01-41A7-A318-7572FFC496AC}" type="parTrans" cxnId="{E0428504-1BDD-42F2-A412-B8FE348AFF45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E000F9-B699-444B-9447-001AE4275825}" type="sibTrans" cxnId="{E0428504-1BDD-42F2-A412-B8FE348AFF45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E03117-1F30-434F-A5BB-A7EF6C129321}">
      <dgm:prSet custT="1"/>
      <dgm:spPr>
        <a:solidFill>
          <a:srgbClr val="002060"/>
        </a:solidFill>
      </dgm:spPr>
      <dgm:t>
        <a:bodyPr/>
        <a:lstStyle/>
        <a:p>
          <a:r>
            <a:rPr lang="en-US" sz="11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Endereço</a:t>
          </a:r>
          <a:endParaRPr lang="en-US" sz="11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186562-0A82-454E-9A33-5E4AEDADCF22}" type="parTrans" cxnId="{DACAB36E-E2DD-4E65-BBDC-CA47F7022295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8C4356-EC5E-408A-AE77-C3DFFDA880D0}" type="sibTrans" cxnId="{DACAB36E-E2DD-4E65-BBDC-CA47F7022295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3F864D-CF37-405B-B5A5-DC728D024242}">
      <dgm:prSet custT="1"/>
      <dgm:spPr>
        <a:solidFill>
          <a:srgbClr val="002060"/>
        </a:solidFill>
      </dgm:spPr>
      <dgm:t>
        <a:bodyPr/>
        <a:lstStyle/>
        <a:p>
          <a:r>
            <a:rPr lang="en-US" sz="11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Capital Social</a:t>
          </a:r>
        </a:p>
      </dgm:t>
    </dgm:pt>
    <dgm:pt modelId="{F158E3F2-FA35-4DD5-BB97-28DBEBEE16E5}" type="parTrans" cxnId="{E040F4EE-344A-4BF6-9A63-3125AB4260C3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D13060-8B58-4C4B-91ED-2A09717AC91E}" type="sibTrans" cxnId="{E040F4EE-344A-4BF6-9A63-3125AB4260C3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8A7983-0A1C-4D6F-9209-470722EE33E3}">
      <dgm:prSet custT="1"/>
      <dgm:spPr>
        <a:solidFill>
          <a:srgbClr val="F2ECEE">
            <a:alpha val="90000"/>
          </a:srgbClr>
        </a:solidFill>
      </dgm:spPr>
      <dgm:t>
        <a:bodyPr/>
        <a:lstStyle/>
        <a:p>
          <a:r>
            <a:rPr lang="en-US" sz="11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R$ 50.000,00 </a:t>
          </a:r>
        </a:p>
      </dgm:t>
    </dgm:pt>
    <dgm:pt modelId="{3E164A23-1329-4499-A628-79BED9F2F933}" type="parTrans" cxnId="{C5AF3052-D9A8-43D0-9376-E32C737A580C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19FAEB-592A-4856-B80A-1BC61721E5D3}" type="sibTrans" cxnId="{C5AF3052-D9A8-43D0-9376-E32C737A580C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269E9A-A0CF-4F3F-ADE2-0EE544A05380}">
      <dgm:prSet custT="1"/>
      <dgm:spPr>
        <a:solidFill>
          <a:srgbClr val="F2ECEE">
            <a:alpha val="90000"/>
          </a:srgbClr>
        </a:solidFill>
      </dgm:spPr>
      <dgm:t>
        <a:bodyPr/>
        <a:lstStyle/>
        <a:p>
          <a:r>
            <a:rPr lang="pt-BR" sz="1100" b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Carazinho</a:t>
          </a:r>
        </a:p>
      </dgm:t>
    </dgm:pt>
    <dgm:pt modelId="{8D34582D-7B51-4963-81F4-14BDF803AEB8}" type="parTrans" cxnId="{09120FC3-DE15-4213-B437-557CEF0D851D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81EDE0-4463-4574-B81E-FAEAD6EED94D}" type="sibTrans" cxnId="{09120FC3-DE15-4213-B437-557CEF0D851D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E6A9AE-F681-48C0-AF27-8DA7BEBCC299}">
      <dgm:prSet custT="1"/>
      <dgm:spPr>
        <a:solidFill>
          <a:srgbClr val="F2ECEE">
            <a:alpha val="90000"/>
          </a:srgbClr>
        </a:solidFill>
      </dgm:spPr>
      <dgm:t>
        <a:bodyPr/>
        <a:lstStyle/>
        <a:p>
          <a:r>
            <a:rPr lang="en-US" sz="11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07.467.544/0001-07</a:t>
          </a:r>
        </a:p>
      </dgm:t>
    </dgm:pt>
    <dgm:pt modelId="{7E4B53A3-A3C4-4213-B857-722D74455D9D}" type="parTrans" cxnId="{02DD2163-A2F3-4721-989C-7DC3052C2374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4026FD-360B-44FA-AE28-5FD0B8E4110F}" type="sibTrans" cxnId="{02DD2163-A2F3-4721-989C-7DC3052C2374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662A68-5AE8-46E7-B1BA-CAF3AD6292BA}">
      <dgm:prSet custT="1"/>
      <dgm:spPr>
        <a:solidFill>
          <a:srgbClr val="002060"/>
        </a:solidFill>
      </dgm:spPr>
      <dgm:t>
        <a:bodyPr/>
        <a:lstStyle/>
        <a:p>
          <a:r>
            <a:rPr lang="en-US" sz="1100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Objeto</a:t>
          </a:r>
          <a:endParaRPr lang="en-US" sz="11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D7DD81-2FA9-477E-8EDD-381982D838F9}" type="parTrans" cxnId="{1DA482D5-8172-4E91-BDB9-E5D6F1F7E126}">
      <dgm:prSet/>
      <dgm:spPr/>
      <dgm:t>
        <a:bodyPr/>
        <a:lstStyle/>
        <a:p>
          <a:endParaRPr lang="en-US"/>
        </a:p>
      </dgm:t>
    </dgm:pt>
    <dgm:pt modelId="{4FF4E26D-F094-4A9A-A710-92D0FE1E4323}" type="sibTrans" cxnId="{1DA482D5-8172-4E91-BDB9-E5D6F1F7E126}">
      <dgm:prSet/>
      <dgm:spPr/>
      <dgm:t>
        <a:bodyPr/>
        <a:lstStyle/>
        <a:p>
          <a:endParaRPr lang="en-US"/>
        </a:p>
      </dgm:t>
    </dgm:pt>
    <dgm:pt modelId="{B1A808A5-27F7-406D-85F1-90CB675928F8}">
      <dgm:prSet custT="1"/>
      <dgm:spPr>
        <a:solidFill>
          <a:srgbClr val="F2ECEE">
            <a:alpha val="90000"/>
          </a:srgbClr>
        </a:solidFill>
      </dgm:spPr>
      <dgm:t>
        <a:bodyPr/>
        <a:lstStyle/>
        <a:p>
          <a:r>
            <a:rPr lang="en-US" sz="1000" b="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000" b="0" baseline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Comércio de combustíveis para veículos </a:t>
          </a:r>
          <a:endParaRPr lang="en-US" sz="1000" b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9C07C1-E5E5-4DEE-96F7-9F0C0CF2B4FD}" type="parTrans" cxnId="{4B0C13DB-9AE0-47EF-BCD9-8C99F07F71F4}">
      <dgm:prSet/>
      <dgm:spPr/>
      <dgm:t>
        <a:bodyPr/>
        <a:lstStyle/>
        <a:p>
          <a:endParaRPr lang="en-US"/>
        </a:p>
      </dgm:t>
    </dgm:pt>
    <dgm:pt modelId="{B807D83C-98F2-4682-A1B2-A376D065F40F}" type="sibTrans" cxnId="{4B0C13DB-9AE0-47EF-BCD9-8C99F07F71F4}">
      <dgm:prSet/>
      <dgm:spPr/>
      <dgm:t>
        <a:bodyPr/>
        <a:lstStyle/>
        <a:p>
          <a:endParaRPr lang="en-US"/>
        </a:p>
      </dgm:t>
    </dgm:pt>
    <dgm:pt modelId="{B6849C8E-602D-44D6-B00B-73C17BB7A0A3}">
      <dgm:prSet custT="1"/>
      <dgm:spPr>
        <a:solidFill>
          <a:srgbClr val="F2ECEE">
            <a:alpha val="90000"/>
          </a:srgbClr>
        </a:solidFill>
      </dgm:spPr>
      <dgm:t>
        <a:bodyPr/>
        <a:lstStyle/>
        <a:p>
          <a:pPr algn="just"/>
          <a:r>
            <a:rPr lang="it-IT" sz="11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Rua Siqueira Campos, 400</a:t>
          </a:r>
          <a:endParaRPr lang="en-US" sz="1000" b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4E5240-237E-499D-B78C-07B1FCC3F4F9}" type="sibTrans" cxnId="{41162E1F-B934-444B-A562-0EE04940A761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918032-0A95-42F1-B0F1-B99816CF3098}" type="parTrans" cxnId="{41162E1F-B934-444B-A562-0EE04940A761}">
      <dgm:prSet/>
      <dgm:spPr/>
      <dgm:t>
        <a:bodyPr/>
        <a:lstStyle/>
        <a:p>
          <a:endParaRPr lang="en-US" sz="11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1F6D7B-4EA7-4C6E-9FB4-7E715456A82C}" type="pres">
      <dgm:prSet presAssocID="{FB3F9EA7-3A10-412C-A878-B662E255C8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CD2D771-326F-4C18-A5CD-0A29D2F407E7}" type="pres">
      <dgm:prSet presAssocID="{21A823D0-89B3-4982-9045-D71939F49BE7}" presName="linNode" presStyleCnt="0"/>
      <dgm:spPr/>
    </dgm:pt>
    <dgm:pt modelId="{344E2D04-6E9E-4115-8B39-4E679628022D}" type="pres">
      <dgm:prSet presAssocID="{21A823D0-89B3-4982-9045-D71939F49BE7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DEBBB8-58B2-44CA-9F40-F196094C3334}" type="pres">
      <dgm:prSet presAssocID="{21A823D0-89B3-4982-9045-D71939F49BE7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9822487-BFDA-4073-9CD0-991091C6EBD4}" type="pres">
      <dgm:prSet presAssocID="{593B4A05-DC97-4595-BF5B-190ECD941FE0}" presName="sp" presStyleCnt="0"/>
      <dgm:spPr/>
    </dgm:pt>
    <dgm:pt modelId="{3B339118-B23B-486A-9D09-50306A6DA83F}" type="pres">
      <dgm:prSet presAssocID="{75B96A93-990D-4715-9E85-0D2729BB4044}" presName="linNode" presStyleCnt="0"/>
      <dgm:spPr/>
    </dgm:pt>
    <dgm:pt modelId="{0737D899-3013-471F-926F-F9272C777608}" type="pres">
      <dgm:prSet presAssocID="{75B96A93-990D-4715-9E85-0D2729BB4044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CA309F-112D-446D-8EAD-13A128242777}" type="pres">
      <dgm:prSet presAssocID="{75B96A93-990D-4715-9E85-0D2729BB4044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F4D7C1-B03A-4942-BC9D-6380ED540D68}" type="pres">
      <dgm:prSet presAssocID="{9EC13BEE-FFE6-4AFE-B495-FBB14D01C3B4}" presName="sp" presStyleCnt="0"/>
      <dgm:spPr/>
    </dgm:pt>
    <dgm:pt modelId="{45ABAA87-0484-4ED7-9717-789D1639EAB6}" type="pres">
      <dgm:prSet presAssocID="{B1671E1B-83AF-431D-BC6F-45F956A3A5E1}" presName="linNode" presStyleCnt="0"/>
      <dgm:spPr/>
    </dgm:pt>
    <dgm:pt modelId="{92F41D9F-91FA-4007-963F-5F17FBA0F40F}" type="pres">
      <dgm:prSet presAssocID="{B1671E1B-83AF-431D-BC6F-45F956A3A5E1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9F1798A-B80E-49A7-94D0-62F064133F80}" type="pres">
      <dgm:prSet presAssocID="{B1671E1B-83AF-431D-BC6F-45F956A3A5E1}" presName="descendantText" presStyleLbl="alignAccFollowNode1" presStyleIdx="2" presStyleCnt="6" custLinFactNeighborX="3274" custLinFactNeighborY="1219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67D086-A258-4EF8-BC9A-2A6743976585}" type="pres">
      <dgm:prSet presAssocID="{FCE000F9-B699-444B-9447-001AE4275825}" presName="sp" presStyleCnt="0"/>
      <dgm:spPr/>
    </dgm:pt>
    <dgm:pt modelId="{922C4EF0-5B9F-4CE3-A5F0-9810AD8E06E3}" type="pres">
      <dgm:prSet presAssocID="{19E03117-1F30-434F-A5BB-A7EF6C129321}" presName="linNode" presStyleCnt="0"/>
      <dgm:spPr/>
    </dgm:pt>
    <dgm:pt modelId="{076EC1AC-0A66-4551-B03A-6933CCC8CAF8}" type="pres">
      <dgm:prSet presAssocID="{19E03117-1F30-434F-A5BB-A7EF6C129321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51ADCE6-44B7-41E9-8521-C66F7F87D61B}" type="pres">
      <dgm:prSet presAssocID="{19E03117-1F30-434F-A5BB-A7EF6C129321}" presName="descendantText" presStyleLbl="alignAccFollowNode1" presStyleIdx="3" presStyleCnt="6" custLinFactNeighborX="-743" custLinFactNeighborY="308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1049547-6C56-4F18-A58D-D6E14BD3EDFA}" type="pres">
      <dgm:prSet presAssocID="{B98C4356-EC5E-408A-AE77-C3DFFDA880D0}" presName="sp" presStyleCnt="0"/>
      <dgm:spPr/>
    </dgm:pt>
    <dgm:pt modelId="{FA45BEC3-EF4D-481D-AA29-B3E5466A57FD}" type="pres">
      <dgm:prSet presAssocID="{033F864D-CF37-405B-B5A5-DC728D024242}" presName="linNode" presStyleCnt="0"/>
      <dgm:spPr/>
    </dgm:pt>
    <dgm:pt modelId="{A68D362E-9C1C-4191-B53B-D57A8003F841}" type="pres">
      <dgm:prSet presAssocID="{033F864D-CF37-405B-B5A5-DC728D024242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20D59E-E63D-4404-BFD2-C7FC06D5C215}" type="pres">
      <dgm:prSet presAssocID="{033F864D-CF37-405B-B5A5-DC728D024242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362BF0-80F7-4731-8FFF-8E204632C0A4}" type="pres">
      <dgm:prSet presAssocID="{C0D13060-8B58-4C4B-91ED-2A09717AC91E}" presName="sp" presStyleCnt="0"/>
      <dgm:spPr/>
    </dgm:pt>
    <dgm:pt modelId="{345AEFC0-1398-449C-AF83-F64128E6F96B}" type="pres">
      <dgm:prSet presAssocID="{46662A68-5AE8-46E7-B1BA-CAF3AD6292BA}" presName="linNode" presStyleCnt="0"/>
      <dgm:spPr/>
    </dgm:pt>
    <dgm:pt modelId="{2BE3C38A-ACD3-403E-9863-BD45BC35E502}" type="pres">
      <dgm:prSet presAssocID="{46662A68-5AE8-46E7-B1BA-CAF3AD6292BA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4EE07BA-58E3-44CB-B897-35F2A29E2056}" type="pres">
      <dgm:prSet presAssocID="{46662A68-5AE8-46E7-B1BA-CAF3AD6292BA}" presName="descendantText" presStyleLbl="alignAccFollowNode1" presStyleIdx="5" presStyleCnt="6" custLinFactNeighborX="87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7D34F9C-24D2-4054-BBED-9B71530638F2}" type="presOf" srcId="{B7E6A9AE-F681-48C0-AF27-8DA7BEBCC299}" destId="{B7CA309F-112D-446D-8EAD-13A128242777}" srcOrd="0" destOrd="0" presId="urn:microsoft.com/office/officeart/2005/8/layout/vList5"/>
    <dgm:cxn modelId="{119EF862-C695-40E2-B241-0ECC28727729}" type="presOf" srcId="{21A823D0-89B3-4982-9045-D71939F49BE7}" destId="{344E2D04-6E9E-4115-8B39-4E679628022D}" srcOrd="0" destOrd="0" presId="urn:microsoft.com/office/officeart/2005/8/layout/vList5"/>
    <dgm:cxn modelId="{A72AFAFE-AD81-41B7-951C-D1A4E997C666}" type="presOf" srcId="{B1671E1B-83AF-431D-BC6F-45F956A3A5E1}" destId="{92F41D9F-91FA-4007-963F-5F17FBA0F40F}" srcOrd="0" destOrd="0" presId="urn:microsoft.com/office/officeart/2005/8/layout/vList5"/>
    <dgm:cxn modelId="{7F19523A-CD40-4446-8CE8-4C24AF9A4E08}" type="presOf" srcId="{46662A68-5AE8-46E7-B1BA-CAF3AD6292BA}" destId="{2BE3C38A-ACD3-403E-9863-BD45BC35E502}" srcOrd="0" destOrd="0" presId="urn:microsoft.com/office/officeart/2005/8/layout/vList5"/>
    <dgm:cxn modelId="{41162E1F-B934-444B-A562-0EE04940A761}" srcId="{19E03117-1F30-434F-A5BB-A7EF6C129321}" destId="{B6849C8E-602D-44D6-B00B-73C17BB7A0A3}" srcOrd="0" destOrd="0" parTransId="{6F918032-0A95-42F1-B0F1-B99816CF3098}" sibTransId="{E44E5240-237E-499D-B78C-07B1FCC3F4F9}"/>
    <dgm:cxn modelId="{0E1EC3FB-BDAB-4F0E-9356-7F662B560B1C}" type="presOf" srcId="{B1A808A5-27F7-406D-85F1-90CB675928F8}" destId="{A4EE07BA-58E3-44CB-B897-35F2A29E2056}" srcOrd="0" destOrd="0" presId="urn:microsoft.com/office/officeart/2005/8/layout/vList5"/>
    <dgm:cxn modelId="{1DA482D5-8172-4E91-BDB9-E5D6F1F7E126}" srcId="{FB3F9EA7-3A10-412C-A878-B662E255C8D8}" destId="{46662A68-5AE8-46E7-B1BA-CAF3AD6292BA}" srcOrd="5" destOrd="0" parTransId="{DED7DD81-2FA9-477E-8EDD-381982D838F9}" sibTransId="{4FF4E26D-F094-4A9A-A710-92D0FE1E4323}"/>
    <dgm:cxn modelId="{02DD2163-A2F3-4721-989C-7DC3052C2374}" srcId="{75B96A93-990D-4715-9E85-0D2729BB4044}" destId="{B7E6A9AE-F681-48C0-AF27-8DA7BEBCC299}" srcOrd="0" destOrd="0" parTransId="{7E4B53A3-A3C4-4213-B857-722D74455D9D}" sibTransId="{C74026FD-360B-44FA-AE28-5FD0B8E4110F}"/>
    <dgm:cxn modelId="{4B0C13DB-9AE0-47EF-BCD9-8C99F07F71F4}" srcId="{46662A68-5AE8-46E7-B1BA-CAF3AD6292BA}" destId="{B1A808A5-27F7-406D-85F1-90CB675928F8}" srcOrd="0" destOrd="0" parTransId="{3F9C07C1-E5E5-4DEE-96F7-9F0C0CF2B4FD}" sibTransId="{B807D83C-98F2-4682-A1B2-A376D065F40F}"/>
    <dgm:cxn modelId="{E0428504-1BDD-42F2-A412-B8FE348AFF45}" srcId="{FB3F9EA7-3A10-412C-A878-B662E255C8D8}" destId="{B1671E1B-83AF-431D-BC6F-45F956A3A5E1}" srcOrd="2" destOrd="0" parTransId="{3B49F533-DF01-41A7-A318-7572FFC496AC}" sibTransId="{FCE000F9-B699-444B-9447-001AE4275825}"/>
    <dgm:cxn modelId="{804C8240-60A8-41F2-8D5E-C206EF6677CD}" type="presOf" srcId="{F0269E9A-A0CF-4F3F-ADE2-0EE544A05380}" destId="{D9F1798A-B80E-49A7-94D0-62F064133F80}" srcOrd="0" destOrd="0" presId="urn:microsoft.com/office/officeart/2005/8/layout/vList5"/>
    <dgm:cxn modelId="{658E773E-1459-453B-B378-A9C54F92C82B}" type="presOf" srcId="{34DDFEE5-EEA1-481E-988E-DF0C55CB0D90}" destId="{10DEBBB8-58B2-44CA-9F40-F196094C3334}" srcOrd="0" destOrd="0" presId="urn:microsoft.com/office/officeart/2005/8/layout/vList5"/>
    <dgm:cxn modelId="{4EBD03D0-22D9-401D-8401-9010376B4697}" srcId="{FB3F9EA7-3A10-412C-A878-B662E255C8D8}" destId="{21A823D0-89B3-4982-9045-D71939F49BE7}" srcOrd="0" destOrd="0" parTransId="{C0FC3FC0-20EF-421D-B86A-89FD855BDA0C}" sibTransId="{593B4A05-DC97-4595-BF5B-190ECD941FE0}"/>
    <dgm:cxn modelId="{E0590E11-70AE-4256-BACF-F075563A313A}" type="presOf" srcId="{75B96A93-990D-4715-9E85-0D2729BB4044}" destId="{0737D899-3013-471F-926F-F9272C777608}" srcOrd="0" destOrd="0" presId="urn:microsoft.com/office/officeart/2005/8/layout/vList5"/>
    <dgm:cxn modelId="{E420E748-9DF3-4D3D-A7EE-FF70C8D04A4E}" type="presOf" srcId="{B6849C8E-602D-44D6-B00B-73C17BB7A0A3}" destId="{851ADCE6-44B7-41E9-8521-C66F7F87D61B}" srcOrd="0" destOrd="0" presId="urn:microsoft.com/office/officeart/2005/8/layout/vList5"/>
    <dgm:cxn modelId="{C5AF3052-D9A8-43D0-9376-E32C737A580C}" srcId="{033F864D-CF37-405B-B5A5-DC728D024242}" destId="{688A7983-0A1C-4D6F-9209-470722EE33E3}" srcOrd="0" destOrd="0" parTransId="{3E164A23-1329-4499-A628-79BED9F2F933}" sibTransId="{AE19FAEB-592A-4856-B80A-1BC61721E5D3}"/>
    <dgm:cxn modelId="{DACAB36E-E2DD-4E65-BBDC-CA47F7022295}" srcId="{FB3F9EA7-3A10-412C-A878-B662E255C8D8}" destId="{19E03117-1F30-434F-A5BB-A7EF6C129321}" srcOrd="3" destOrd="0" parTransId="{57186562-0A82-454E-9A33-5E4AEDADCF22}" sibTransId="{B98C4356-EC5E-408A-AE77-C3DFFDA880D0}"/>
    <dgm:cxn modelId="{AC847B00-7CA7-41A2-A54E-CB65C4D50E53}" type="presOf" srcId="{033F864D-CF37-405B-B5A5-DC728D024242}" destId="{A68D362E-9C1C-4191-B53B-D57A8003F841}" srcOrd="0" destOrd="0" presId="urn:microsoft.com/office/officeart/2005/8/layout/vList5"/>
    <dgm:cxn modelId="{76A7A8FD-36DD-4208-ADF5-7870F6CF92D2}" type="presOf" srcId="{FB3F9EA7-3A10-412C-A878-B662E255C8D8}" destId="{9B1F6D7B-4EA7-4C6E-9FB4-7E715456A82C}" srcOrd="0" destOrd="0" presId="urn:microsoft.com/office/officeart/2005/8/layout/vList5"/>
    <dgm:cxn modelId="{27A260D2-FE60-4269-9DE3-70ECABE797D7}" srcId="{21A823D0-89B3-4982-9045-D71939F49BE7}" destId="{34DDFEE5-EEA1-481E-988E-DF0C55CB0D90}" srcOrd="0" destOrd="0" parTransId="{CAD3A4F1-F261-437C-9CF1-4252306F9D50}" sibTransId="{C5BFE249-F019-48C2-90DD-1F2682FF3C2B}"/>
    <dgm:cxn modelId="{E040F4EE-344A-4BF6-9A63-3125AB4260C3}" srcId="{FB3F9EA7-3A10-412C-A878-B662E255C8D8}" destId="{033F864D-CF37-405B-B5A5-DC728D024242}" srcOrd="4" destOrd="0" parTransId="{F158E3F2-FA35-4DD5-BB97-28DBEBEE16E5}" sibTransId="{C0D13060-8B58-4C4B-91ED-2A09717AC91E}"/>
    <dgm:cxn modelId="{18360B61-47A0-4F67-8EE9-B19FA0554189}" type="presOf" srcId="{19E03117-1F30-434F-A5BB-A7EF6C129321}" destId="{076EC1AC-0A66-4551-B03A-6933CCC8CAF8}" srcOrd="0" destOrd="0" presId="urn:microsoft.com/office/officeart/2005/8/layout/vList5"/>
    <dgm:cxn modelId="{09120FC3-DE15-4213-B437-557CEF0D851D}" srcId="{B1671E1B-83AF-431D-BC6F-45F956A3A5E1}" destId="{F0269E9A-A0CF-4F3F-ADE2-0EE544A05380}" srcOrd="0" destOrd="0" parTransId="{8D34582D-7B51-4963-81F4-14BDF803AEB8}" sibTransId="{1381EDE0-4463-4574-B81E-FAEAD6EED94D}"/>
    <dgm:cxn modelId="{D5483BE3-7AD8-4B6D-8B87-64AEBC5A3062}" type="presOf" srcId="{688A7983-0A1C-4D6F-9209-470722EE33E3}" destId="{4720D59E-E63D-4404-BFD2-C7FC06D5C215}" srcOrd="0" destOrd="0" presId="urn:microsoft.com/office/officeart/2005/8/layout/vList5"/>
    <dgm:cxn modelId="{C7FC7424-B2A2-474B-A9B7-F2086CDCF5D0}" srcId="{FB3F9EA7-3A10-412C-A878-B662E255C8D8}" destId="{75B96A93-990D-4715-9E85-0D2729BB4044}" srcOrd="1" destOrd="0" parTransId="{89DD1DD0-4B13-49BF-9E25-DF71FEF2C15E}" sibTransId="{9EC13BEE-FFE6-4AFE-B495-FBB14D01C3B4}"/>
    <dgm:cxn modelId="{8C537337-D81C-4189-85A0-F333618B3824}" type="presParOf" srcId="{9B1F6D7B-4EA7-4C6E-9FB4-7E715456A82C}" destId="{ECD2D771-326F-4C18-A5CD-0A29D2F407E7}" srcOrd="0" destOrd="0" presId="urn:microsoft.com/office/officeart/2005/8/layout/vList5"/>
    <dgm:cxn modelId="{766E6439-D90E-49D5-8299-2BB1DACEC0A7}" type="presParOf" srcId="{ECD2D771-326F-4C18-A5CD-0A29D2F407E7}" destId="{344E2D04-6E9E-4115-8B39-4E679628022D}" srcOrd="0" destOrd="0" presId="urn:microsoft.com/office/officeart/2005/8/layout/vList5"/>
    <dgm:cxn modelId="{AD7DF25C-D1CF-4D75-8B3F-683933F120B6}" type="presParOf" srcId="{ECD2D771-326F-4C18-A5CD-0A29D2F407E7}" destId="{10DEBBB8-58B2-44CA-9F40-F196094C3334}" srcOrd="1" destOrd="0" presId="urn:microsoft.com/office/officeart/2005/8/layout/vList5"/>
    <dgm:cxn modelId="{D90DED74-6534-441D-AD92-107252423237}" type="presParOf" srcId="{9B1F6D7B-4EA7-4C6E-9FB4-7E715456A82C}" destId="{D9822487-BFDA-4073-9CD0-991091C6EBD4}" srcOrd="1" destOrd="0" presId="urn:microsoft.com/office/officeart/2005/8/layout/vList5"/>
    <dgm:cxn modelId="{0111B068-3AFC-468F-AA8A-B4B42E456C77}" type="presParOf" srcId="{9B1F6D7B-4EA7-4C6E-9FB4-7E715456A82C}" destId="{3B339118-B23B-486A-9D09-50306A6DA83F}" srcOrd="2" destOrd="0" presId="urn:microsoft.com/office/officeart/2005/8/layout/vList5"/>
    <dgm:cxn modelId="{25F3BB02-E2BB-411D-A81E-00FEABE18202}" type="presParOf" srcId="{3B339118-B23B-486A-9D09-50306A6DA83F}" destId="{0737D899-3013-471F-926F-F9272C777608}" srcOrd="0" destOrd="0" presId="urn:microsoft.com/office/officeart/2005/8/layout/vList5"/>
    <dgm:cxn modelId="{EECFAEC1-4B36-4B40-9175-E6BAAB0CA299}" type="presParOf" srcId="{3B339118-B23B-486A-9D09-50306A6DA83F}" destId="{B7CA309F-112D-446D-8EAD-13A128242777}" srcOrd="1" destOrd="0" presId="urn:microsoft.com/office/officeart/2005/8/layout/vList5"/>
    <dgm:cxn modelId="{BA5B5248-4E41-4E46-BD9B-C2125C6BC3C0}" type="presParOf" srcId="{9B1F6D7B-4EA7-4C6E-9FB4-7E715456A82C}" destId="{D8F4D7C1-B03A-4942-BC9D-6380ED540D68}" srcOrd="3" destOrd="0" presId="urn:microsoft.com/office/officeart/2005/8/layout/vList5"/>
    <dgm:cxn modelId="{70418C16-3474-43E5-9970-58CA2DA18651}" type="presParOf" srcId="{9B1F6D7B-4EA7-4C6E-9FB4-7E715456A82C}" destId="{45ABAA87-0484-4ED7-9717-789D1639EAB6}" srcOrd="4" destOrd="0" presId="urn:microsoft.com/office/officeart/2005/8/layout/vList5"/>
    <dgm:cxn modelId="{DBF333F3-4CBC-423C-961B-FAD3AFD239E4}" type="presParOf" srcId="{45ABAA87-0484-4ED7-9717-789D1639EAB6}" destId="{92F41D9F-91FA-4007-963F-5F17FBA0F40F}" srcOrd="0" destOrd="0" presId="urn:microsoft.com/office/officeart/2005/8/layout/vList5"/>
    <dgm:cxn modelId="{B82BAE8C-A7C9-463F-AFD6-031D0C8B22A3}" type="presParOf" srcId="{45ABAA87-0484-4ED7-9717-789D1639EAB6}" destId="{D9F1798A-B80E-49A7-94D0-62F064133F80}" srcOrd="1" destOrd="0" presId="urn:microsoft.com/office/officeart/2005/8/layout/vList5"/>
    <dgm:cxn modelId="{19AB4D72-8411-480D-8DDB-01E76333A914}" type="presParOf" srcId="{9B1F6D7B-4EA7-4C6E-9FB4-7E715456A82C}" destId="{9167D086-A258-4EF8-BC9A-2A6743976585}" srcOrd="5" destOrd="0" presId="urn:microsoft.com/office/officeart/2005/8/layout/vList5"/>
    <dgm:cxn modelId="{883AF98E-93D2-4DD5-8FC0-85905541147B}" type="presParOf" srcId="{9B1F6D7B-4EA7-4C6E-9FB4-7E715456A82C}" destId="{922C4EF0-5B9F-4CE3-A5F0-9810AD8E06E3}" srcOrd="6" destOrd="0" presId="urn:microsoft.com/office/officeart/2005/8/layout/vList5"/>
    <dgm:cxn modelId="{5BED0D83-C758-4D0C-92FA-DA5C39D803A2}" type="presParOf" srcId="{922C4EF0-5B9F-4CE3-A5F0-9810AD8E06E3}" destId="{076EC1AC-0A66-4551-B03A-6933CCC8CAF8}" srcOrd="0" destOrd="0" presId="urn:microsoft.com/office/officeart/2005/8/layout/vList5"/>
    <dgm:cxn modelId="{1DF6800D-CC0F-4B28-83B1-3D5601621AFF}" type="presParOf" srcId="{922C4EF0-5B9F-4CE3-A5F0-9810AD8E06E3}" destId="{851ADCE6-44B7-41E9-8521-C66F7F87D61B}" srcOrd="1" destOrd="0" presId="urn:microsoft.com/office/officeart/2005/8/layout/vList5"/>
    <dgm:cxn modelId="{2E1361BF-CA62-45A7-97F0-DDD115C20CD9}" type="presParOf" srcId="{9B1F6D7B-4EA7-4C6E-9FB4-7E715456A82C}" destId="{B1049547-6C56-4F18-A58D-D6E14BD3EDFA}" srcOrd="7" destOrd="0" presId="urn:microsoft.com/office/officeart/2005/8/layout/vList5"/>
    <dgm:cxn modelId="{96B595E4-9C31-4A45-A10C-1E4055FAD961}" type="presParOf" srcId="{9B1F6D7B-4EA7-4C6E-9FB4-7E715456A82C}" destId="{FA45BEC3-EF4D-481D-AA29-B3E5466A57FD}" srcOrd="8" destOrd="0" presId="urn:microsoft.com/office/officeart/2005/8/layout/vList5"/>
    <dgm:cxn modelId="{9D829F41-1EBB-4FD7-BCAB-35738BDAECB4}" type="presParOf" srcId="{FA45BEC3-EF4D-481D-AA29-B3E5466A57FD}" destId="{A68D362E-9C1C-4191-B53B-D57A8003F841}" srcOrd="0" destOrd="0" presId="urn:microsoft.com/office/officeart/2005/8/layout/vList5"/>
    <dgm:cxn modelId="{2D2FF307-B8E7-474D-930C-4629AE1C3E59}" type="presParOf" srcId="{FA45BEC3-EF4D-481D-AA29-B3E5466A57FD}" destId="{4720D59E-E63D-4404-BFD2-C7FC06D5C215}" srcOrd="1" destOrd="0" presId="urn:microsoft.com/office/officeart/2005/8/layout/vList5"/>
    <dgm:cxn modelId="{3DAAAB9A-2F80-4815-912B-4A0CF3600C5C}" type="presParOf" srcId="{9B1F6D7B-4EA7-4C6E-9FB4-7E715456A82C}" destId="{CE362BF0-80F7-4731-8FFF-8E204632C0A4}" srcOrd="9" destOrd="0" presId="urn:microsoft.com/office/officeart/2005/8/layout/vList5"/>
    <dgm:cxn modelId="{89BCD03B-3A46-41EC-B755-3FF1360F67B4}" type="presParOf" srcId="{9B1F6D7B-4EA7-4C6E-9FB4-7E715456A82C}" destId="{345AEFC0-1398-449C-AF83-F64128E6F96B}" srcOrd="10" destOrd="0" presId="urn:microsoft.com/office/officeart/2005/8/layout/vList5"/>
    <dgm:cxn modelId="{D7DB9667-D4E3-4AA2-8AE7-BCD7E64E03E3}" type="presParOf" srcId="{345AEFC0-1398-449C-AF83-F64128E6F96B}" destId="{2BE3C38A-ACD3-403E-9863-BD45BC35E502}" srcOrd="0" destOrd="0" presId="urn:microsoft.com/office/officeart/2005/8/layout/vList5"/>
    <dgm:cxn modelId="{3E0B3387-237D-42BF-AB79-24E587285547}" type="presParOf" srcId="{345AEFC0-1398-449C-AF83-F64128E6F96B}" destId="{A4EE07BA-58E3-44CB-B897-35F2A29E205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EBBB8-58B2-44CA-9F40-F196094C3334}">
      <dsp:nvSpPr>
        <dsp:cNvPr id="0" name=""/>
        <dsp:cNvSpPr/>
      </dsp:nvSpPr>
      <dsp:spPr>
        <a:xfrm rot="5400000">
          <a:off x="3556820" y="-1587576"/>
          <a:ext cx="220034" cy="3451141"/>
        </a:xfrm>
        <a:prstGeom prst="round2SameRect">
          <a:avLst/>
        </a:prstGeom>
        <a:solidFill>
          <a:srgbClr val="F2ECE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b="0" kern="120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000" b="0" kern="1200" noProof="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Petropátria</a:t>
          </a:r>
          <a:r>
            <a:rPr lang="pt-BR" sz="1000" b="0" kern="120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 Comércio de Combustíveis Ltda</a:t>
          </a:r>
        </a:p>
      </dsp:txBody>
      <dsp:txXfrm rot="-5400000">
        <a:off x="1941267" y="38718"/>
        <a:ext cx="3440400" cy="198552"/>
      </dsp:txXfrm>
    </dsp:sp>
    <dsp:sp modelId="{344E2D04-6E9E-4115-8B39-4E679628022D}">
      <dsp:nvSpPr>
        <dsp:cNvPr id="0" name=""/>
        <dsp:cNvSpPr/>
      </dsp:nvSpPr>
      <dsp:spPr>
        <a:xfrm>
          <a:off x="0" y="472"/>
          <a:ext cx="1941266" cy="275043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0" kern="1200">
              <a:latin typeface="Arial" panose="020B0604020202020204" pitchFamily="34" charset="0"/>
              <a:cs typeface="Arial" panose="020B0604020202020204" pitchFamily="34" charset="0"/>
            </a:rPr>
            <a:t>Razão Social</a:t>
          </a:r>
          <a:endParaRPr lang="en-US" sz="11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26" y="13898"/>
        <a:ext cx="1914414" cy="248191"/>
      </dsp:txXfrm>
    </dsp:sp>
    <dsp:sp modelId="{B7CA309F-112D-446D-8EAD-13A128242777}">
      <dsp:nvSpPr>
        <dsp:cNvPr id="0" name=""/>
        <dsp:cNvSpPr/>
      </dsp:nvSpPr>
      <dsp:spPr>
        <a:xfrm rot="5400000">
          <a:off x="3556820" y="-1298780"/>
          <a:ext cx="220034" cy="3451141"/>
        </a:xfrm>
        <a:prstGeom prst="round2SameRect">
          <a:avLst/>
        </a:prstGeom>
        <a:solidFill>
          <a:srgbClr val="F2ECE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07.467.544/0001-07</a:t>
          </a:r>
        </a:p>
      </dsp:txBody>
      <dsp:txXfrm rot="-5400000">
        <a:off x="1941267" y="327514"/>
        <a:ext cx="3440400" cy="198552"/>
      </dsp:txXfrm>
    </dsp:sp>
    <dsp:sp modelId="{0737D899-3013-471F-926F-F9272C777608}">
      <dsp:nvSpPr>
        <dsp:cNvPr id="0" name=""/>
        <dsp:cNvSpPr/>
      </dsp:nvSpPr>
      <dsp:spPr>
        <a:xfrm>
          <a:off x="0" y="289268"/>
          <a:ext cx="1941266" cy="275043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CNPJ</a:t>
          </a:r>
        </a:p>
      </dsp:txBody>
      <dsp:txXfrm>
        <a:off x="13426" y="302694"/>
        <a:ext cx="1914414" cy="248191"/>
      </dsp:txXfrm>
    </dsp:sp>
    <dsp:sp modelId="{D9F1798A-B80E-49A7-94D0-62F064133F80}">
      <dsp:nvSpPr>
        <dsp:cNvPr id="0" name=""/>
        <dsp:cNvSpPr/>
      </dsp:nvSpPr>
      <dsp:spPr>
        <a:xfrm rot="5400000">
          <a:off x="3556820" y="-983153"/>
          <a:ext cx="220034" cy="3451141"/>
        </a:xfrm>
        <a:prstGeom prst="round2SameRect">
          <a:avLst/>
        </a:prstGeom>
        <a:solidFill>
          <a:srgbClr val="F2ECE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100" b="0" kern="120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Carazinho</a:t>
          </a:r>
        </a:p>
      </dsp:txBody>
      <dsp:txXfrm rot="-5400000">
        <a:off x="1941267" y="643141"/>
        <a:ext cx="3440400" cy="198552"/>
      </dsp:txXfrm>
    </dsp:sp>
    <dsp:sp modelId="{92F41D9F-91FA-4007-963F-5F17FBA0F40F}">
      <dsp:nvSpPr>
        <dsp:cNvPr id="0" name=""/>
        <dsp:cNvSpPr/>
      </dsp:nvSpPr>
      <dsp:spPr>
        <a:xfrm>
          <a:off x="0" y="578063"/>
          <a:ext cx="1941266" cy="275043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b="0" kern="12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Cidade</a:t>
          </a:r>
        </a:p>
      </dsp:txBody>
      <dsp:txXfrm>
        <a:off x="13426" y="591489"/>
        <a:ext cx="1914414" cy="248191"/>
      </dsp:txXfrm>
    </dsp:sp>
    <dsp:sp modelId="{851ADCE6-44B7-41E9-8521-C66F7F87D61B}">
      <dsp:nvSpPr>
        <dsp:cNvPr id="0" name=""/>
        <dsp:cNvSpPr/>
      </dsp:nvSpPr>
      <dsp:spPr>
        <a:xfrm rot="5400000">
          <a:off x="3542396" y="-714398"/>
          <a:ext cx="220034" cy="3451141"/>
        </a:xfrm>
        <a:prstGeom prst="round2SameRect">
          <a:avLst/>
        </a:prstGeom>
        <a:solidFill>
          <a:srgbClr val="F2ECE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Rua Siqueira Campos, 400</a:t>
          </a:r>
          <a:endParaRPr lang="en-US" sz="1000" b="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926843" y="911896"/>
        <a:ext cx="3440400" cy="198552"/>
      </dsp:txXfrm>
    </dsp:sp>
    <dsp:sp modelId="{076EC1AC-0A66-4551-B03A-6933CCC8CAF8}">
      <dsp:nvSpPr>
        <dsp:cNvPr id="0" name=""/>
        <dsp:cNvSpPr/>
      </dsp:nvSpPr>
      <dsp:spPr>
        <a:xfrm>
          <a:off x="0" y="866859"/>
          <a:ext cx="1941266" cy="275043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Endereço</a:t>
          </a:r>
          <a:endParaRPr lang="en-US" sz="11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26" y="880285"/>
        <a:ext cx="1914414" cy="248191"/>
      </dsp:txXfrm>
    </dsp:sp>
    <dsp:sp modelId="{4720D59E-E63D-4404-BFD2-C7FC06D5C215}">
      <dsp:nvSpPr>
        <dsp:cNvPr id="0" name=""/>
        <dsp:cNvSpPr/>
      </dsp:nvSpPr>
      <dsp:spPr>
        <a:xfrm rot="5400000">
          <a:off x="3556820" y="-432393"/>
          <a:ext cx="220034" cy="3451141"/>
        </a:xfrm>
        <a:prstGeom prst="round2SameRect">
          <a:avLst/>
        </a:prstGeom>
        <a:solidFill>
          <a:srgbClr val="F2ECE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R$ 50.000,00 </a:t>
          </a:r>
        </a:p>
      </dsp:txBody>
      <dsp:txXfrm rot="-5400000">
        <a:off x="1941267" y="1193901"/>
        <a:ext cx="3440400" cy="198552"/>
      </dsp:txXfrm>
    </dsp:sp>
    <dsp:sp modelId="{A68D362E-9C1C-4191-B53B-D57A8003F841}">
      <dsp:nvSpPr>
        <dsp:cNvPr id="0" name=""/>
        <dsp:cNvSpPr/>
      </dsp:nvSpPr>
      <dsp:spPr>
        <a:xfrm>
          <a:off x="0" y="1155655"/>
          <a:ext cx="1941266" cy="275043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Capital Social</a:t>
          </a:r>
        </a:p>
      </dsp:txBody>
      <dsp:txXfrm>
        <a:off x="13426" y="1169081"/>
        <a:ext cx="1914414" cy="248191"/>
      </dsp:txXfrm>
    </dsp:sp>
    <dsp:sp modelId="{A4EE07BA-58E3-44CB-B897-35F2A29E2056}">
      <dsp:nvSpPr>
        <dsp:cNvPr id="0" name=""/>
        <dsp:cNvSpPr/>
      </dsp:nvSpPr>
      <dsp:spPr>
        <a:xfrm rot="5400000">
          <a:off x="3556820" y="-143597"/>
          <a:ext cx="220034" cy="3451141"/>
        </a:xfrm>
        <a:prstGeom prst="round2SameRect">
          <a:avLst/>
        </a:prstGeom>
        <a:solidFill>
          <a:srgbClr val="F2ECE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kern="1200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000" b="0" kern="1200" baseline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Comércio de combustíveis para veículos </a:t>
          </a:r>
          <a:endParaRPr lang="en-US" sz="1000" b="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941267" y="1482697"/>
        <a:ext cx="3440400" cy="198552"/>
      </dsp:txXfrm>
    </dsp:sp>
    <dsp:sp modelId="{2BE3C38A-ACD3-403E-9863-BD45BC35E502}">
      <dsp:nvSpPr>
        <dsp:cNvPr id="0" name=""/>
        <dsp:cNvSpPr/>
      </dsp:nvSpPr>
      <dsp:spPr>
        <a:xfrm>
          <a:off x="0" y="1444451"/>
          <a:ext cx="1941266" cy="275043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Objeto</a:t>
          </a:r>
          <a:endParaRPr lang="en-US" sz="11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26" y="1457877"/>
        <a:ext cx="1914414" cy="248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E2090794-6BC2-4F24-BA6E-3611D9799407}" type="datetimeFigureOut">
              <a:rPr lang="hu-HU" smtClean="0"/>
              <a:t>2020. 04. 14.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0F5897FE-58C4-4877-8289-3D632D009292}" type="slidenum">
              <a:rPr lang="hu-HU" smtClean="0"/>
              <a:t>‹nº›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4539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/>
          <a:lstStyle>
            <a:lvl1pPr algn="r">
              <a:defRPr sz="1300"/>
            </a:lvl1pPr>
          </a:lstStyle>
          <a:p>
            <a:fld id="{68E12942-9543-4646-A6BF-81AB3457998B}" type="datetimeFigureOut">
              <a:rPr lang="hu-HU" smtClean="0"/>
              <a:t>2020. 04. 14.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3" tIns="47786" rIns="95573" bIns="47786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71382"/>
            <a:ext cx="7942579" cy="2676584"/>
          </a:xfrm>
          <a:prstGeom prst="rect">
            <a:avLst/>
          </a:prstGeom>
        </p:spPr>
        <p:txBody>
          <a:bodyPr vert="horz" lIns="95573" tIns="47786" rIns="95573" bIns="477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2" cy="341064"/>
          </a:xfrm>
          <a:prstGeom prst="rect">
            <a:avLst/>
          </a:prstGeom>
        </p:spPr>
        <p:txBody>
          <a:bodyPr vert="horz" lIns="95573" tIns="47786" rIns="95573" bIns="47786" rtlCol="0" anchor="b"/>
          <a:lstStyle>
            <a:lvl1pPr algn="r">
              <a:defRPr sz="1300"/>
            </a:lvl1pPr>
          </a:lstStyle>
          <a:p>
            <a:fld id="{74304892-B9D8-4EC3-BC48-8EC8F7C3A0AF}" type="slidenum">
              <a:rPr lang="hu-HU" smtClean="0"/>
              <a:t>‹nº›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0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218073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18931" y="4945637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8930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007215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8007214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939845" y="2212304"/>
            <a:ext cx="2281759" cy="22817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Oval 25"/>
          <p:cNvSpPr/>
          <p:nvPr userDrawn="1"/>
        </p:nvSpPr>
        <p:spPr>
          <a:xfrm>
            <a:off x="4737346" y="2212303"/>
            <a:ext cx="2281759" cy="228175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Oval 26"/>
          <p:cNvSpPr/>
          <p:nvPr userDrawn="1"/>
        </p:nvSpPr>
        <p:spPr>
          <a:xfrm>
            <a:off x="8534848" y="2212303"/>
            <a:ext cx="2281759" cy="22817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ectangle 27"/>
          <p:cNvSpPr/>
          <p:nvPr userDrawn="1"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08" y="556697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6" y="1483567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6" y="1483566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9087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0583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6" y="1716838"/>
            <a:ext cx="5617030" cy="4236097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6" y="1716838"/>
            <a:ext cx="5579706" cy="4236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4156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3831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88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041780"/>
            <a:ext cx="4017413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4897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6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6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9428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4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0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948632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0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0" y="326509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00803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7" y="1700634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6" y="1700633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5" y="1700632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5" y="1700631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216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7" y="186613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6" y="186613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5" y="186613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4" y="1866129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84078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502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2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1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0325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47790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226384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244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973423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4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7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1660849"/>
            <a:ext cx="3398520" cy="477727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8107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2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3" y="6147927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134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6" y="588935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7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87918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5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4049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5543226"/>
            <a:ext cx="11196734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5" y="6156509"/>
            <a:ext cx="11196670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0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66713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5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1" y="75978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468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pattFill prst="pct40">
          <a:fgClr>
            <a:schemeClr val="accent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8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41044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879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pattFill prst="pct4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061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8625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4465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6217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0794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72656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16" y="499533"/>
            <a:ext cx="11430000" cy="78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216" y="1390262"/>
            <a:ext cx="11430000" cy="438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2" r:id="rId2"/>
    <p:sldLayoutId id="2147483896" r:id="rId3"/>
    <p:sldLayoutId id="2147483897" r:id="rId4"/>
    <p:sldLayoutId id="2147483865" r:id="rId5"/>
    <p:sldLayoutId id="2147483893" r:id="rId6"/>
    <p:sldLayoutId id="2147483894" r:id="rId7"/>
    <p:sldLayoutId id="2147483867" r:id="rId8"/>
    <p:sldLayoutId id="2147483890" r:id="rId9"/>
    <p:sldLayoutId id="2147483866" r:id="rId10"/>
    <p:sldLayoutId id="2147483880" r:id="rId11"/>
    <p:sldLayoutId id="2147483885" r:id="rId12"/>
    <p:sldLayoutId id="2147483881" r:id="rId13"/>
    <p:sldLayoutId id="2147483876" r:id="rId14"/>
    <p:sldLayoutId id="2147483883" r:id="rId15"/>
    <p:sldLayoutId id="2147483884" r:id="rId16"/>
    <p:sldLayoutId id="2147483877" r:id="rId17"/>
    <p:sldLayoutId id="2147483868" r:id="rId18"/>
    <p:sldLayoutId id="2147483891" r:id="rId19"/>
    <p:sldLayoutId id="2147483869" r:id="rId20"/>
    <p:sldLayoutId id="2147483870" r:id="rId21"/>
    <p:sldLayoutId id="2147483871" r:id="rId22"/>
    <p:sldLayoutId id="2147483872" r:id="rId23"/>
    <p:sldLayoutId id="2147483889" r:id="rId24"/>
    <p:sldLayoutId id="2147483878" r:id="rId25"/>
    <p:sldLayoutId id="2147483886" r:id="rId26"/>
    <p:sldLayoutId id="2147483888" r:id="rId27"/>
    <p:sldLayoutId id="2147483873" r:id="rId28"/>
    <p:sldLayoutId id="2147483887" r:id="rId29"/>
    <p:sldLayoutId id="2147483874" r:id="rId30"/>
    <p:sldLayoutId id="2147483875" r:id="rId3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0" kern="1200" spc="-12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20.svg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4.xlsx"/><Relationship Id="rId3" Type="http://schemas.openxmlformats.org/officeDocument/2006/relationships/image" Target="../media/image14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3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11" Type="http://schemas.openxmlformats.org/officeDocument/2006/relationships/package" Target="../embeddings/Microsoft_Excel_Worksheet5.xlsx"/><Relationship Id="rId5" Type="http://schemas.openxmlformats.org/officeDocument/2006/relationships/package" Target="../embeddings/Microsoft_Excel_Worksheet3.xlsx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20.sv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emf"/><Relationship Id="rId11" Type="http://schemas.openxmlformats.org/officeDocument/2006/relationships/image" Target="../media/image18.png"/><Relationship Id="rId5" Type="http://schemas.openxmlformats.org/officeDocument/2006/relationships/package" Target="../embeddings/Microsoft_Excel_Worksheet6.xlsx"/><Relationship Id="rId10" Type="http://schemas.openxmlformats.org/officeDocument/2006/relationships/image" Target="../media/image32.sv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.xlsx"/><Relationship Id="rId3" Type="http://schemas.openxmlformats.org/officeDocument/2006/relationships/image" Target="../media/image1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554328FF-1A3F-41D0-BFE7-41AA2692A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896" y="3429000"/>
            <a:ext cx="9476208" cy="1758142"/>
          </a:xfrm>
        </p:spPr>
        <p:txBody>
          <a:bodyPr>
            <a:normAutofit/>
          </a:bodyPr>
          <a:lstStyle/>
          <a:p>
            <a:pPr lvl="0"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Recuperação Judicial</a:t>
            </a:r>
            <a:r>
              <a:rPr lang="en-US" sz="16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1600" b="1" baseline="300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600" b="1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009/1.18.0004208-8</a:t>
            </a:r>
            <a:endParaRPr lang="en-US" sz="16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2ª Vara Cível da Comarca de Carazinho – RS</a:t>
            </a:r>
            <a:endParaRPr lang="en-US" sz="16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 err="1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600" b="1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600" b="1" dirty="0" err="1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Petropátria</a:t>
            </a:r>
            <a:r>
              <a:rPr lang="pt-BR" sz="1600" b="1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Comércio de Combustíveis Ltda.</a:t>
            </a:r>
            <a:endParaRPr lang="en-US" sz="16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Administração Judicial: Brizola e Japur Administração Judicial</a:t>
            </a:r>
            <a:endParaRPr lang="en-US" sz="400" b="1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21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FF30542-920B-428F-B4F1-F203833E6E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 recolhimento de tributos correntes está em dia. Destaca-se, no entanto, que o INSS correspondente ao período anterior à RJ foi objeto de parcelamento, não mais recolhido.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0A878D50-D418-4E3D-A439-0A887F3DB72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Não foram contraídos novos empréstimos, tampouco ativos imobilizados.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Acrescentam que a compra de combustível precisa ser à vista.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D2711F0F-CAEC-4180-BC01-CD3032E81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está conseguindo cumprir seus prazos com os pagamentos de despesas gerais (luz, água, salários, entre outras, não submetidas à Recuperação Judicial).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C39EB13B-D967-4FF5-B87B-0835C02E4E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 Recuperanda vem honrando com o pagamento mensal dos honorários  da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Administração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udicial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Placeholder 23" descr="Checklist">
            <a:extLst>
              <a:ext uri="{FF2B5EF4-FFF2-40B4-BE49-F238E27FC236}">
                <a16:creationId xmlns:a16="http://schemas.microsoft.com/office/drawing/2014/main" xmlns="" id="{D099EF54-4375-42D7-95DA-42125D5B154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26" name="Picture Placeholder 25" descr="Money">
            <a:extLst>
              <a:ext uri="{FF2B5EF4-FFF2-40B4-BE49-F238E27FC236}">
                <a16:creationId xmlns:a16="http://schemas.microsoft.com/office/drawing/2014/main" xmlns="" id="{749B67A6-E77E-41B0-AB55-26082814640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28" name="Picture Placeholder 27" descr="Stopwatch">
            <a:extLst>
              <a:ext uri="{FF2B5EF4-FFF2-40B4-BE49-F238E27FC236}">
                <a16:creationId xmlns:a16="http://schemas.microsoft.com/office/drawing/2014/main" xmlns="" id="{0A3CE29F-88CB-4F9D-9AD3-89B4CFE2488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30" name="Picture Placeholder 29" descr="Daily Calendar">
            <a:extLst>
              <a:ext uri="{FF2B5EF4-FFF2-40B4-BE49-F238E27FC236}">
                <a16:creationId xmlns:a16="http://schemas.microsoft.com/office/drawing/2014/main" xmlns="" id="{975D0D6B-E632-4542-BDF4-9E08AA955A3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338" b="2338"/>
          <a:stretch>
            <a:fillRect/>
          </a:stretch>
        </p:blipFill>
        <p:spPr/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xmlns="" id="{40B90766-0F48-44FA-89F9-25E9C0BF24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C9122A3-A932-42C5-A8A7-B135CB3A0D72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2.4. Informações adicionais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C9BF18E-7521-4B50-9711-3AC7320D21E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466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118016-F58F-4D7F-A2AC-D4245B9ACBB4}"/>
              </a:ext>
            </a:extLst>
          </p:cNvPr>
          <p:cNvSpPr/>
          <p:nvPr/>
        </p:nvSpPr>
        <p:spPr>
          <a:xfrm>
            <a:off x="510170" y="338334"/>
            <a:ext cx="11448000" cy="1460656"/>
          </a:xfrm>
          <a:prstGeom prst="rect">
            <a:avLst/>
          </a:prstGeom>
          <a:solidFill>
            <a:schemeClr val="bg1"/>
          </a:solidFill>
        </p:spPr>
        <p:txBody>
          <a:bodyPr wrap="square" numCol="2" spcCol="360000">
            <a:spAutoFit/>
          </a:bodyPr>
          <a:lstStyle/>
          <a:p>
            <a:pPr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3.1 Evolução do Faturamento e Resultados 2018/2019</a:t>
            </a:r>
          </a:p>
          <a:p>
            <a:pPr lvl="0"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523A051-6FCC-4C7B-8EDF-71E304F2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073BFF-6ED2-4799-874C-875C53BCEA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530" y="5694499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A6D8D95-5D94-4E11-BCD2-FE90E961F2BE}"/>
              </a:ext>
            </a:extLst>
          </p:cNvPr>
          <p:cNvSpPr txBox="1"/>
          <p:nvPr/>
        </p:nvSpPr>
        <p:spPr>
          <a:xfrm>
            <a:off x="306005" y="4543873"/>
            <a:ext cx="5502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O gráfico acima demonstra claramente que o faturamento do ano de 2019 é superior ao de 2018.</a:t>
            </a:r>
          </a:p>
          <a:p>
            <a:pPr algn="just"/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	Até agosto de 2019 o faturamento bruto da </a:t>
            </a:r>
            <a:r>
              <a:rPr lang="pt-BR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importou em R$ 1.901.107,00, enquanto no mesmo período em 2018 foi de R$ 1.398.178,00, ou seja, houve um crescimento de 37%, dado bastante positivo ao soerguimento da Empresa.</a:t>
            </a:r>
          </a:p>
          <a:p>
            <a:pPr algn="just"/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70062B6-BD29-4951-A05A-36F3AD82874B}"/>
              </a:ext>
            </a:extLst>
          </p:cNvPr>
          <p:cNvSpPr txBox="1"/>
          <p:nvPr/>
        </p:nvSpPr>
        <p:spPr>
          <a:xfrm>
            <a:off x="6651674" y="4628270"/>
            <a:ext cx="535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	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0A9BF57-2149-4825-9544-7C09482E8982}"/>
              </a:ext>
            </a:extLst>
          </p:cNvPr>
          <p:cNvSpPr txBox="1"/>
          <p:nvPr/>
        </p:nvSpPr>
        <p:spPr>
          <a:xfrm>
            <a:off x="6233256" y="3935284"/>
            <a:ext cx="5353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Até o mês de agosto a </a:t>
            </a:r>
            <a:r>
              <a:rPr lang="pt-BR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possui um prejuízo de R$ 5.374,00. Porém, como o faturamento foi bom, a empresa baixou o valor das “contas a receber incobráveis” para R$ 71.269,00.</a:t>
            </a:r>
          </a:p>
          <a:p>
            <a:pPr lvl="1" algn="just"/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Ademais, para que a </a:t>
            </a:r>
            <a:r>
              <a:rPr lang="pt-BR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gere caixa para fazer frente aos pagamentos do Plano de Recuperação Judicial não é o bastante gerar faturamento, mas sim resultados.</a:t>
            </a:r>
          </a:p>
          <a:p>
            <a:pPr lvl="1" algn="just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dirty="0"/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xmlns="" id="{C52799AF-A566-4EA9-A621-A61F3B2726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972146"/>
              </p:ext>
            </p:extLst>
          </p:nvPr>
        </p:nvGraphicFramePr>
        <p:xfrm>
          <a:off x="431800" y="1936750"/>
          <a:ext cx="1504950" cy="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Worksheet" r:id="rId5" imgW="1504982" imgH="9427" progId="Excel.Sheet.12">
                  <p:embed/>
                </p:oleObj>
              </mc:Choice>
              <mc:Fallback>
                <p:oleObj name="Worksheet" r:id="rId5" imgW="1504982" imgH="9427" progId="Excel.Sheet.12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xmlns="" id="{C52799AF-A566-4EA9-A621-A61F3B272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1800" y="1936750"/>
                        <a:ext cx="1504950" cy="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xmlns="" id="{677CAB10-AE16-43AE-8AAC-3EA83C6924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072356"/>
              </p:ext>
            </p:extLst>
          </p:nvPr>
        </p:nvGraphicFramePr>
        <p:xfrm>
          <a:off x="509574" y="1484310"/>
          <a:ext cx="4572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Worksheet" r:id="rId8" imgW="4572058" imgH="2743200" progId="Excel.Sheet.12">
                  <p:embed/>
                </p:oleObj>
              </mc:Choice>
              <mc:Fallback>
                <p:oleObj name="Worksheet" r:id="rId8" imgW="4572058" imgH="2743200" progId="Excel.Sheet.12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xmlns="" id="{677CAB10-AE16-43AE-8AAC-3EA83C6924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9574" y="1484310"/>
                        <a:ext cx="45720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xmlns="" id="{48D4E4B8-06C2-4FBF-9870-8C5F6425F9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068825"/>
              </p:ext>
            </p:extLst>
          </p:nvPr>
        </p:nvGraphicFramePr>
        <p:xfrm>
          <a:off x="6765981" y="989900"/>
          <a:ext cx="4747033" cy="2848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Worksheet" r:id="rId11" imgW="4572058" imgH="2743200" progId="Excel.Sheet.12">
                  <p:embed/>
                </p:oleObj>
              </mc:Choice>
              <mc:Fallback>
                <p:oleObj name="Worksheet" r:id="rId11" imgW="4572058" imgH="2743200" progId="Excel.Sheet.12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xmlns="" id="{48D4E4B8-06C2-4FBF-9870-8C5F6425F9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65981" y="989900"/>
                        <a:ext cx="4747033" cy="2848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tângulo 7"/>
          <p:cNvSpPr/>
          <p:nvPr/>
        </p:nvSpPr>
        <p:spPr>
          <a:xfrm>
            <a:off x="6091498" y="323756"/>
            <a:ext cx="5866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 gráfico abaixo, evidencia-se que na maioria dos meses a </a:t>
            </a:r>
            <a:r>
              <a:rPr lang="pt-BR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pequenos resultados positivos e que os prejuízos geralmente são superiores.</a:t>
            </a:r>
          </a:p>
        </p:txBody>
      </p:sp>
    </p:spTree>
    <p:extLst>
      <p:ext uri="{BB962C8B-B14F-4D97-AF65-F5344CB8AC3E}">
        <p14:creationId xmlns:p14="http://schemas.microsoft.com/office/powerpoint/2010/main" val="267458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0D25323-6A9D-422D-A6BB-8BD3E5113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D10FF5C-8956-493A-ABDE-D4BFD35EABC1}"/>
              </a:ext>
            </a:extLst>
          </p:cNvPr>
          <p:cNvSpPr/>
          <p:nvPr/>
        </p:nvSpPr>
        <p:spPr>
          <a:xfrm>
            <a:off x="277529" y="347192"/>
            <a:ext cx="11598442" cy="566052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6ED379-D793-4555-9B5E-A52046AD895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6F40D4C9-F18C-4678-9C30-4B997E9B2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991868"/>
              </p:ext>
            </p:extLst>
          </p:nvPr>
        </p:nvGraphicFramePr>
        <p:xfrm>
          <a:off x="1597300" y="1631022"/>
          <a:ext cx="9556473" cy="1989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Worksheet" r:id="rId5" imgW="8096415" imgH="1685890" progId="Excel.Sheet.12">
                  <p:embed/>
                </p:oleObj>
              </mc:Choice>
              <mc:Fallback>
                <p:oleObj name="Worksheet" r:id="rId5" imgW="8096415" imgH="1685890" progId="Excel.Sheet.12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xmlns="" id="{6F40D4C9-F18C-4678-9C30-4B997E9B26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7300" y="1631022"/>
                        <a:ext cx="9556473" cy="1989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rrow: Curved Right 27">
            <a:extLst>
              <a:ext uri="{FF2B5EF4-FFF2-40B4-BE49-F238E27FC236}">
                <a16:creationId xmlns:a16="http://schemas.microsoft.com/office/drawing/2014/main" xmlns="" id="{A75564B0-1D02-40D1-8990-6E07A15B5130}"/>
              </a:ext>
            </a:extLst>
          </p:cNvPr>
          <p:cNvSpPr/>
          <p:nvPr/>
        </p:nvSpPr>
        <p:spPr>
          <a:xfrm>
            <a:off x="1159855" y="2378659"/>
            <a:ext cx="442772" cy="2173946"/>
          </a:xfrm>
          <a:prstGeom prst="curvedRightArrow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Graphic 2" descr="Upward trend">
            <a:extLst>
              <a:ext uri="{FF2B5EF4-FFF2-40B4-BE49-F238E27FC236}">
                <a16:creationId xmlns:a16="http://schemas.microsoft.com/office/drawing/2014/main" xmlns="" id="{5A8B1ABB-09F6-4A5B-AF19-82ACB2C5A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597300" y="3649359"/>
            <a:ext cx="485558" cy="485558"/>
          </a:xfrm>
          <a:prstGeom prst="rect">
            <a:avLst/>
          </a:prstGeom>
        </p:spPr>
      </p:pic>
      <p:pic>
        <p:nvPicPr>
          <p:cNvPr id="10" name="Graphic 9" descr="Coins">
            <a:extLst>
              <a:ext uri="{FF2B5EF4-FFF2-40B4-BE49-F238E27FC236}">
                <a16:creationId xmlns:a16="http://schemas.microsoft.com/office/drawing/2014/main" xmlns="" id="{BDE85810-946A-42A6-B4CB-DB63E1CD84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614004" y="4275891"/>
            <a:ext cx="485558" cy="485558"/>
          </a:xfrm>
          <a:prstGeom prst="rect">
            <a:avLst/>
          </a:prstGeom>
        </p:spPr>
      </p:pic>
      <p:sp>
        <p:nvSpPr>
          <p:cNvPr id="11" name="Arrow: Curved Right 27">
            <a:extLst>
              <a:ext uri="{FF2B5EF4-FFF2-40B4-BE49-F238E27FC236}">
                <a16:creationId xmlns:a16="http://schemas.microsoft.com/office/drawing/2014/main" xmlns="" id="{AAE168C3-550A-47B6-940E-ACAF32FE0C97}"/>
              </a:ext>
            </a:extLst>
          </p:cNvPr>
          <p:cNvSpPr/>
          <p:nvPr/>
        </p:nvSpPr>
        <p:spPr>
          <a:xfrm>
            <a:off x="1156734" y="1868484"/>
            <a:ext cx="442772" cy="2173946"/>
          </a:xfrm>
          <a:prstGeom prst="curved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Right 27">
            <a:extLst>
              <a:ext uri="{FF2B5EF4-FFF2-40B4-BE49-F238E27FC236}">
                <a16:creationId xmlns:a16="http://schemas.microsoft.com/office/drawing/2014/main" xmlns="" id="{E46018F5-3B7C-46AB-A38E-7E072D94CFC4}"/>
              </a:ext>
            </a:extLst>
          </p:cNvPr>
          <p:cNvSpPr/>
          <p:nvPr/>
        </p:nvSpPr>
        <p:spPr>
          <a:xfrm>
            <a:off x="1156734" y="2751150"/>
            <a:ext cx="442772" cy="2549091"/>
          </a:xfrm>
          <a:prstGeom prst="curved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86809E45-1A4A-4B78-A8AA-766342CF0CB2}"/>
              </a:ext>
            </a:extLst>
          </p:cNvPr>
          <p:cNvSpPr/>
          <p:nvPr/>
        </p:nvSpPr>
        <p:spPr>
          <a:xfrm>
            <a:off x="2082858" y="3824470"/>
            <a:ext cx="80962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receita bruta vem crescendo em 2019 se comparada ao mesmo período de 2018.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ABE5D645-94A6-4D9B-B05A-FE4EC23FF1BA}"/>
              </a:ext>
            </a:extLst>
          </p:cNvPr>
          <p:cNvSpPr txBox="1"/>
          <p:nvPr/>
        </p:nvSpPr>
        <p:spPr>
          <a:xfrm>
            <a:off x="2065367" y="4289534"/>
            <a:ext cx="9538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custo da mercadoria vendida,  assim como a margem bruta, deveriam ser constantes. Porém, há meses em que o CMV da </a:t>
            </a:r>
            <a:r>
              <a:rPr lang="pt-BR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84% e outros que representa 94%, sendo esta diferença muito elevada.  Isto pode estar relacionado com o volume de compras no mês ou com também com a oscilação no valor.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6656D1F7-2D0B-43B6-B236-6A228359BCE3}"/>
              </a:ext>
            </a:extLst>
          </p:cNvPr>
          <p:cNvSpPr/>
          <p:nvPr/>
        </p:nvSpPr>
        <p:spPr>
          <a:xfrm>
            <a:off x="861391" y="854982"/>
            <a:ext cx="10916081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Com base nas demonstrações contábeis enviadas pela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apresenta-se abaixo seus resultados relativos ao período de janeiro/2019 a julho/2019.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6032CF45-6B69-459E-972F-CDBEA4702210}"/>
              </a:ext>
            </a:extLst>
          </p:cNvPr>
          <p:cNvSpPr txBox="1"/>
          <p:nvPr/>
        </p:nvSpPr>
        <p:spPr>
          <a:xfrm>
            <a:off x="2065366" y="5052260"/>
            <a:ext cx="953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despesas operacionais representam em média 12% no período da receita líquida de vendas, percentual elevado para o segmento, o ideal seria inferior a 10%.</a:t>
            </a:r>
          </a:p>
        </p:txBody>
      </p:sp>
      <p:pic>
        <p:nvPicPr>
          <p:cNvPr id="25" name="Picture Placeholder 25" descr="Money">
            <a:extLst>
              <a:ext uri="{FF2B5EF4-FFF2-40B4-BE49-F238E27FC236}">
                <a16:creationId xmlns:a16="http://schemas.microsoft.com/office/drawing/2014/main" xmlns="" id="{749B67A6-E77E-41B0-AB55-26082814640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2338" b="2338"/>
          <a:stretch>
            <a:fillRect/>
          </a:stretch>
        </p:blipFill>
        <p:spPr>
          <a:xfrm>
            <a:off x="1676518" y="5018359"/>
            <a:ext cx="388848" cy="3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9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xmlns="" id="{B1E5D7A9-0967-4B59-97B3-05BC3F29F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5080" y="1368521"/>
            <a:ext cx="4220308" cy="4759071"/>
          </a:xfrm>
        </p:spPr>
        <p:txBody>
          <a:bodyPr>
            <a:normAutofit/>
          </a:bodyPr>
          <a:lstStyle/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xmlns="" id="{B0D9D94A-D61D-48B6-A191-A0BAF7B1E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D10FF5C-8956-493A-ABDE-D4BFD35EABC1}"/>
              </a:ext>
            </a:extLst>
          </p:cNvPr>
          <p:cNvSpPr/>
          <p:nvPr/>
        </p:nvSpPr>
        <p:spPr>
          <a:xfrm>
            <a:off x="211384" y="804663"/>
            <a:ext cx="11347686" cy="503984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</a:t>
            </a:r>
          </a:p>
          <a:p>
            <a:pPr lvl="0" indent="352425">
              <a:lnSpc>
                <a:spcPct val="114000"/>
              </a:lnSpc>
            </a:pPr>
            <a:endParaRPr lang="pt-BR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2425">
              <a:lnSpc>
                <a:spcPct val="114000"/>
              </a:lnSpc>
            </a:pPr>
            <a:r>
              <a:rPr lang="pt-BR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3.3  Demonstrações  Financeiras</a:t>
            </a:r>
          </a:p>
          <a:p>
            <a:pPr indent="352425">
              <a:lnSpc>
                <a:spcPct val="114000"/>
              </a:lnSpc>
            </a:pPr>
            <a:endParaRPr lang="pt-BR" sz="16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6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 análise dos balancetes mensais de julho e agosto de 2019, </a:t>
            </a:r>
            <a:r>
              <a:rPr lang="pt-BR" sz="16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depreende-se que</a:t>
            </a:r>
            <a:r>
              <a:rPr lang="pt-BR" sz="1600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352425" algn="just">
              <a:lnSpc>
                <a:spcPct val="114000"/>
              </a:lnSpc>
            </a:pPr>
            <a:endParaRPr lang="pt-BR" sz="1600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Fluxo de Caixa: </a:t>
            </a:r>
            <a:r>
              <a:rPr lang="pt-BR" sz="16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período foi negativo e reduziu de R$ 97.746,82 para R$ </a:t>
            </a:r>
            <a:r>
              <a:rPr lang="pt-BR" sz="16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79.835,39.</a:t>
            </a:r>
            <a:endParaRPr lang="pt-BR" sz="16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Estoques: </a:t>
            </a:r>
            <a:r>
              <a:rPr lang="pt-BR" sz="16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31/08/2019 equivaliam a R$ 90.323,04, um pouco acima da média anual que ficou em torno de R$ 81.000,00. Isso influenciou no CMV e na margem bruta da Recuperanda no período.</a:t>
            </a:r>
            <a:endParaRPr lang="pt-BR" sz="1600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endParaRPr lang="pt-BR" sz="1600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Contas a receber: </a:t>
            </a:r>
            <a:r>
              <a:rPr lang="pt-BR" sz="16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conforme informações da </a:t>
            </a:r>
            <a:r>
              <a:rPr lang="pt-BR" sz="16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Recuperanda</a:t>
            </a:r>
            <a:r>
              <a:rPr lang="pt-BR" sz="16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as contas a receber aumentaram de R$ 333.379,77 (julho/2019) para R$ 359.020,97 (agosto/2019), esse valor representa um acréscimo de 7% nos créditos.</a:t>
            </a: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endParaRPr lang="pt-BR" sz="16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Passivos: </a:t>
            </a:r>
            <a:r>
              <a:rPr lang="pt-BR" sz="16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os passivos circulante e não circulante não tiveram alterações significativas no período analisado.</a:t>
            </a:r>
            <a:r>
              <a:rPr lang="pt-BR" sz="1200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14000"/>
              </a:lnSpc>
            </a:pPr>
            <a:r>
              <a:rPr lang="pt-BR" sz="1200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pPr lvl="0" indent="352425">
              <a:lnSpc>
                <a:spcPct val="114000"/>
              </a:lnSpc>
            </a:pPr>
            <a:endParaRPr lang="en-US" sz="12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C4CBC56-308B-4DF5-9942-E418444ACD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792753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06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xmlns="" id="{9A4F101B-61FA-401D-8B1E-9BF9DDC9A4F6}"/>
              </a:ext>
            </a:extLst>
          </p:cNvPr>
          <p:cNvSpPr txBox="1">
            <a:spLocks/>
          </p:cNvSpPr>
          <p:nvPr/>
        </p:nvSpPr>
        <p:spPr>
          <a:xfrm>
            <a:off x="1406715" y="1470877"/>
            <a:ext cx="3747176" cy="336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FB603C-261C-4B34-B772-ADE8374C789E}"/>
              </a:ext>
            </a:extLst>
          </p:cNvPr>
          <p:cNvSpPr/>
          <p:nvPr/>
        </p:nvSpPr>
        <p:spPr>
          <a:xfrm>
            <a:off x="1631399" y="1163100"/>
            <a:ext cx="3816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Conveniência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F889E7-982D-4A9E-A395-773FBCC5544E}"/>
              </a:ext>
            </a:extLst>
          </p:cNvPr>
          <p:cNvSpPr/>
          <p:nvPr/>
        </p:nvSpPr>
        <p:spPr>
          <a:xfrm>
            <a:off x="6862374" y="1040491"/>
            <a:ext cx="3816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abastecimento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ço Reservado para Imagem 7" descr="Uma imagem contendo no interior, mesa, de madeira, quarto&#10;&#10;Descrição gerada automaticamente">
            <a:extLst>
              <a:ext uri="{FF2B5EF4-FFF2-40B4-BE49-F238E27FC236}">
                <a16:creationId xmlns:a16="http://schemas.microsoft.com/office/drawing/2014/main" xmlns="" id="{C72080B1-5885-419F-9F8B-9388C1799A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  <p:pic>
        <p:nvPicPr>
          <p:cNvPr id="14" name="Espaço Reservado para Imagem 5" descr="Uma imagem contendo ao ar livre, homem, pessoa, andando de&#10;&#10;Descrição gerada automaticamente">
            <a:extLst>
              <a:ext uri="{FF2B5EF4-FFF2-40B4-BE49-F238E27FC236}">
                <a16:creationId xmlns:a16="http://schemas.microsoft.com/office/drawing/2014/main" xmlns="" id="{4F6DEC45-C77A-41D2-8440-C4261297555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0563" r="20563"/>
          <a:stretch>
            <a:fillRect/>
          </a:stretch>
        </p:blipFill>
        <p:spPr>
          <a:xfrm rot="5400000">
            <a:off x="6688138" y="1309688"/>
            <a:ext cx="4167187" cy="5308600"/>
          </a:xfrm>
        </p:spPr>
      </p:pic>
    </p:spTree>
    <p:extLst>
      <p:ext uri="{BB962C8B-B14F-4D97-AF65-F5344CB8AC3E}">
        <p14:creationId xmlns:p14="http://schemas.microsoft.com/office/powerpoint/2010/main" val="3349366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xmlns="" id="{9A4F101B-61FA-401D-8B1E-9BF9DDC9A4F6}"/>
              </a:ext>
            </a:extLst>
          </p:cNvPr>
          <p:cNvSpPr txBox="1">
            <a:spLocks/>
          </p:cNvSpPr>
          <p:nvPr/>
        </p:nvSpPr>
        <p:spPr>
          <a:xfrm>
            <a:off x="1406715" y="1470877"/>
            <a:ext cx="3747176" cy="336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FB603C-261C-4B34-B772-ADE8374C789E}"/>
              </a:ext>
            </a:extLst>
          </p:cNvPr>
          <p:cNvSpPr/>
          <p:nvPr/>
        </p:nvSpPr>
        <p:spPr>
          <a:xfrm>
            <a:off x="1306546" y="1069672"/>
            <a:ext cx="3816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Licença Vencida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Espaço Reservado para Imagem 10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xmlns="" id="{8D5D78A4-187C-47EC-B6C0-19474544FA4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229" r="2229"/>
          <a:stretch>
            <a:fillRect/>
          </a:stretch>
        </p:blipFill>
        <p:spPr>
          <a:xfrm>
            <a:off x="560388" y="1821021"/>
            <a:ext cx="5371180" cy="4216313"/>
          </a:xfrm>
        </p:spPr>
      </p:pic>
      <p:pic>
        <p:nvPicPr>
          <p:cNvPr id="27" name="Espaço Reservado para Imagem 26">
            <a:extLst>
              <a:ext uri="{FF2B5EF4-FFF2-40B4-BE49-F238E27FC236}">
                <a16:creationId xmlns:a16="http://schemas.microsoft.com/office/drawing/2014/main" xmlns="" id="{05FCFE21-F471-4574-80AC-A0CC2D8647A4}"/>
              </a:ext>
            </a:extLst>
          </p:cNvPr>
          <p:cNvPicPr>
            <a:picLocks noGrp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r="2229"/>
          <a:stretch>
            <a:fillRect/>
          </a:stretch>
        </p:blipFill>
        <p:spPr bwMode="auto">
          <a:xfrm rot="5400000">
            <a:off x="6898816" y="1626468"/>
            <a:ext cx="4229827" cy="459190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3FF88886-6C82-490D-BD52-46C62DA6EEEC}"/>
              </a:ext>
            </a:extLst>
          </p:cNvPr>
          <p:cNvSpPr/>
          <p:nvPr/>
        </p:nvSpPr>
        <p:spPr>
          <a:xfrm>
            <a:off x="7112041" y="1274456"/>
            <a:ext cx="3816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Preço do combustível no dia da visita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86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xmlns="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xmlns="" id="{9A4F101B-61FA-401D-8B1E-9BF9DDC9A4F6}"/>
              </a:ext>
            </a:extLst>
          </p:cNvPr>
          <p:cNvSpPr txBox="1">
            <a:spLocks/>
          </p:cNvSpPr>
          <p:nvPr/>
        </p:nvSpPr>
        <p:spPr>
          <a:xfrm>
            <a:off x="1406715" y="1470877"/>
            <a:ext cx="3747176" cy="336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F889E7-982D-4A9E-A395-773FBCC5544E}"/>
              </a:ext>
            </a:extLst>
          </p:cNvPr>
          <p:cNvSpPr/>
          <p:nvPr/>
        </p:nvSpPr>
        <p:spPr>
          <a:xfrm>
            <a:off x="3674006" y="1068844"/>
            <a:ext cx="3816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 que pretendem utilizar para construção de lavagem e estacionamento </a:t>
            </a:r>
          </a:p>
        </p:txBody>
      </p:sp>
      <p:pic>
        <p:nvPicPr>
          <p:cNvPr id="9" name="Espaço Reservado para Imagem 8" descr="Planta e árvore na floresta&#10;&#10;Descrição gerada automaticamente">
            <a:extLst>
              <a:ext uri="{FF2B5EF4-FFF2-40B4-BE49-F238E27FC236}">
                <a16:creationId xmlns:a16="http://schemas.microsoft.com/office/drawing/2014/main" xmlns="" id="{ACC4737D-4ABD-4D25-BFDC-664524040AF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  <p:pic>
        <p:nvPicPr>
          <p:cNvPr id="13" name="Espaço Reservado para Imagem 12" descr="Uma imagem contendo ao ar livre, edifício, lado, branco&#10;&#10;Descrição gerada automaticamente">
            <a:extLst>
              <a:ext uri="{FF2B5EF4-FFF2-40B4-BE49-F238E27FC236}">
                <a16:creationId xmlns:a16="http://schemas.microsoft.com/office/drawing/2014/main" xmlns="" id="{F284B782-CD60-4199-ABCC-E6E02C907B4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0563" r="20563"/>
          <a:stretch>
            <a:fillRect/>
          </a:stretch>
        </p:blipFill>
        <p:spPr>
          <a:xfrm rot="5400000">
            <a:off x="6688138" y="1309688"/>
            <a:ext cx="4167187" cy="5308600"/>
          </a:xfrm>
        </p:spPr>
      </p:pic>
    </p:spTree>
    <p:extLst>
      <p:ext uri="{BB962C8B-B14F-4D97-AF65-F5344CB8AC3E}">
        <p14:creationId xmlns:p14="http://schemas.microsoft.com/office/powerpoint/2010/main" val="2097968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FF05DA-62EC-44E6-ACBD-B592C9DA53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8C9A12-5C9F-4724-914D-09736E2065B6}"/>
              </a:ext>
            </a:extLst>
          </p:cNvPr>
          <p:cNvSpPr txBox="1"/>
          <p:nvPr/>
        </p:nvSpPr>
        <p:spPr>
          <a:xfrm>
            <a:off x="1171922" y="1938429"/>
            <a:ext cx="10833463" cy="324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algn="ctr" defTabSz="360000">
              <a:lnSpc>
                <a:spcPct val="114000"/>
              </a:lnSpc>
            </a:pPr>
            <a:r>
              <a:rPr lang="pt-BR" sz="20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ÍNDICE</a:t>
            </a:r>
          </a:p>
          <a:p>
            <a:pPr marL="342900" lvl="0" algn="just" defTabSz="360000">
              <a:lnSpc>
                <a:spcPct val="114000"/>
              </a:lnSpc>
            </a:pPr>
            <a:endParaRPr lang="pt-BR" sz="145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algn="just" defTabSz="360000">
              <a:lnSpc>
                <a:spcPct val="114000"/>
              </a:lnSpc>
            </a:pPr>
            <a:r>
              <a:rPr lang="pt-BR" sz="145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Introdução.......................................................................................................................................... 3</a:t>
            </a:r>
            <a:endParaRPr lang="en-US" sz="145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1.1. Considerações Preliminares......................................................................................................... 3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5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 </a:t>
            </a:r>
            <a:r>
              <a:rPr lang="pt-BR" sz="14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Estágio Processual....................................................................................................................... 4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5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1.3. Cronograma Processual................................................................................................................. 5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5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as Recuperanda................................................................................................</a:t>
            </a:r>
            <a:r>
              <a:rPr lang="en-US" sz="145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5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Atuação da Recuperanda..............................................................................................................</a:t>
            </a:r>
            <a:r>
              <a:rPr lang="en-US" sz="14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5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2.2. Visita à sede da Recuperanda.......................................................................................................7</a:t>
            </a:r>
            <a:r>
              <a:rPr lang="en-US" sz="14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1450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5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2.3. Informações adicionais..................................................................................................................</a:t>
            </a:r>
            <a:r>
              <a:rPr lang="en-US" sz="145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5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Econômico-Financeira..........................................................................................................</a:t>
            </a:r>
            <a:r>
              <a:rPr lang="en-US" sz="145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5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Registro Fotográfico......................................................................................................................... 14</a:t>
            </a:r>
            <a:endParaRPr lang="en-US" sz="1450" dirty="0"/>
          </a:p>
        </p:txBody>
      </p:sp>
    </p:spTree>
    <p:extLst>
      <p:ext uri="{BB962C8B-B14F-4D97-AF65-F5344CB8AC3E}">
        <p14:creationId xmlns:p14="http://schemas.microsoft.com/office/powerpoint/2010/main" val="4242054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448000" cy="612000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marL="342900" lvl="0" indent="360000" defTabSz="360000">
              <a:lnSpc>
                <a:spcPct val="114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Introdução</a:t>
            </a:r>
            <a:endParaRPr lang="en-US" sz="16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60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1.1. Considerações Preliminares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Primeiramente, cumpre referir as premissas que embasaram este relatório, bem como destacar alguns pontos que julgamos pertinentes para uma melhor compreensão do trabalho desenvolvido.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chegarmos às conclusões apresentadas no presente relatório, entre outros aspectos: (i) tomamos como boas e válidas as informações contidas nas demonstrações contábeis da PETROPÁTRIA COMÉRCIO DE COMBUSTÍVEIS LTDA., as quais foram fornecidas por seus administradores; e (ii) conduzimos discussões com membros integrantes da administração da PETROPÁTRIA COMÉRCIO DE COMBUSTÍVEIS LTDA. sobre os negócios e as operações da referida sociedade empresária.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Nenhum dos profissionais que participaram da elaboração deste relatório têm qualquer interesse financeiro na Recuperanda ou qualquer relação com quaisquer das partes envolvidas, o que caracteriza nossa independência em relação ao presente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administração da PETROPÁTRIA COMÉRCIO DE COMBUSTÍVEIS LTDA. e seus sócios não impuseram qualquer restrição a: (i) obter todas as informações solicitadas para produzir este relatório; e (ii) chegar de forma independente às conclusões aqui contidas.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relatório e as opiniões aqui contidas têm a finalidade de informar a todos os interessados no presente processo, observando o fato de que qualquer leitor deste relatório deve estar ciente das condições que nortearam este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Exceto quando expressamente mencionado, os valores indicados neste relatório estão expressos em reais (R$).</a:t>
            </a:r>
            <a:endParaRPr lang="en-US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568310-8571-4F86-888C-9FBA4F7BA7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7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5129463" cy="6653103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indent="360000" defTabSz="360000">
              <a:lnSpc>
                <a:spcPct val="114000"/>
              </a:lnSpc>
            </a:pPr>
            <a:r>
              <a:rPr lang="pt-BR" sz="1600" b="1" kern="0" dirty="0">
                <a:solidFill>
                  <a:srgbClr val="1A2A46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 </a:t>
            </a:r>
            <a:r>
              <a:rPr lang="pt-BR" sz="1600" b="1" dirty="0">
                <a:solidFill>
                  <a:srgbClr val="1A2A46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Estágio Processual</a:t>
            </a:r>
            <a:endParaRPr lang="en-US" sz="1600" b="1" dirty="0">
              <a:solidFill>
                <a:srgbClr val="1A2A46">
                  <a:lumMod val="90000"/>
                  <a:lumOff val="1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b="1" dirty="0">
                <a:solidFill>
                  <a:srgbClr val="F0F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F0F4F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Trata-se de Recuperação Judicial requerida em 02 de outubro de 2018 por sociedade empresária de responsabilidade limitada, dedicada à exploração venda de combustíveis.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Examinados os requisitos objetivos e subjetivos, foi deferido o processamento da Recuperação Judicial em decisão datada de 07/11/2018 e veiculada no DJE de 29/11/2018.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Remetidas as correspondências previstas no art. 22, I, “a”, da LRF, logo após a investidura no encargo, o edital de que trata o art. 52, § 1º, da LRF, foi veiculado no DJE de 15/03/2019, considerando-se publicado em 18/03/2019.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Com a publicação do edital, teve início a fase extrajudicial de verificação de créditos, a ser conduzida pela Administração Judicial, culminando com a entrega da relação de credores do art. 7º, § 2º, da LRF, no prazo legal. 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Sobreveio despacho definindo que a forma de contagem dos prazos será em dias úteis, na forma do art. 219, do CPC (fls. 175/176).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Ainda, no prazo assinalado pelo art. 53, da LRF, 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 apresentou o plano de recuperação (fls. 227/236vº). 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Houve também a juntada do laudo econômico-financeiro (fls.  237/257) e laudo de avaliação dos bens  (fls. 259/270).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C1624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CA0ED28-CDB3-4DD3-A463-1081668D3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solidFill>
                  <a:srgbClr val="0C16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200" dirty="0">
              <a:solidFill>
                <a:srgbClr val="0C16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0AE565-18A9-46C5-9892-52DF0F136A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6456097" y="722119"/>
            <a:ext cx="5419071" cy="4856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Foi, então, publicado edital conjunto contendo o aviso de recebimento do plano de recuperação (art. 53, parágrafo único, da LRF) e a relação de credores elaborada pela Administração Judicial (art. 7º, § 2º, da LRF) em 24/07/2019.</a:t>
            </a: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Inaugurada a fase judicial de verificação de créditos, os credores dispunham do prazo de 10 dias para a apresentação de eventuais impugnações à lista de credores. </a:t>
            </a: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Há notícia de apenas dois incidentes ajuizados, através do </a:t>
            </a:r>
            <a:r>
              <a:rPr lang="pt-BR" sz="1200" dirty="0" err="1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eproc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– 5000843-27.2019.8.21.0009 e 5002294-87.2019.8.21.0009. </a:t>
            </a: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Apresentadas objeções no trintídio legal, a Administração Judicial requereu a convocação de Assembleia-Geral de Credores, a qual foi deferida pelo Juízo.</a:t>
            </a: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</a:t>
            </a:r>
            <a:r>
              <a:rPr lang="pt-BR" sz="1200" dirty="0" smtClean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segunda 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convocação da Assembleia-Geral de Credores ocorreu </a:t>
            </a:r>
            <a:r>
              <a:rPr lang="pt-BR" sz="1200" dirty="0" smtClean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22/01/2020, </a:t>
            </a:r>
            <a:r>
              <a:rPr lang="pt-BR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resultando na rejeição 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plano de recuperação. </a:t>
            </a:r>
          </a:p>
          <a:p>
            <a:pPr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/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Aguarda-se, agora, pela </a:t>
            </a:r>
            <a:r>
              <a:rPr lang="pt-BR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deliberação do Juízo acerca do resultado da Assembleia.</a:t>
            </a:r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É como se encontra o processo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947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solidFill>
                  <a:srgbClr val="0C16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sz="1200">
              <a:solidFill>
                <a:srgbClr val="0C16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EF5ED83-453C-416A-9933-4DCD89BD6B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36">
            <a:extLst>
              <a:ext uri="{FF2B5EF4-FFF2-40B4-BE49-F238E27FC236}">
                <a16:creationId xmlns:a16="http://schemas.microsoft.com/office/drawing/2014/main" xmlns="" id="{98259B35-487E-4FC0-8C85-00CFC3BECB9A}"/>
              </a:ext>
            </a:extLst>
          </p:cNvPr>
          <p:cNvCxnSpPr>
            <a:cxnSpLocks/>
          </p:cNvCxnSpPr>
          <p:nvPr/>
        </p:nvCxnSpPr>
        <p:spPr>
          <a:xfrm flipV="1">
            <a:off x="1519881" y="1938240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E06D13-82CD-431B-AC77-12F9484E1F10}"/>
              </a:ext>
            </a:extLst>
          </p:cNvPr>
          <p:cNvSpPr txBox="1"/>
          <p:nvPr/>
        </p:nvSpPr>
        <p:spPr>
          <a:xfrm>
            <a:off x="1562714" y="1893952"/>
            <a:ext cx="12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42">
            <a:extLst>
              <a:ext uri="{FF2B5EF4-FFF2-40B4-BE49-F238E27FC236}">
                <a16:creationId xmlns:a16="http://schemas.microsoft.com/office/drawing/2014/main" xmlns="" id="{81CD33A3-DAD2-4D23-8C80-D53B8FCB871E}"/>
              </a:ext>
            </a:extLst>
          </p:cNvPr>
          <p:cNvCxnSpPr/>
          <p:nvPr/>
        </p:nvCxnSpPr>
        <p:spPr>
          <a:xfrm flipV="1">
            <a:off x="3379003" y="191719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3C1CB3-E0D2-4C78-ACE2-329BB50DF2D1}"/>
              </a:ext>
            </a:extLst>
          </p:cNvPr>
          <p:cNvSpPr txBox="1"/>
          <p:nvPr/>
        </p:nvSpPr>
        <p:spPr>
          <a:xfrm>
            <a:off x="3409679" y="1935227"/>
            <a:ext cx="117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Edital do art. 52, § 1º LRF)</a:t>
            </a:r>
          </a:p>
        </p:txBody>
      </p:sp>
      <p:cxnSp>
        <p:nvCxnSpPr>
          <p:cNvPr id="12" name="Straight Connector 52">
            <a:extLst>
              <a:ext uri="{FF2B5EF4-FFF2-40B4-BE49-F238E27FC236}">
                <a16:creationId xmlns:a16="http://schemas.microsoft.com/office/drawing/2014/main" xmlns="" id="{A62A1CA2-66F2-4CA9-B953-0B91237CA273}"/>
              </a:ext>
            </a:extLst>
          </p:cNvPr>
          <p:cNvCxnSpPr/>
          <p:nvPr/>
        </p:nvCxnSpPr>
        <p:spPr>
          <a:xfrm flipV="1">
            <a:off x="2451075" y="404924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2D80547-1416-40FD-9C1E-DDE981A1EC1B}"/>
              </a:ext>
            </a:extLst>
          </p:cNvPr>
          <p:cNvSpPr txBox="1"/>
          <p:nvPr/>
        </p:nvSpPr>
        <p:spPr>
          <a:xfrm>
            <a:off x="2451075" y="5251638"/>
            <a:ext cx="1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Deferimento 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52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56">
            <a:extLst>
              <a:ext uri="{FF2B5EF4-FFF2-40B4-BE49-F238E27FC236}">
                <a16:creationId xmlns:a16="http://schemas.microsoft.com/office/drawing/2014/main" xmlns="" id="{4DA8C7E0-8480-4A5C-8507-FED2CECFBA0F}"/>
              </a:ext>
            </a:extLst>
          </p:cNvPr>
          <p:cNvCxnSpPr/>
          <p:nvPr/>
        </p:nvCxnSpPr>
        <p:spPr>
          <a:xfrm flipV="1">
            <a:off x="4283423" y="4021149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E3D6C3-76CE-4BF5-B7CE-F2609663548E}"/>
              </a:ext>
            </a:extLst>
          </p:cNvPr>
          <p:cNvSpPr txBox="1"/>
          <p:nvPr/>
        </p:nvSpPr>
        <p:spPr>
          <a:xfrm>
            <a:off x="4326939" y="4980456"/>
            <a:ext cx="1570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Aviso de recebimento do PRJ 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53, PU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DE739EA-C094-4E92-A5BE-0C109E67ACE0}"/>
              </a:ext>
            </a:extLst>
          </p:cNvPr>
          <p:cNvSpPr txBox="1"/>
          <p:nvPr/>
        </p:nvSpPr>
        <p:spPr>
          <a:xfrm>
            <a:off x="551646" y="4141922"/>
            <a:ext cx="1977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02/10/2018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E15D4EB-7306-40DB-9704-18A1E4D5EB0D}"/>
              </a:ext>
            </a:extLst>
          </p:cNvPr>
          <p:cNvSpPr txBox="1"/>
          <p:nvPr/>
        </p:nvSpPr>
        <p:spPr>
          <a:xfrm>
            <a:off x="2760809" y="4078016"/>
            <a:ext cx="1236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18/03/2019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AEFEC2-1CDE-41E8-97B0-FB7A1E707952}"/>
              </a:ext>
            </a:extLst>
          </p:cNvPr>
          <p:cNvSpPr txBox="1"/>
          <p:nvPr/>
        </p:nvSpPr>
        <p:spPr>
          <a:xfrm>
            <a:off x="1747016" y="3445989"/>
            <a:ext cx="1436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07/11/2018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A714E34-2FD6-4FB5-86D2-06B640E10FC9}"/>
              </a:ext>
            </a:extLst>
          </p:cNvPr>
          <p:cNvSpPr txBox="1"/>
          <p:nvPr/>
        </p:nvSpPr>
        <p:spPr>
          <a:xfrm>
            <a:off x="3692892" y="3449241"/>
            <a:ext cx="1234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24/07/2019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그룹 1">
            <a:extLst>
              <a:ext uri="{FF2B5EF4-FFF2-40B4-BE49-F238E27FC236}">
                <a16:creationId xmlns:a16="http://schemas.microsoft.com/office/drawing/2014/main" xmlns="" id="{CF08B0F3-F42F-492A-B8B4-95E24667CE62}"/>
              </a:ext>
            </a:extLst>
          </p:cNvPr>
          <p:cNvGrpSpPr/>
          <p:nvPr/>
        </p:nvGrpSpPr>
        <p:grpSpPr>
          <a:xfrm>
            <a:off x="757276" y="3600303"/>
            <a:ext cx="10278240" cy="550376"/>
            <a:chOff x="940255" y="3599568"/>
            <a:chExt cx="10330948" cy="550376"/>
          </a:xfrm>
          <a:solidFill>
            <a:srgbClr val="B2B2B2"/>
          </a:solidFill>
        </p:grpSpPr>
        <p:sp>
          <p:nvSpPr>
            <p:cNvPr id="22" name="Oval 2">
              <a:extLst>
                <a:ext uri="{FF2B5EF4-FFF2-40B4-BE49-F238E27FC236}">
                  <a16:creationId xmlns:a16="http://schemas.microsoft.com/office/drawing/2014/main" xmlns="" id="{78843CCB-51F9-40C2-8A2F-E907425B19AD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xmlns="" id="{14BC21F4-D4F2-475C-B82E-8AB847E1D075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xmlns="" id="{438E361E-0407-4607-8989-73CB4AD13DDB}"/>
                </a:ext>
              </a:extLst>
            </p:cNvPr>
            <p:cNvSpPr/>
            <p:nvPr/>
          </p:nvSpPr>
          <p:spPr>
            <a:xfrm>
              <a:off x="192995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6">
              <a:extLst>
                <a:ext uri="{FF2B5EF4-FFF2-40B4-BE49-F238E27FC236}">
                  <a16:creationId xmlns:a16="http://schemas.microsoft.com/office/drawing/2014/main" xmlns="" id="{0F7948E0-1D47-4E04-84F5-45DFFBC1620D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xmlns="" id="{E11506CE-E8CB-4BBB-96A7-D1ABC8D14A8B}"/>
                </a:ext>
              </a:extLst>
            </p:cNvPr>
            <p:cNvSpPr/>
            <p:nvPr/>
          </p:nvSpPr>
          <p:spPr>
            <a:xfrm>
              <a:off x="286050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8">
              <a:extLst>
                <a:ext uri="{FF2B5EF4-FFF2-40B4-BE49-F238E27FC236}">
                  <a16:creationId xmlns:a16="http://schemas.microsoft.com/office/drawing/2014/main" xmlns="" id="{3F6AE5AC-E916-494D-8F74-E1DC2F7E8032}"/>
                </a:ext>
              </a:extLst>
            </p:cNvPr>
            <p:cNvSpPr/>
            <p:nvPr/>
          </p:nvSpPr>
          <p:spPr>
            <a:xfrm>
              <a:off x="3135162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9">
              <a:extLst>
                <a:ext uri="{FF2B5EF4-FFF2-40B4-BE49-F238E27FC236}">
                  <a16:creationId xmlns:a16="http://schemas.microsoft.com/office/drawing/2014/main" xmlns="" id="{824E48A6-545E-46C8-942B-C27D6891BD71}"/>
                </a:ext>
              </a:extLst>
            </p:cNvPr>
            <p:cNvSpPr/>
            <p:nvPr/>
          </p:nvSpPr>
          <p:spPr>
            <a:xfrm>
              <a:off x="378360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10">
              <a:extLst>
                <a:ext uri="{FF2B5EF4-FFF2-40B4-BE49-F238E27FC236}">
                  <a16:creationId xmlns:a16="http://schemas.microsoft.com/office/drawing/2014/main" xmlns="" id="{6039838C-CE85-455F-8A71-0FEE137D7C42}"/>
                </a:ext>
              </a:extLst>
            </p:cNvPr>
            <p:cNvSpPr/>
            <p:nvPr/>
          </p:nvSpPr>
          <p:spPr>
            <a:xfrm>
              <a:off x="441284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11">
              <a:extLst>
                <a:ext uri="{FF2B5EF4-FFF2-40B4-BE49-F238E27FC236}">
                  <a16:creationId xmlns:a16="http://schemas.microsoft.com/office/drawing/2014/main" xmlns="" id="{9039B184-BCCD-415E-8E42-E4252BFCE34C}"/>
                </a:ext>
              </a:extLst>
            </p:cNvPr>
            <p:cNvSpPr/>
            <p:nvPr/>
          </p:nvSpPr>
          <p:spPr>
            <a:xfrm>
              <a:off x="4700827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12">
              <a:extLst>
                <a:ext uri="{FF2B5EF4-FFF2-40B4-BE49-F238E27FC236}">
                  <a16:creationId xmlns:a16="http://schemas.microsoft.com/office/drawing/2014/main" xmlns="" id="{3672C277-CD16-4940-A6A6-743BE301087A}"/>
                </a:ext>
              </a:extLst>
            </p:cNvPr>
            <p:cNvSpPr/>
            <p:nvPr/>
          </p:nvSpPr>
          <p:spPr>
            <a:xfrm>
              <a:off x="497548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13">
              <a:extLst>
                <a:ext uri="{FF2B5EF4-FFF2-40B4-BE49-F238E27FC236}">
                  <a16:creationId xmlns:a16="http://schemas.microsoft.com/office/drawing/2014/main" xmlns="" id="{CF1340D1-9E1F-45D7-BC0D-B7047EECD737}"/>
                </a:ext>
              </a:extLst>
            </p:cNvPr>
            <p:cNvSpPr/>
            <p:nvPr/>
          </p:nvSpPr>
          <p:spPr>
            <a:xfrm>
              <a:off x="560517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15">
              <a:extLst>
                <a:ext uri="{FF2B5EF4-FFF2-40B4-BE49-F238E27FC236}">
                  <a16:creationId xmlns:a16="http://schemas.microsoft.com/office/drawing/2014/main" xmlns="" id="{97463D3B-16B6-439F-A236-8506EBCAD1BD}"/>
                </a:ext>
              </a:extLst>
            </p:cNvPr>
            <p:cNvSpPr/>
            <p:nvPr/>
          </p:nvSpPr>
          <p:spPr>
            <a:xfrm>
              <a:off x="6607753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16">
              <a:extLst>
                <a:ext uri="{FF2B5EF4-FFF2-40B4-BE49-F238E27FC236}">
                  <a16:creationId xmlns:a16="http://schemas.microsoft.com/office/drawing/2014/main" xmlns="" id="{04763FC6-AD6E-4581-AEA5-D61E16EFB35B}"/>
                </a:ext>
              </a:extLst>
            </p:cNvPr>
            <p:cNvSpPr/>
            <p:nvPr/>
          </p:nvSpPr>
          <p:spPr>
            <a:xfrm>
              <a:off x="685577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20">
              <a:extLst>
                <a:ext uri="{FF2B5EF4-FFF2-40B4-BE49-F238E27FC236}">
                  <a16:creationId xmlns:a16="http://schemas.microsoft.com/office/drawing/2014/main" xmlns="" id="{C6237EF0-B497-4AB9-B65D-6AB747EB51B6}"/>
                </a:ext>
              </a:extLst>
            </p:cNvPr>
            <p:cNvSpPr/>
            <p:nvPr/>
          </p:nvSpPr>
          <p:spPr>
            <a:xfrm>
              <a:off x="848800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xmlns="" id="{A10FF00F-E1F3-441B-80AB-DAEF478D3669}"/>
                </a:ext>
              </a:extLst>
            </p:cNvPr>
            <p:cNvSpPr/>
            <p:nvPr/>
          </p:nvSpPr>
          <p:spPr>
            <a:xfrm>
              <a:off x="875786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27">
              <a:extLst>
                <a:ext uri="{FF2B5EF4-FFF2-40B4-BE49-F238E27FC236}">
                  <a16:creationId xmlns:a16="http://schemas.microsoft.com/office/drawing/2014/main" xmlns="" id="{0EDF128D-846D-4549-8994-B9718D49249D}"/>
                </a:ext>
              </a:extLst>
            </p:cNvPr>
            <p:cNvGrpSpPr/>
            <p:nvPr/>
          </p:nvGrpSpPr>
          <p:grpSpPr>
            <a:xfrm>
              <a:off x="10566379" y="3599568"/>
              <a:ext cx="704824" cy="550376"/>
              <a:chOff x="6472460" y="4422832"/>
              <a:chExt cx="704824" cy="550376"/>
            </a:xfrm>
            <a:grpFill/>
          </p:grpSpPr>
          <p:sp>
            <p:nvSpPr>
              <p:cNvPr id="49" name="Rounded Rectangle 25">
                <a:extLst>
                  <a:ext uri="{FF2B5EF4-FFF2-40B4-BE49-F238E27FC236}">
                    <a16:creationId xmlns:a16="http://schemas.microsoft.com/office/drawing/2014/main" xmlns="" id="{1B74D69B-7746-41A6-B800-3340B6F6314F}"/>
                  </a:ext>
                </a:extLst>
              </p:cNvPr>
              <p:cNvSpPr/>
              <p:nvPr/>
            </p:nvSpPr>
            <p:spPr>
              <a:xfrm rot="2624939">
                <a:off x="6472460" y="442283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FCFDF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ounded Rectangle 26">
                <a:extLst>
                  <a:ext uri="{FF2B5EF4-FFF2-40B4-BE49-F238E27FC236}">
                    <a16:creationId xmlns:a16="http://schemas.microsoft.com/office/drawing/2014/main" xmlns="" id="{A69E1E32-66B2-406E-BDB8-BF0B94D854CC}"/>
                  </a:ext>
                </a:extLst>
              </p:cNvPr>
              <p:cNvSpPr/>
              <p:nvPr/>
            </p:nvSpPr>
            <p:spPr>
              <a:xfrm rot="18900000">
                <a:off x="6494442" y="4793208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FCFDF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Oval 29">
              <a:extLst>
                <a:ext uri="{FF2B5EF4-FFF2-40B4-BE49-F238E27FC236}">
                  <a16:creationId xmlns:a16="http://schemas.microsoft.com/office/drawing/2014/main" xmlns="" id="{5A3B5447-D552-4BD8-B988-6A7E13E12ED8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0">
              <a:extLst>
                <a:ext uri="{FF2B5EF4-FFF2-40B4-BE49-F238E27FC236}">
                  <a16:creationId xmlns:a16="http://schemas.microsoft.com/office/drawing/2014/main" xmlns="" id="{BFE0DC19-EB26-4C7B-87F7-7919247046A3}"/>
                </a:ext>
              </a:extLst>
            </p:cNvPr>
            <p:cNvSpPr/>
            <p:nvPr/>
          </p:nvSpPr>
          <p:spPr>
            <a:xfrm>
              <a:off x="246492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1">
              <a:extLst>
                <a:ext uri="{FF2B5EF4-FFF2-40B4-BE49-F238E27FC236}">
                  <a16:creationId xmlns:a16="http://schemas.microsoft.com/office/drawing/2014/main" xmlns="" id="{3C57149D-45B4-45D3-AE1E-2D295CE6F976}"/>
                </a:ext>
              </a:extLst>
            </p:cNvPr>
            <p:cNvSpPr/>
            <p:nvPr/>
          </p:nvSpPr>
          <p:spPr>
            <a:xfrm>
              <a:off x="3384601" y="3717089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2">
              <a:extLst>
                <a:ext uri="{FF2B5EF4-FFF2-40B4-BE49-F238E27FC236}">
                  <a16:creationId xmlns:a16="http://schemas.microsoft.com/office/drawing/2014/main" xmlns="" id="{251C5508-2FA1-46A8-943C-2345F4A78782}"/>
                </a:ext>
              </a:extLst>
            </p:cNvPr>
            <p:cNvSpPr/>
            <p:nvPr/>
          </p:nvSpPr>
          <p:spPr>
            <a:xfrm>
              <a:off x="4306671" y="3741877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75">
              <a:extLst>
                <a:ext uri="{FF2B5EF4-FFF2-40B4-BE49-F238E27FC236}">
                  <a16:creationId xmlns:a16="http://schemas.microsoft.com/office/drawing/2014/main" xmlns="" id="{BFB1BB0B-2CDF-4D43-A174-F118BCEAC993}"/>
                </a:ext>
              </a:extLst>
            </p:cNvPr>
            <p:cNvSpPr/>
            <p:nvPr/>
          </p:nvSpPr>
          <p:spPr>
            <a:xfrm>
              <a:off x="9643403" y="377656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76">
              <a:extLst>
                <a:ext uri="{FF2B5EF4-FFF2-40B4-BE49-F238E27FC236}">
                  <a16:creationId xmlns:a16="http://schemas.microsoft.com/office/drawing/2014/main" xmlns="" id="{28457ACC-A135-4C22-A265-6D8087E75673}"/>
                </a:ext>
              </a:extLst>
            </p:cNvPr>
            <p:cNvSpPr/>
            <p:nvPr/>
          </p:nvSpPr>
          <p:spPr>
            <a:xfrm>
              <a:off x="10326641" y="377656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5">
              <a:extLst>
                <a:ext uri="{FF2B5EF4-FFF2-40B4-BE49-F238E27FC236}">
                  <a16:creationId xmlns:a16="http://schemas.microsoft.com/office/drawing/2014/main" xmlns="" id="{0CA29135-0EBB-4A4D-894A-C89C79ABE924}"/>
                </a:ext>
              </a:extLst>
            </p:cNvPr>
            <p:cNvSpPr/>
            <p:nvPr/>
          </p:nvSpPr>
          <p:spPr>
            <a:xfrm>
              <a:off x="221793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9">
              <a:extLst>
                <a:ext uri="{FF2B5EF4-FFF2-40B4-BE49-F238E27FC236}">
                  <a16:creationId xmlns:a16="http://schemas.microsoft.com/office/drawing/2014/main" xmlns="" id="{3FC998A2-7100-49D1-B45B-DC7C33AA6FAC}"/>
                </a:ext>
              </a:extLst>
            </p:cNvPr>
            <p:cNvSpPr/>
            <p:nvPr/>
          </p:nvSpPr>
          <p:spPr>
            <a:xfrm>
              <a:off x="404494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13">
              <a:extLst>
                <a:ext uri="{FF2B5EF4-FFF2-40B4-BE49-F238E27FC236}">
                  <a16:creationId xmlns:a16="http://schemas.microsoft.com/office/drawing/2014/main" xmlns="" id="{0F2769FA-7C61-44C0-A7D2-A04B3C75347D}"/>
                </a:ext>
              </a:extLst>
            </p:cNvPr>
            <p:cNvSpPr/>
            <p:nvPr/>
          </p:nvSpPr>
          <p:spPr>
            <a:xfrm>
              <a:off x="593855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21">
              <a:extLst>
                <a:ext uri="{FF2B5EF4-FFF2-40B4-BE49-F238E27FC236}">
                  <a16:creationId xmlns:a16="http://schemas.microsoft.com/office/drawing/2014/main" xmlns="" id="{B681FB31-C1B4-41FE-AC0D-03C81FEC205D}"/>
                </a:ext>
              </a:extLst>
            </p:cNvPr>
            <p:cNvSpPr/>
            <p:nvPr/>
          </p:nvSpPr>
          <p:spPr>
            <a:xfrm>
              <a:off x="9394635" y="377656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33">
            <a:extLst>
              <a:ext uri="{FF2B5EF4-FFF2-40B4-BE49-F238E27FC236}">
                <a16:creationId xmlns:a16="http://schemas.microsoft.com/office/drawing/2014/main" xmlns="" id="{7F6A91BF-624D-4CA7-8E74-9C20BE7AE8D0}"/>
              </a:ext>
            </a:extLst>
          </p:cNvPr>
          <p:cNvSpPr/>
          <p:nvPr/>
        </p:nvSpPr>
        <p:spPr>
          <a:xfrm>
            <a:off x="5988199" y="3680818"/>
            <a:ext cx="366544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6">
            <a:extLst>
              <a:ext uri="{FF2B5EF4-FFF2-40B4-BE49-F238E27FC236}">
                <a16:creationId xmlns:a16="http://schemas.microsoft.com/office/drawing/2014/main" xmlns="" id="{CDB46C53-0840-4D82-8C37-74FE7175B50D}"/>
              </a:ext>
            </a:extLst>
          </p:cNvPr>
          <p:cNvCxnSpPr/>
          <p:nvPr/>
        </p:nvCxnSpPr>
        <p:spPr>
          <a:xfrm flipV="1">
            <a:off x="6162281" y="4018903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2D81421-47C4-4E81-A42E-9D057233389B}"/>
              </a:ext>
            </a:extLst>
          </p:cNvPr>
          <p:cNvSpPr txBox="1"/>
          <p:nvPr/>
        </p:nvSpPr>
        <p:spPr>
          <a:xfrm>
            <a:off x="6191777" y="5272099"/>
            <a:ext cx="1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Objeções</a:t>
            </a:r>
          </a:p>
          <a:p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55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7B1B412-6E71-4360-9834-1E0425F52A71}"/>
              </a:ext>
            </a:extLst>
          </p:cNvPr>
          <p:cNvSpPr txBox="1"/>
          <p:nvPr/>
        </p:nvSpPr>
        <p:spPr>
          <a:xfrm>
            <a:off x="5586688" y="3409487"/>
            <a:ext cx="1234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23/08/2019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33">
            <a:extLst>
              <a:ext uri="{FF2B5EF4-FFF2-40B4-BE49-F238E27FC236}">
                <a16:creationId xmlns:a16="http://schemas.microsoft.com/office/drawing/2014/main" xmlns="" id="{26BA628B-5A86-4C6F-892F-3C02F20A68FE}"/>
              </a:ext>
            </a:extLst>
          </p:cNvPr>
          <p:cNvSpPr/>
          <p:nvPr/>
        </p:nvSpPr>
        <p:spPr>
          <a:xfrm>
            <a:off x="6898407" y="3690204"/>
            <a:ext cx="366544" cy="36842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6">
            <a:extLst>
              <a:ext uri="{FF2B5EF4-FFF2-40B4-BE49-F238E27FC236}">
                <a16:creationId xmlns:a16="http://schemas.microsoft.com/office/drawing/2014/main" xmlns="" id="{1AE293A6-642A-4D1A-8F15-459E4D8677B8}"/>
              </a:ext>
            </a:extLst>
          </p:cNvPr>
          <p:cNvCxnSpPr>
            <a:cxnSpLocks/>
          </p:cNvCxnSpPr>
          <p:nvPr/>
        </p:nvCxnSpPr>
        <p:spPr>
          <a:xfrm flipV="1">
            <a:off x="8034890" y="4060680"/>
            <a:ext cx="0" cy="1788562"/>
          </a:xfrm>
          <a:prstGeom prst="line">
            <a:avLst/>
          </a:prstGeom>
          <a:ln w="25400">
            <a:solidFill>
              <a:srgbClr val="339933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33">
            <a:extLst>
              <a:ext uri="{FF2B5EF4-FFF2-40B4-BE49-F238E27FC236}">
                <a16:creationId xmlns:a16="http://schemas.microsoft.com/office/drawing/2014/main" xmlns="" id="{98633028-CDEC-4C68-B2D5-9C413EDB3906}"/>
              </a:ext>
            </a:extLst>
          </p:cNvPr>
          <p:cNvSpPr/>
          <p:nvPr/>
        </p:nvSpPr>
        <p:spPr>
          <a:xfrm>
            <a:off x="8769183" y="3732866"/>
            <a:ext cx="366544" cy="368424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33">
            <a:extLst>
              <a:ext uri="{FF2B5EF4-FFF2-40B4-BE49-F238E27FC236}">
                <a16:creationId xmlns:a16="http://schemas.microsoft.com/office/drawing/2014/main" xmlns="" id="{B1E23458-63BB-4557-A248-D091D732727A}"/>
              </a:ext>
            </a:extLst>
          </p:cNvPr>
          <p:cNvSpPr/>
          <p:nvPr/>
        </p:nvSpPr>
        <p:spPr>
          <a:xfrm>
            <a:off x="9678964" y="3728359"/>
            <a:ext cx="366544" cy="368424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6">
            <a:extLst>
              <a:ext uri="{FF2B5EF4-FFF2-40B4-BE49-F238E27FC236}">
                <a16:creationId xmlns:a16="http://schemas.microsoft.com/office/drawing/2014/main" xmlns="" id="{B0E7F0B9-E09D-458E-ADC5-E267DB9E3C7C}"/>
              </a:ext>
            </a:extLst>
          </p:cNvPr>
          <p:cNvCxnSpPr>
            <a:cxnSpLocks/>
          </p:cNvCxnSpPr>
          <p:nvPr/>
        </p:nvCxnSpPr>
        <p:spPr>
          <a:xfrm flipV="1">
            <a:off x="9862236" y="4042346"/>
            <a:ext cx="0" cy="1793447"/>
          </a:xfrm>
          <a:prstGeom prst="line">
            <a:avLst/>
          </a:prstGeom>
          <a:ln w="25400">
            <a:solidFill>
              <a:srgbClr val="FF9933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81FF45A-4E01-4489-96EB-E086662127FD}"/>
              </a:ext>
            </a:extLst>
          </p:cNvPr>
          <p:cNvSpPr txBox="1"/>
          <p:nvPr/>
        </p:nvSpPr>
        <p:spPr>
          <a:xfrm>
            <a:off x="7113497" y="1851214"/>
            <a:ext cx="188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 smtClean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Encerrada em 22/01/2020</a:t>
            </a:r>
            <a:endParaRPr lang="pt-BR" altLang="ko-KR" sz="12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altLang="ko-KR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56 LRF)</a:t>
            </a:r>
            <a:endParaRPr lang="ko-KR" altLang="en-US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DD500A4-5FEE-4631-8FFA-9BBE01B0CE96}"/>
              </a:ext>
            </a:extLst>
          </p:cNvPr>
          <p:cNvSpPr txBox="1"/>
          <p:nvPr/>
        </p:nvSpPr>
        <p:spPr>
          <a:xfrm>
            <a:off x="8205562" y="5401914"/>
            <a:ext cx="1493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 smtClean="0">
                <a:solidFill>
                  <a:srgbClr val="33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Aguarda deliberação do Juízo sobre o resultado da Assembleia.</a:t>
            </a:r>
            <a:endParaRPr lang="en-US" altLang="ko-KR" sz="1200" b="1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val 19">
            <a:extLst>
              <a:ext uri="{FF2B5EF4-FFF2-40B4-BE49-F238E27FC236}">
                <a16:creationId xmlns:a16="http://schemas.microsoft.com/office/drawing/2014/main" xmlns="" id="{18B9267D-0E38-4616-A653-41F55040C197}"/>
              </a:ext>
            </a:extLst>
          </p:cNvPr>
          <p:cNvSpPr/>
          <p:nvPr/>
        </p:nvSpPr>
        <p:spPr>
          <a:xfrm>
            <a:off x="7586052" y="3833854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19">
            <a:extLst>
              <a:ext uri="{FF2B5EF4-FFF2-40B4-BE49-F238E27FC236}">
                <a16:creationId xmlns:a16="http://schemas.microsoft.com/office/drawing/2014/main" xmlns="" id="{08C30003-E843-492D-B593-4D082FE43F9D}"/>
              </a:ext>
            </a:extLst>
          </p:cNvPr>
          <p:cNvSpPr/>
          <p:nvPr/>
        </p:nvSpPr>
        <p:spPr>
          <a:xfrm>
            <a:off x="7297870" y="3829630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33">
            <a:extLst>
              <a:ext uri="{FF2B5EF4-FFF2-40B4-BE49-F238E27FC236}">
                <a16:creationId xmlns:a16="http://schemas.microsoft.com/office/drawing/2014/main" xmlns="" id="{2C7C1CD0-F796-486F-8829-47D6AEFBA9D9}"/>
              </a:ext>
            </a:extLst>
          </p:cNvPr>
          <p:cNvSpPr/>
          <p:nvPr/>
        </p:nvSpPr>
        <p:spPr>
          <a:xfrm>
            <a:off x="7851618" y="3736252"/>
            <a:ext cx="366544" cy="368424"/>
          </a:xfrm>
          <a:prstGeom prst="ellipse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6">
            <a:extLst>
              <a:ext uri="{FF2B5EF4-FFF2-40B4-BE49-F238E27FC236}">
                <a16:creationId xmlns:a16="http://schemas.microsoft.com/office/drawing/2014/main" xmlns="" id="{928AB5DB-CD53-4B2D-89ED-0244BEA34050}"/>
              </a:ext>
            </a:extLst>
          </p:cNvPr>
          <p:cNvSpPr/>
          <p:nvPr/>
        </p:nvSpPr>
        <p:spPr>
          <a:xfrm>
            <a:off x="10354131" y="3766878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Connector 42">
            <a:extLst>
              <a:ext uri="{FF2B5EF4-FFF2-40B4-BE49-F238E27FC236}">
                <a16:creationId xmlns:a16="http://schemas.microsoft.com/office/drawing/2014/main" xmlns="" id="{4CC72916-12BD-4EA5-983B-55CBAC0C83B7}"/>
              </a:ext>
            </a:extLst>
          </p:cNvPr>
          <p:cNvCxnSpPr>
            <a:cxnSpLocks/>
          </p:cNvCxnSpPr>
          <p:nvPr/>
        </p:nvCxnSpPr>
        <p:spPr>
          <a:xfrm flipV="1">
            <a:off x="8952455" y="1919695"/>
            <a:ext cx="0" cy="1955195"/>
          </a:xfrm>
          <a:prstGeom prst="line">
            <a:avLst/>
          </a:prstGeom>
          <a:ln w="25400">
            <a:solidFill>
              <a:srgbClr val="FF993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0079DF9B-EAEE-4D2C-8C2F-C522D2040E6F}"/>
              </a:ext>
            </a:extLst>
          </p:cNvPr>
          <p:cNvSpPr txBox="1"/>
          <p:nvPr/>
        </p:nvSpPr>
        <p:spPr>
          <a:xfrm>
            <a:off x="6243047" y="4134394"/>
            <a:ext cx="167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 smtClean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Assembleia - Geral de Credores</a:t>
            </a:r>
            <a:endParaRPr lang="pt-BR" altLang="ko-KR" sz="12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75" name="Straight Connector 46">
            <a:extLst>
              <a:ext uri="{FF2B5EF4-FFF2-40B4-BE49-F238E27FC236}">
                <a16:creationId xmlns:a16="http://schemas.microsoft.com/office/drawing/2014/main" xmlns="" id="{A16F44EE-D55E-43A3-9D57-FD10CD7BA431}"/>
              </a:ext>
            </a:extLst>
          </p:cNvPr>
          <p:cNvCxnSpPr/>
          <p:nvPr/>
        </p:nvCxnSpPr>
        <p:spPr>
          <a:xfrm flipH="1" flipV="1">
            <a:off x="7081096" y="1966877"/>
            <a:ext cx="162" cy="1800000"/>
          </a:xfrm>
          <a:prstGeom prst="line">
            <a:avLst/>
          </a:prstGeom>
          <a:ln w="25400">
            <a:solidFill>
              <a:schemeClr val="accent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ixaDeTexto 92">
            <a:extLst>
              <a:ext uri="{FF2B5EF4-FFF2-40B4-BE49-F238E27FC236}">
                <a16:creationId xmlns:a16="http://schemas.microsoft.com/office/drawing/2014/main" xmlns="" id="{D5D3DE0F-12FD-4647-8E2C-C75F687FCD5C}"/>
              </a:ext>
            </a:extLst>
          </p:cNvPr>
          <p:cNvSpPr txBox="1"/>
          <p:nvPr/>
        </p:nvSpPr>
        <p:spPr>
          <a:xfrm>
            <a:off x="719252" y="1246100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Recuperação judicial</a:t>
            </a:r>
          </a:p>
        </p:txBody>
      </p:sp>
      <p:sp>
        <p:nvSpPr>
          <p:cNvPr id="78" name="Rectangle 4">
            <a:extLst>
              <a:ext uri="{FF2B5EF4-FFF2-40B4-BE49-F238E27FC236}">
                <a16:creationId xmlns:a16="http://schemas.microsoft.com/office/drawing/2014/main" xmlns="" id="{C069D4BF-D0A5-4B10-871A-8C58096D45DD}"/>
              </a:ext>
            </a:extLst>
          </p:cNvPr>
          <p:cNvSpPr/>
          <p:nvPr/>
        </p:nvSpPr>
        <p:spPr>
          <a:xfrm>
            <a:off x="368969" y="330651"/>
            <a:ext cx="11448000" cy="776559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342900" defTabSz="360000">
              <a:lnSpc>
                <a:spcPct val="114000"/>
              </a:lnSpc>
            </a:pPr>
            <a:r>
              <a:rPr lang="pt-BR" sz="1600" b="1" kern="0" dirty="0">
                <a:solidFill>
                  <a:srgbClr val="22375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1.3. Cronograma Processual</a:t>
            </a:r>
            <a:endParaRPr lang="en-US" sz="1600" b="1" kern="0" dirty="0">
              <a:solidFill>
                <a:srgbClr val="22375C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100" dirty="0">
                <a:solidFill>
                  <a:srgbClr val="22375C"/>
                </a:solidFill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Abaixo apresentamos o cronograma processual da Recuperanda subdividido nas etapas de Recuperação Judicial e verificação de créditos</a:t>
            </a:r>
            <a:r>
              <a:rPr lang="pt-BR" sz="1200" dirty="0">
                <a:solidFill>
                  <a:srgbClr val="0C16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solidFill>
                <a:srgbClr val="F0F4F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13">
            <a:extLst>
              <a:ext uri="{FF2B5EF4-FFF2-40B4-BE49-F238E27FC236}">
                <a16:creationId xmlns:a16="http://schemas.microsoft.com/office/drawing/2014/main" xmlns="" id="{CF1340D1-9E1F-45D7-BC0D-B7047EECD737}"/>
              </a:ext>
            </a:extLst>
          </p:cNvPr>
          <p:cNvSpPr/>
          <p:nvPr/>
        </p:nvSpPr>
        <p:spPr>
          <a:xfrm>
            <a:off x="5075655" y="3811280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1">
            <a:extLst>
              <a:ext uri="{FF2B5EF4-FFF2-40B4-BE49-F238E27FC236}">
                <a16:creationId xmlns:a16="http://schemas.microsoft.com/office/drawing/2014/main" xmlns="" id="{ADD500A4-5FEE-4631-8FFA-9BBE01B0CE96}"/>
              </a:ext>
            </a:extLst>
          </p:cNvPr>
          <p:cNvSpPr txBox="1"/>
          <p:nvPr/>
        </p:nvSpPr>
        <p:spPr>
          <a:xfrm>
            <a:off x="9106280" y="1842850"/>
            <a:ext cx="1493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 smtClean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Sem previsão</a:t>
            </a:r>
            <a:endParaRPr lang="en-US" altLang="ko-KR" sz="120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61">
            <a:extLst>
              <a:ext uri="{FF2B5EF4-FFF2-40B4-BE49-F238E27FC236}">
                <a16:creationId xmlns:a16="http://schemas.microsoft.com/office/drawing/2014/main" xmlns="" id="{ADD500A4-5FEE-4631-8FFA-9BBE01B0CE96}"/>
              </a:ext>
            </a:extLst>
          </p:cNvPr>
          <p:cNvSpPr txBox="1"/>
          <p:nvPr/>
        </p:nvSpPr>
        <p:spPr>
          <a:xfrm>
            <a:off x="9987455" y="5398774"/>
            <a:ext cx="1493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 smtClean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Sem previsão</a:t>
            </a:r>
            <a:endParaRPr lang="en-US" altLang="ko-KR" sz="120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3">
            <a:extLst>
              <a:ext uri="{FF2B5EF4-FFF2-40B4-BE49-F238E27FC236}">
                <a16:creationId xmlns:a16="http://schemas.microsoft.com/office/drawing/2014/main" xmlns="" id="{EEE1C3FA-005F-4526-B1E7-4F74885A193A}"/>
              </a:ext>
            </a:extLst>
          </p:cNvPr>
          <p:cNvSpPr/>
          <p:nvPr/>
        </p:nvSpPr>
        <p:spPr>
          <a:xfrm>
            <a:off x="8479837" y="4163688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ko-KR" sz="1200" b="1" dirty="0" smtClean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Concessão</a:t>
            </a:r>
            <a:endParaRPr lang="pt-BR" altLang="ko-KR" sz="1200" b="1" dirty="0">
              <a:solidFill>
                <a:srgbClr val="FF9933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9" name="Rectangle 63">
            <a:extLst>
              <a:ext uri="{FF2B5EF4-FFF2-40B4-BE49-F238E27FC236}">
                <a16:creationId xmlns:a16="http://schemas.microsoft.com/office/drawing/2014/main" xmlns="" id="{EEE1C3FA-005F-4526-B1E7-4F74885A193A}"/>
              </a:ext>
            </a:extLst>
          </p:cNvPr>
          <p:cNvSpPr/>
          <p:nvPr/>
        </p:nvSpPr>
        <p:spPr>
          <a:xfrm>
            <a:off x="9269766" y="3329573"/>
            <a:ext cx="1184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ko-KR" sz="1200" b="1" dirty="0" smtClean="0">
                <a:solidFill>
                  <a:srgbClr val="FF9933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Cumprimento</a:t>
            </a:r>
            <a:endParaRPr lang="pt-BR" altLang="ko-KR" sz="1200" b="1" dirty="0">
              <a:solidFill>
                <a:srgbClr val="FF9933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49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solidFill>
                  <a:srgbClr val="0C16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200">
              <a:solidFill>
                <a:srgbClr val="0C16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EF5ED83-453C-416A-9933-4DCD89BD6B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36">
            <a:extLst>
              <a:ext uri="{FF2B5EF4-FFF2-40B4-BE49-F238E27FC236}">
                <a16:creationId xmlns:a16="http://schemas.microsoft.com/office/drawing/2014/main" xmlns="" id="{DCA79A19-B03C-4811-B4C1-31B99183A160}"/>
              </a:ext>
            </a:extLst>
          </p:cNvPr>
          <p:cNvCxnSpPr>
            <a:cxnSpLocks/>
          </p:cNvCxnSpPr>
          <p:nvPr/>
        </p:nvCxnSpPr>
        <p:spPr>
          <a:xfrm flipV="1">
            <a:off x="2565715" y="1916242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3A1691-39C2-456B-BD17-3905FF0F3E56}"/>
              </a:ext>
            </a:extLst>
          </p:cNvPr>
          <p:cNvSpPr txBox="1"/>
          <p:nvPr/>
        </p:nvSpPr>
        <p:spPr>
          <a:xfrm>
            <a:off x="2609891" y="1908942"/>
            <a:ext cx="12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42">
            <a:extLst>
              <a:ext uri="{FF2B5EF4-FFF2-40B4-BE49-F238E27FC236}">
                <a16:creationId xmlns:a16="http://schemas.microsoft.com/office/drawing/2014/main" xmlns="" id="{174B134E-F81B-4320-B27B-FDCD15F42F8A}"/>
              </a:ext>
            </a:extLst>
          </p:cNvPr>
          <p:cNvCxnSpPr/>
          <p:nvPr/>
        </p:nvCxnSpPr>
        <p:spPr>
          <a:xfrm flipV="1">
            <a:off x="5059193" y="191902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F5FF90-E7BD-41AD-9842-14A3D6C10B0B}"/>
              </a:ext>
            </a:extLst>
          </p:cNvPr>
          <p:cNvSpPr txBox="1"/>
          <p:nvPr/>
        </p:nvSpPr>
        <p:spPr>
          <a:xfrm>
            <a:off x="5102729" y="1908942"/>
            <a:ext cx="1936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Prazo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para </a:t>
            </a:r>
            <a:r>
              <a:rPr lang="en-US" altLang="ko-KR" sz="1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habilitações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e </a:t>
            </a:r>
            <a:r>
              <a:rPr lang="en-US" altLang="ko-KR" sz="1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divergências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7º, § 2º da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46">
            <a:extLst>
              <a:ext uri="{FF2B5EF4-FFF2-40B4-BE49-F238E27FC236}">
                <a16:creationId xmlns:a16="http://schemas.microsoft.com/office/drawing/2014/main" xmlns="" id="{EFFDA9CF-F359-432B-803D-82F34EFA5D7E}"/>
              </a:ext>
            </a:extLst>
          </p:cNvPr>
          <p:cNvCxnSpPr>
            <a:cxnSpLocks/>
          </p:cNvCxnSpPr>
          <p:nvPr/>
        </p:nvCxnSpPr>
        <p:spPr>
          <a:xfrm>
            <a:off x="8628856" y="3919342"/>
            <a:ext cx="0" cy="1968104"/>
          </a:xfrm>
          <a:prstGeom prst="line">
            <a:avLst/>
          </a:prstGeom>
          <a:ln w="25400">
            <a:solidFill>
              <a:srgbClr val="008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2">
            <a:extLst>
              <a:ext uri="{FF2B5EF4-FFF2-40B4-BE49-F238E27FC236}">
                <a16:creationId xmlns:a16="http://schemas.microsoft.com/office/drawing/2014/main" xmlns="" id="{1D8D63DC-A6F5-4933-AED1-A1364DFF00DD}"/>
              </a:ext>
            </a:extLst>
          </p:cNvPr>
          <p:cNvCxnSpPr/>
          <p:nvPr/>
        </p:nvCxnSpPr>
        <p:spPr>
          <a:xfrm flipV="1">
            <a:off x="3844474" y="4065201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391E5F-1E08-4DCD-90DB-3A22CF97741A}"/>
              </a:ext>
            </a:extLst>
          </p:cNvPr>
          <p:cNvSpPr txBox="1"/>
          <p:nvPr/>
        </p:nvSpPr>
        <p:spPr>
          <a:xfrm>
            <a:off x="3841196" y="5284687"/>
            <a:ext cx="171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1ª relação de credores – Devedora (art. 52, §1º LRF)</a:t>
            </a:r>
          </a:p>
        </p:txBody>
      </p:sp>
      <p:cxnSp>
        <p:nvCxnSpPr>
          <p:cNvPr id="14" name="Straight Connector 56">
            <a:extLst>
              <a:ext uri="{FF2B5EF4-FFF2-40B4-BE49-F238E27FC236}">
                <a16:creationId xmlns:a16="http://schemas.microsoft.com/office/drawing/2014/main" xmlns="" id="{3924C493-7C73-4A8C-A680-CFACFF53EE30}"/>
              </a:ext>
            </a:extLst>
          </p:cNvPr>
          <p:cNvCxnSpPr/>
          <p:nvPr/>
        </p:nvCxnSpPr>
        <p:spPr>
          <a:xfrm flipV="1">
            <a:off x="6272678" y="4087446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DFCE2C-3256-4280-AC5A-6B426F29D03F}"/>
              </a:ext>
            </a:extLst>
          </p:cNvPr>
          <p:cNvSpPr txBox="1"/>
          <p:nvPr/>
        </p:nvSpPr>
        <p:spPr>
          <a:xfrm>
            <a:off x="6252229" y="5310692"/>
            <a:ext cx="167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2ª relação de credores – AJ (art. 7º, § 2º LRF)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17A34F5-CE43-44C1-8E3F-7E3BEE443AF6}"/>
              </a:ext>
            </a:extLst>
          </p:cNvPr>
          <p:cNvSpPr txBox="1"/>
          <p:nvPr/>
        </p:nvSpPr>
        <p:spPr>
          <a:xfrm>
            <a:off x="1593724" y="4093007"/>
            <a:ext cx="1977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02/10/2018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FE61AB7-3936-44E5-84AA-730FD61E2F6D}"/>
              </a:ext>
            </a:extLst>
          </p:cNvPr>
          <p:cNvSpPr txBox="1"/>
          <p:nvPr/>
        </p:nvSpPr>
        <p:spPr>
          <a:xfrm>
            <a:off x="4456672" y="4090743"/>
            <a:ext cx="1236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05/04/2019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8343F37-815F-4B03-A539-9A0FFBD7FC6F}"/>
              </a:ext>
            </a:extLst>
          </p:cNvPr>
          <p:cNvSpPr txBox="1"/>
          <p:nvPr/>
        </p:nvSpPr>
        <p:spPr>
          <a:xfrm>
            <a:off x="8094504" y="3173560"/>
            <a:ext cx="111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previsão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8CC3DF4-42CA-4C83-AC12-09B83CA8E670}"/>
              </a:ext>
            </a:extLst>
          </p:cNvPr>
          <p:cNvSpPr txBox="1"/>
          <p:nvPr/>
        </p:nvSpPr>
        <p:spPr>
          <a:xfrm>
            <a:off x="3041775" y="3431365"/>
            <a:ext cx="1712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18/03/2018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9E2D52A-B85E-4D97-8283-4C50EFFD53F2}"/>
              </a:ext>
            </a:extLst>
          </p:cNvPr>
          <p:cNvSpPr txBox="1"/>
          <p:nvPr/>
        </p:nvSpPr>
        <p:spPr>
          <a:xfrm>
            <a:off x="5622273" y="3409596"/>
            <a:ext cx="1317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24/07/2019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그룹 1">
            <a:extLst>
              <a:ext uri="{FF2B5EF4-FFF2-40B4-BE49-F238E27FC236}">
                <a16:creationId xmlns:a16="http://schemas.microsoft.com/office/drawing/2014/main" xmlns="" id="{F5820E35-77BC-408B-B8E0-652C9A836DDD}"/>
              </a:ext>
            </a:extLst>
          </p:cNvPr>
          <p:cNvGrpSpPr/>
          <p:nvPr/>
        </p:nvGrpSpPr>
        <p:grpSpPr>
          <a:xfrm>
            <a:off x="1798086" y="3583748"/>
            <a:ext cx="8333195" cy="564154"/>
            <a:chOff x="940255" y="3599071"/>
            <a:chExt cx="8375927" cy="564154"/>
          </a:xfrm>
          <a:solidFill>
            <a:srgbClr val="B2B2B2"/>
          </a:solidFill>
        </p:grpSpPr>
        <p:sp>
          <p:nvSpPr>
            <p:cNvPr id="22" name="Oval 2">
              <a:extLst>
                <a:ext uri="{FF2B5EF4-FFF2-40B4-BE49-F238E27FC236}">
                  <a16:creationId xmlns:a16="http://schemas.microsoft.com/office/drawing/2014/main" xmlns="" id="{8BBBE21A-5635-4F27-864E-F2ACDD2135AB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xmlns="" id="{4DE6F58F-4808-4AC2-8D55-F264BECBCDA9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xmlns="" id="{83DF44C0-2501-4BDA-BB2D-AEC49E202F8D}"/>
                </a:ext>
              </a:extLst>
            </p:cNvPr>
            <p:cNvSpPr/>
            <p:nvPr/>
          </p:nvSpPr>
          <p:spPr>
            <a:xfrm>
              <a:off x="195659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xmlns="" id="{C6DE7883-272E-4BF0-9572-48CDE89F9603}"/>
                </a:ext>
              </a:extLst>
            </p:cNvPr>
            <p:cNvSpPr/>
            <p:nvPr/>
          </p:nvSpPr>
          <p:spPr>
            <a:xfrm>
              <a:off x="2537965" y="380868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9">
              <a:extLst>
                <a:ext uri="{FF2B5EF4-FFF2-40B4-BE49-F238E27FC236}">
                  <a16:creationId xmlns:a16="http://schemas.microsoft.com/office/drawing/2014/main" xmlns="" id="{1EF31853-C16C-4619-A7BD-8D409D481E7A}"/>
                </a:ext>
              </a:extLst>
            </p:cNvPr>
            <p:cNvSpPr/>
            <p:nvPr/>
          </p:nvSpPr>
          <p:spPr>
            <a:xfrm>
              <a:off x="3227110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10">
              <a:extLst>
                <a:ext uri="{FF2B5EF4-FFF2-40B4-BE49-F238E27FC236}">
                  <a16:creationId xmlns:a16="http://schemas.microsoft.com/office/drawing/2014/main" xmlns="" id="{98E5F556-24AD-4C00-B986-34562882F792}"/>
                </a:ext>
              </a:extLst>
            </p:cNvPr>
            <p:cNvSpPr/>
            <p:nvPr/>
          </p:nvSpPr>
          <p:spPr>
            <a:xfrm>
              <a:off x="3767183" y="380868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xmlns="" id="{61B018A8-0D06-4D42-8EBC-0DD82C872331}"/>
                </a:ext>
              </a:extLst>
            </p:cNvPr>
            <p:cNvSpPr/>
            <p:nvPr/>
          </p:nvSpPr>
          <p:spPr>
            <a:xfrm>
              <a:off x="4450571" y="3812358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13">
              <a:extLst>
                <a:ext uri="{FF2B5EF4-FFF2-40B4-BE49-F238E27FC236}">
                  <a16:creationId xmlns:a16="http://schemas.microsoft.com/office/drawing/2014/main" xmlns="" id="{EC3636C9-8F92-4C5D-AF75-061AA7D81F8D}"/>
                </a:ext>
              </a:extLst>
            </p:cNvPr>
            <p:cNvSpPr/>
            <p:nvPr/>
          </p:nvSpPr>
          <p:spPr>
            <a:xfrm>
              <a:off x="4703694" y="380868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16">
              <a:extLst>
                <a:ext uri="{FF2B5EF4-FFF2-40B4-BE49-F238E27FC236}">
                  <a16:creationId xmlns:a16="http://schemas.microsoft.com/office/drawing/2014/main" xmlns="" id="{7909EC08-CE75-483F-A49C-A6ACA0453295}"/>
                </a:ext>
              </a:extLst>
            </p:cNvPr>
            <p:cNvSpPr/>
            <p:nvPr/>
          </p:nvSpPr>
          <p:spPr>
            <a:xfrm>
              <a:off x="567073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17">
              <a:extLst>
                <a:ext uri="{FF2B5EF4-FFF2-40B4-BE49-F238E27FC236}">
                  <a16:creationId xmlns:a16="http://schemas.microsoft.com/office/drawing/2014/main" xmlns="" id="{89084D79-4C8E-426A-9E0A-71E212609379}"/>
                </a:ext>
              </a:extLst>
            </p:cNvPr>
            <p:cNvSpPr/>
            <p:nvPr/>
          </p:nvSpPr>
          <p:spPr>
            <a:xfrm>
              <a:off x="5935777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19">
              <a:extLst>
                <a:ext uri="{FF2B5EF4-FFF2-40B4-BE49-F238E27FC236}">
                  <a16:creationId xmlns:a16="http://schemas.microsoft.com/office/drawing/2014/main" xmlns="" id="{89A832A4-93B2-4065-8E10-F8B11A9539A1}"/>
                </a:ext>
              </a:extLst>
            </p:cNvPr>
            <p:cNvSpPr/>
            <p:nvPr/>
          </p:nvSpPr>
          <p:spPr>
            <a:xfrm>
              <a:off x="6862739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20">
              <a:extLst>
                <a:ext uri="{FF2B5EF4-FFF2-40B4-BE49-F238E27FC236}">
                  <a16:creationId xmlns:a16="http://schemas.microsoft.com/office/drawing/2014/main" xmlns="" id="{8ACEC094-E042-4308-993F-977B12D02A5A}"/>
                </a:ext>
              </a:extLst>
            </p:cNvPr>
            <p:cNvSpPr/>
            <p:nvPr/>
          </p:nvSpPr>
          <p:spPr>
            <a:xfrm>
              <a:off x="7096213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xmlns="" id="{7DE7B3EF-D9E6-404F-8397-1B7761B63075}"/>
                </a:ext>
              </a:extLst>
            </p:cNvPr>
            <p:cNvSpPr/>
            <p:nvPr/>
          </p:nvSpPr>
          <p:spPr>
            <a:xfrm>
              <a:off x="7358326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27">
              <a:extLst>
                <a:ext uri="{FF2B5EF4-FFF2-40B4-BE49-F238E27FC236}">
                  <a16:creationId xmlns:a16="http://schemas.microsoft.com/office/drawing/2014/main" xmlns="" id="{E8B1374E-3551-4D24-A437-F772F7763E71}"/>
                </a:ext>
              </a:extLst>
            </p:cNvPr>
            <p:cNvGrpSpPr/>
            <p:nvPr/>
          </p:nvGrpSpPr>
          <p:grpSpPr>
            <a:xfrm>
              <a:off x="8629540" y="3599071"/>
              <a:ext cx="686642" cy="564154"/>
              <a:chOff x="4535621" y="4422335"/>
              <a:chExt cx="686642" cy="564154"/>
            </a:xfrm>
            <a:grpFill/>
          </p:grpSpPr>
          <p:sp>
            <p:nvSpPr>
              <p:cNvPr id="47" name="Rounded Rectangle 25">
                <a:extLst>
                  <a:ext uri="{FF2B5EF4-FFF2-40B4-BE49-F238E27FC236}">
                    <a16:creationId xmlns:a16="http://schemas.microsoft.com/office/drawing/2014/main" xmlns="" id="{45C3DC40-0D9C-4A53-9C29-DAF002EA5980}"/>
                  </a:ext>
                </a:extLst>
              </p:cNvPr>
              <p:cNvSpPr/>
              <p:nvPr/>
            </p:nvSpPr>
            <p:spPr>
              <a:xfrm rot="2624939">
                <a:off x="4535621" y="4422335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FCFDF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ounded Rectangle 26">
                <a:extLst>
                  <a:ext uri="{FF2B5EF4-FFF2-40B4-BE49-F238E27FC236}">
                    <a16:creationId xmlns:a16="http://schemas.microsoft.com/office/drawing/2014/main" xmlns="" id="{70862F76-1648-478A-9DF4-0F7BA32F0CC5}"/>
                  </a:ext>
                </a:extLst>
              </p:cNvPr>
              <p:cNvSpPr/>
              <p:nvPr/>
            </p:nvSpPr>
            <p:spPr>
              <a:xfrm rot="18900000">
                <a:off x="4539421" y="4806489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FCFDF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Oval 29">
              <a:extLst>
                <a:ext uri="{FF2B5EF4-FFF2-40B4-BE49-F238E27FC236}">
                  <a16:creationId xmlns:a16="http://schemas.microsoft.com/office/drawing/2014/main" xmlns="" id="{F587DB40-8ABC-46EF-8B39-F25728C4D0C9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0">
              <a:extLst>
                <a:ext uri="{FF2B5EF4-FFF2-40B4-BE49-F238E27FC236}">
                  <a16:creationId xmlns:a16="http://schemas.microsoft.com/office/drawing/2014/main" xmlns="" id="{7C937E2F-CC2D-4248-A29C-636984A6FEB8}"/>
                </a:ext>
              </a:extLst>
            </p:cNvPr>
            <p:cNvSpPr/>
            <p:nvPr/>
          </p:nvSpPr>
          <p:spPr>
            <a:xfrm>
              <a:off x="2812925" y="3737769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1">
              <a:extLst>
                <a:ext uri="{FF2B5EF4-FFF2-40B4-BE49-F238E27FC236}">
                  <a16:creationId xmlns:a16="http://schemas.microsoft.com/office/drawing/2014/main" xmlns="" id="{5D75817C-FFFD-4DC1-ABF6-CFDE3EFAB9DD}"/>
                </a:ext>
              </a:extLst>
            </p:cNvPr>
            <p:cNvSpPr/>
            <p:nvPr/>
          </p:nvSpPr>
          <p:spPr>
            <a:xfrm>
              <a:off x="4033873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2">
              <a:extLst>
                <a:ext uri="{FF2B5EF4-FFF2-40B4-BE49-F238E27FC236}">
                  <a16:creationId xmlns:a16="http://schemas.microsoft.com/office/drawing/2014/main" xmlns="" id="{11D1F518-A4C8-4A9D-8D58-3104A67E155E}"/>
                </a:ext>
              </a:extLst>
            </p:cNvPr>
            <p:cNvSpPr/>
            <p:nvPr/>
          </p:nvSpPr>
          <p:spPr>
            <a:xfrm>
              <a:off x="5253581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3">
              <a:extLst>
                <a:ext uri="{FF2B5EF4-FFF2-40B4-BE49-F238E27FC236}">
                  <a16:creationId xmlns:a16="http://schemas.microsoft.com/office/drawing/2014/main" xmlns="" id="{90B9B7C1-4F40-4DB5-90E1-972801A80375}"/>
                </a:ext>
              </a:extLst>
            </p:cNvPr>
            <p:cNvSpPr/>
            <p:nvPr/>
          </p:nvSpPr>
          <p:spPr>
            <a:xfrm>
              <a:off x="7621842" y="3712100"/>
              <a:ext cx="368424" cy="36842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74">
              <a:extLst>
                <a:ext uri="{FF2B5EF4-FFF2-40B4-BE49-F238E27FC236}">
                  <a16:creationId xmlns:a16="http://schemas.microsoft.com/office/drawing/2014/main" xmlns="" id="{442B7F95-1777-4E0E-BF60-7C2DE5D40224}"/>
                </a:ext>
              </a:extLst>
            </p:cNvPr>
            <p:cNvSpPr/>
            <p:nvPr/>
          </p:nvSpPr>
          <p:spPr>
            <a:xfrm>
              <a:off x="8611594" y="377791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5">
              <a:extLst>
                <a:ext uri="{FF2B5EF4-FFF2-40B4-BE49-F238E27FC236}">
                  <a16:creationId xmlns:a16="http://schemas.microsoft.com/office/drawing/2014/main" xmlns="" id="{AFB894B9-A952-49A1-B61A-409A18E93BFB}"/>
                </a:ext>
              </a:extLst>
            </p:cNvPr>
            <p:cNvSpPr/>
            <p:nvPr/>
          </p:nvSpPr>
          <p:spPr>
            <a:xfrm>
              <a:off x="224457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9">
              <a:extLst>
                <a:ext uri="{FF2B5EF4-FFF2-40B4-BE49-F238E27FC236}">
                  <a16:creationId xmlns:a16="http://schemas.microsoft.com/office/drawing/2014/main" xmlns="" id="{F0AAD808-BAC4-4F00-93AE-D891F705F782}"/>
                </a:ext>
              </a:extLst>
            </p:cNvPr>
            <p:cNvSpPr/>
            <p:nvPr/>
          </p:nvSpPr>
          <p:spPr>
            <a:xfrm>
              <a:off x="3489307" y="3810112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xmlns="" id="{AD7F249F-5A97-4E12-8310-5DD2E6BB7668}"/>
                </a:ext>
              </a:extLst>
            </p:cNvPr>
            <p:cNvSpPr/>
            <p:nvPr/>
          </p:nvSpPr>
          <p:spPr>
            <a:xfrm>
              <a:off x="4963736" y="379729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17">
              <a:extLst>
                <a:ext uri="{FF2B5EF4-FFF2-40B4-BE49-F238E27FC236}">
                  <a16:creationId xmlns:a16="http://schemas.microsoft.com/office/drawing/2014/main" xmlns="" id="{8C121888-05D7-442E-B725-B7AC0D7B7E8C}"/>
                </a:ext>
              </a:extLst>
            </p:cNvPr>
            <p:cNvSpPr/>
            <p:nvPr/>
          </p:nvSpPr>
          <p:spPr>
            <a:xfrm>
              <a:off x="620806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FCFD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Oval 33">
            <a:extLst>
              <a:ext uri="{FF2B5EF4-FFF2-40B4-BE49-F238E27FC236}">
                <a16:creationId xmlns:a16="http://schemas.microsoft.com/office/drawing/2014/main" xmlns="" id="{7E64BE5C-BA96-4A94-BFD9-765E3D820356}"/>
              </a:ext>
            </a:extLst>
          </p:cNvPr>
          <p:cNvSpPr/>
          <p:nvPr/>
        </p:nvSpPr>
        <p:spPr>
          <a:xfrm>
            <a:off x="7299738" y="3721096"/>
            <a:ext cx="366544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74">
            <a:extLst>
              <a:ext uri="{FF2B5EF4-FFF2-40B4-BE49-F238E27FC236}">
                <a16:creationId xmlns:a16="http://schemas.microsoft.com/office/drawing/2014/main" xmlns="" id="{2FC7E1F9-C260-45F2-9A5C-4BCA0D876ADC}"/>
              </a:ext>
            </a:extLst>
          </p:cNvPr>
          <p:cNvSpPr/>
          <p:nvPr/>
        </p:nvSpPr>
        <p:spPr>
          <a:xfrm>
            <a:off x="8867849" y="3754073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74">
            <a:extLst>
              <a:ext uri="{FF2B5EF4-FFF2-40B4-BE49-F238E27FC236}">
                <a16:creationId xmlns:a16="http://schemas.microsoft.com/office/drawing/2014/main" xmlns="" id="{E5F70015-368B-451C-B212-0F80AA385AC2}"/>
              </a:ext>
            </a:extLst>
          </p:cNvPr>
          <p:cNvSpPr/>
          <p:nvPr/>
        </p:nvSpPr>
        <p:spPr>
          <a:xfrm>
            <a:off x="9144399" y="3754073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CFD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9AC0F34E-349C-4AEF-A948-863663490D87}"/>
              </a:ext>
            </a:extLst>
          </p:cNvPr>
          <p:cNvSpPr txBox="1"/>
          <p:nvPr/>
        </p:nvSpPr>
        <p:spPr>
          <a:xfrm>
            <a:off x="6800656" y="4160876"/>
            <a:ext cx="138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07/08/2019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8B355F7-7C5F-4052-A97B-FFE8C51AC359}"/>
              </a:ext>
            </a:extLst>
          </p:cNvPr>
          <p:cNvSpPr/>
          <p:nvPr/>
        </p:nvSpPr>
        <p:spPr>
          <a:xfrm>
            <a:off x="7525861" y="1849765"/>
            <a:ext cx="1422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Prazo para impugnações (art. 8º LFR)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49855B01-0CB0-485E-B8E5-3DA8E9877A30}"/>
              </a:ext>
            </a:extLst>
          </p:cNvPr>
          <p:cNvCxnSpPr>
            <a:cxnSpLocks/>
          </p:cNvCxnSpPr>
          <p:nvPr/>
        </p:nvCxnSpPr>
        <p:spPr>
          <a:xfrm>
            <a:off x="7483010" y="1820629"/>
            <a:ext cx="0" cy="2157987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92">
            <a:extLst>
              <a:ext uri="{FF2B5EF4-FFF2-40B4-BE49-F238E27FC236}">
                <a16:creationId xmlns:a16="http://schemas.microsoft.com/office/drawing/2014/main" xmlns="" id="{8E50C425-B209-40B0-A6EC-E33E93A8859E}"/>
              </a:ext>
            </a:extLst>
          </p:cNvPr>
          <p:cNvSpPr txBox="1"/>
          <p:nvPr/>
        </p:nvSpPr>
        <p:spPr>
          <a:xfrm>
            <a:off x="719252" y="1246100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Verificação de créditos</a:t>
            </a:r>
          </a:p>
        </p:txBody>
      </p:sp>
      <p:sp>
        <p:nvSpPr>
          <p:cNvPr id="63" name="Rectangle 4">
            <a:extLst>
              <a:ext uri="{FF2B5EF4-FFF2-40B4-BE49-F238E27FC236}">
                <a16:creationId xmlns:a16="http://schemas.microsoft.com/office/drawing/2014/main" xmlns="" id="{00314715-D9D8-4FFA-87AE-E27965802FD6}"/>
              </a:ext>
            </a:extLst>
          </p:cNvPr>
          <p:cNvSpPr/>
          <p:nvPr/>
        </p:nvSpPr>
        <p:spPr>
          <a:xfrm>
            <a:off x="368969" y="330651"/>
            <a:ext cx="11448000" cy="776559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342900" defTabSz="360000">
              <a:lnSpc>
                <a:spcPct val="114000"/>
              </a:lnSpc>
            </a:pPr>
            <a:r>
              <a:rPr lang="pt-BR" sz="1600" b="1" kern="0" dirty="0">
                <a:solidFill>
                  <a:srgbClr val="22375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1.3. Cronograma Processual</a:t>
            </a:r>
            <a:endParaRPr lang="en-US" sz="1600" b="1" kern="0" dirty="0">
              <a:solidFill>
                <a:srgbClr val="22375C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100" dirty="0">
                <a:solidFill>
                  <a:srgbClr val="22375C"/>
                </a:solidFill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Abaixo apresentamos o cronograma processual da Recuperanda subdividido nas etapas de Recuperação Judicial e verificação de créditos</a:t>
            </a:r>
            <a:r>
              <a:rPr lang="pt-BR" sz="1200" dirty="0">
                <a:solidFill>
                  <a:srgbClr val="0C16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solidFill>
                <a:srgbClr val="F0F4F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EEE1C3FA-005F-4526-B1E7-4F74885A193A}"/>
              </a:ext>
            </a:extLst>
          </p:cNvPr>
          <p:cNvSpPr/>
          <p:nvPr/>
        </p:nvSpPr>
        <p:spPr>
          <a:xfrm>
            <a:off x="8653641" y="5310692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ko-KR" sz="1200" b="1" dirty="0">
                <a:solidFill>
                  <a:srgbClr val="008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QGC</a:t>
            </a:r>
          </a:p>
          <a:p>
            <a:r>
              <a:rPr lang="pt-BR" altLang="ko-KR" sz="1200" b="1" dirty="0">
                <a:solidFill>
                  <a:srgbClr val="008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18 LRF)</a:t>
            </a:r>
          </a:p>
        </p:txBody>
      </p:sp>
    </p:spTree>
    <p:extLst>
      <p:ext uri="{BB962C8B-B14F-4D97-AF65-F5344CB8AC3E}">
        <p14:creationId xmlns:p14="http://schemas.microsoft.com/office/powerpoint/2010/main" val="14549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118016-F58F-4D7F-A2AC-D4245B9ACBB4}"/>
              </a:ext>
            </a:extLst>
          </p:cNvPr>
          <p:cNvSpPr/>
          <p:nvPr/>
        </p:nvSpPr>
        <p:spPr>
          <a:xfrm>
            <a:off x="368969" y="348183"/>
            <a:ext cx="11448000" cy="1478162"/>
          </a:xfrm>
          <a:prstGeom prst="rect">
            <a:avLst/>
          </a:prstGeom>
          <a:solidFill>
            <a:schemeClr val="bg1"/>
          </a:solidFill>
        </p:spPr>
        <p:txBody>
          <a:bodyPr wrap="square" numCol="1" spcCol="360000">
            <a:spAutoFit/>
          </a:bodyPr>
          <a:lstStyle/>
          <a:p>
            <a:pPr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 Recuperanda</a:t>
            </a:r>
            <a:endParaRPr lang="en-US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Capital Social</a:t>
            </a:r>
          </a:p>
          <a:p>
            <a:pPr indent="352425" algn="just">
              <a:lnSpc>
                <a:spcPct val="114000"/>
              </a:lnSpc>
            </a:pPr>
            <a:endParaRPr lang="pt-BR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523A051-6FCC-4C7B-8EDF-71E304F2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073BFF-6ED2-4799-874C-875C53BCEA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xmlns="" id="{C5605F68-841F-49E1-A0B7-232C34587CEB}"/>
              </a:ext>
            </a:extLst>
          </p:cNvPr>
          <p:cNvSpPr/>
          <p:nvPr/>
        </p:nvSpPr>
        <p:spPr>
          <a:xfrm>
            <a:off x="274233" y="369000"/>
            <a:ext cx="9301500" cy="1379673"/>
          </a:xfrm>
          <a:prstGeom prst="rect">
            <a:avLst/>
          </a:prstGeom>
          <a:solidFill>
            <a:schemeClr val="bg1"/>
          </a:solidFill>
        </p:spPr>
        <p:txBody>
          <a:bodyPr wrap="square" numCol="1" spcCol="360000">
            <a:spAutoFit/>
          </a:bodyPr>
          <a:lstStyle/>
          <a:p>
            <a:pPr indent="292500" algn="just" defTabSz="292500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 Recuperanda</a:t>
            </a:r>
          </a:p>
          <a:p>
            <a:pPr indent="292500" algn="just" defTabSz="292500">
              <a:lnSpc>
                <a:spcPct val="114000"/>
              </a:lnSpc>
            </a:pPr>
            <a:endParaRPr lang="pt-BR" sz="16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92500" defTabSz="292500">
              <a:lnSpc>
                <a:spcPct val="114000"/>
              </a:lnSpc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2.1. Capital Social</a:t>
            </a:r>
          </a:p>
          <a:p>
            <a:pPr indent="292500" algn="just" defTabSz="292500">
              <a:lnSpc>
                <a:spcPct val="114000"/>
              </a:lnSpc>
            </a:pPr>
            <a:endParaRPr lang="pt-BR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92500" algn="just" defTabSz="292500">
              <a:lnSpc>
                <a:spcPct val="114000"/>
              </a:lnSpc>
            </a:pPr>
            <a:r>
              <a:rPr lang="pt-BR" sz="1138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975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4A414326-0EB5-4F43-A812-23D6AEAFFDAA}"/>
              </a:ext>
            </a:extLst>
          </p:cNvPr>
          <p:cNvGrpSpPr/>
          <p:nvPr/>
        </p:nvGrpSpPr>
        <p:grpSpPr>
          <a:xfrm>
            <a:off x="2939457" y="1363068"/>
            <a:ext cx="3835908" cy="2787285"/>
            <a:chOff x="1187544" y="1317132"/>
            <a:chExt cx="3835908" cy="2787285"/>
          </a:xfrm>
        </p:grpSpPr>
        <p:sp>
          <p:nvSpPr>
            <p:cNvPr id="7" name="Freeform: Shape 14">
              <a:extLst>
                <a:ext uri="{FF2B5EF4-FFF2-40B4-BE49-F238E27FC236}">
                  <a16:creationId xmlns:a16="http://schemas.microsoft.com/office/drawing/2014/main" xmlns="" id="{D78A08AB-AD9B-4B05-842E-976BEEEEB340}"/>
                </a:ext>
              </a:extLst>
            </p:cNvPr>
            <p:cNvSpPr/>
            <p:nvPr/>
          </p:nvSpPr>
          <p:spPr>
            <a:xfrm>
              <a:off x="3061400" y="1317132"/>
              <a:ext cx="1962052" cy="856189"/>
            </a:xfrm>
            <a:custGeom>
              <a:avLst/>
              <a:gdLst>
                <a:gd name="connsiteX0" fmla="*/ 0 w 1817392"/>
                <a:gd name="connsiteY0" fmla="*/ 151452 h 908696"/>
                <a:gd name="connsiteX1" fmla="*/ 151452 w 1817392"/>
                <a:gd name="connsiteY1" fmla="*/ 0 h 908696"/>
                <a:gd name="connsiteX2" fmla="*/ 1665940 w 1817392"/>
                <a:gd name="connsiteY2" fmla="*/ 0 h 908696"/>
                <a:gd name="connsiteX3" fmla="*/ 1817392 w 1817392"/>
                <a:gd name="connsiteY3" fmla="*/ 151452 h 908696"/>
                <a:gd name="connsiteX4" fmla="*/ 1817392 w 1817392"/>
                <a:gd name="connsiteY4" fmla="*/ 757244 h 908696"/>
                <a:gd name="connsiteX5" fmla="*/ 1665940 w 1817392"/>
                <a:gd name="connsiteY5" fmla="*/ 908696 h 908696"/>
                <a:gd name="connsiteX6" fmla="*/ 151452 w 1817392"/>
                <a:gd name="connsiteY6" fmla="*/ 908696 h 908696"/>
                <a:gd name="connsiteX7" fmla="*/ 0 w 1817392"/>
                <a:gd name="connsiteY7" fmla="*/ 757244 h 908696"/>
                <a:gd name="connsiteX8" fmla="*/ 0 w 1817392"/>
                <a:gd name="connsiteY8" fmla="*/ 151452 h 90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7392" h="908696">
                  <a:moveTo>
                    <a:pt x="0" y="151452"/>
                  </a:moveTo>
                  <a:cubicBezTo>
                    <a:pt x="0" y="67807"/>
                    <a:pt x="67807" y="0"/>
                    <a:pt x="151452" y="0"/>
                  </a:cubicBezTo>
                  <a:lnTo>
                    <a:pt x="1665940" y="0"/>
                  </a:lnTo>
                  <a:cubicBezTo>
                    <a:pt x="1749585" y="0"/>
                    <a:pt x="1817392" y="67807"/>
                    <a:pt x="1817392" y="151452"/>
                  </a:cubicBezTo>
                  <a:lnTo>
                    <a:pt x="1817392" y="757244"/>
                  </a:lnTo>
                  <a:cubicBezTo>
                    <a:pt x="1817392" y="840889"/>
                    <a:pt x="1749585" y="908696"/>
                    <a:pt x="1665940" y="908696"/>
                  </a:cubicBezTo>
                  <a:lnTo>
                    <a:pt x="151452" y="908696"/>
                  </a:lnTo>
                  <a:cubicBezTo>
                    <a:pt x="67807" y="908696"/>
                    <a:pt x="0" y="840889"/>
                    <a:pt x="0" y="757244"/>
                  </a:cubicBezTo>
                  <a:lnTo>
                    <a:pt x="0" y="151452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344" tIns="51344" rIns="51344" bIns="51344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100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Petropátria</a:t>
              </a:r>
              <a:r>
                <a:rPr lang="pt-BR" sz="11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Comércio de Combustíveis Ltda</a:t>
              </a:r>
            </a:p>
          </p:txBody>
        </p:sp>
        <p:sp>
          <p:nvSpPr>
            <p:cNvPr id="8" name="Freeform: Shape 16">
              <a:extLst>
                <a:ext uri="{FF2B5EF4-FFF2-40B4-BE49-F238E27FC236}">
                  <a16:creationId xmlns:a16="http://schemas.microsoft.com/office/drawing/2014/main" xmlns="" id="{36F02FE8-4FEE-4DC5-B033-93AC2139A166}"/>
                </a:ext>
              </a:extLst>
            </p:cNvPr>
            <p:cNvSpPr/>
            <p:nvPr/>
          </p:nvSpPr>
          <p:spPr>
            <a:xfrm>
              <a:off x="1187544" y="3248228"/>
              <a:ext cx="1962052" cy="856189"/>
            </a:xfrm>
            <a:custGeom>
              <a:avLst/>
              <a:gdLst>
                <a:gd name="connsiteX0" fmla="*/ 0 w 1817392"/>
                <a:gd name="connsiteY0" fmla="*/ 151452 h 908696"/>
                <a:gd name="connsiteX1" fmla="*/ 151452 w 1817392"/>
                <a:gd name="connsiteY1" fmla="*/ 0 h 908696"/>
                <a:gd name="connsiteX2" fmla="*/ 1665940 w 1817392"/>
                <a:gd name="connsiteY2" fmla="*/ 0 h 908696"/>
                <a:gd name="connsiteX3" fmla="*/ 1817392 w 1817392"/>
                <a:gd name="connsiteY3" fmla="*/ 151452 h 908696"/>
                <a:gd name="connsiteX4" fmla="*/ 1817392 w 1817392"/>
                <a:gd name="connsiteY4" fmla="*/ 757244 h 908696"/>
                <a:gd name="connsiteX5" fmla="*/ 1665940 w 1817392"/>
                <a:gd name="connsiteY5" fmla="*/ 908696 h 908696"/>
                <a:gd name="connsiteX6" fmla="*/ 151452 w 1817392"/>
                <a:gd name="connsiteY6" fmla="*/ 908696 h 908696"/>
                <a:gd name="connsiteX7" fmla="*/ 0 w 1817392"/>
                <a:gd name="connsiteY7" fmla="*/ 757244 h 908696"/>
                <a:gd name="connsiteX8" fmla="*/ 0 w 1817392"/>
                <a:gd name="connsiteY8" fmla="*/ 151452 h 90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7392" h="908696">
                  <a:moveTo>
                    <a:pt x="0" y="151452"/>
                  </a:moveTo>
                  <a:cubicBezTo>
                    <a:pt x="0" y="67807"/>
                    <a:pt x="67807" y="0"/>
                    <a:pt x="151452" y="0"/>
                  </a:cubicBezTo>
                  <a:lnTo>
                    <a:pt x="1665940" y="0"/>
                  </a:lnTo>
                  <a:cubicBezTo>
                    <a:pt x="1749585" y="0"/>
                    <a:pt x="1817392" y="67807"/>
                    <a:pt x="1817392" y="151452"/>
                  </a:cubicBezTo>
                  <a:lnTo>
                    <a:pt x="1817392" y="757244"/>
                  </a:lnTo>
                  <a:cubicBezTo>
                    <a:pt x="1817392" y="840889"/>
                    <a:pt x="1749585" y="908696"/>
                    <a:pt x="1665940" y="908696"/>
                  </a:cubicBezTo>
                  <a:lnTo>
                    <a:pt x="151452" y="908696"/>
                  </a:lnTo>
                  <a:cubicBezTo>
                    <a:pt x="67807" y="908696"/>
                    <a:pt x="0" y="840889"/>
                    <a:pt x="0" y="757244"/>
                  </a:cubicBezTo>
                  <a:lnTo>
                    <a:pt x="0" y="151452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344" tIns="51344" rIns="51344" bIns="51344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Rudi Oscar </a:t>
              </a:r>
              <a:r>
                <a:rPr lang="en-US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Sturmer</a:t>
              </a:r>
              <a:endPara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: Shape 23">
            <a:extLst>
              <a:ext uri="{FF2B5EF4-FFF2-40B4-BE49-F238E27FC236}">
                <a16:creationId xmlns:a16="http://schemas.microsoft.com/office/drawing/2014/main" xmlns="" id="{2C8A7C46-B708-4694-AB8A-53CB10969C6B}"/>
              </a:ext>
            </a:extLst>
          </p:cNvPr>
          <p:cNvSpPr/>
          <p:nvPr/>
        </p:nvSpPr>
        <p:spPr>
          <a:xfrm>
            <a:off x="6615060" y="3315077"/>
            <a:ext cx="1962052" cy="856189"/>
          </a:xfrm>
          <a:custGeom>
            <a:avLst/>
            <a:gdLst>
              <a:gd name="connsiteX0" fmla="*/ 0 w 1817392"/>
              <a:gd name="connsiteY0" fmla="*/ 151452 h 908696"/>
              <a:gd name="connsiteX1" fmla="*/ 151452 w 1817392"/>
              <a:gd name="connsiteY1" fmla="*/ 0 h 908696"/>
              <a:gd name="connsiteX2" fmla="*/ 1665940 w 1817392"/>
              <a:gd name="connsiteY2" fmla="*/ 0 h 908696"/>
              <a:gd name="connsiteX3" fmla="*/ 1817392 w 1817392"/>
              <a:gd name="connsiteY3" fmla="*/ 151452 h 908696"/>
              <a:gd name="connsiteX4" fmla="*/ 1817392 w 1817392"/>
              <a:gd name="connsiteY4" fmla="*/ 757244 h 908696"/>
              <a:gd name="connsiteX5" fmla="*/ 1665940 w 1817392"/>
              <a:gd name="connsiteY5" fmla="*/ 908696 h 908696"/>
              <a:gd name="connsiteX6" fmla="*/ 151452 w 1817392"/>
              <a:gd name="connsiteY6" fmla="*/ 908696 h 908696"/>
              <a:gd name="connsiteX7" fmla="*/ 0 w 1817392"/>
              <a:gd name="connsiteY7" fmla="*/ 757244 h 908696"/>
              <a:gd name="connsiteX8" fmla="*/ 0 w 1817392"/>
              <a:gd name="connsiteY8" fmla="*/ 151452 h 90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392" h="908696">
                <a:moveTo>
                  <a:pt x="0" y="151452"/>
                </a:moveTo>
                <a:cubicBezTo>
                  <a:pt x="0" y="67807"/>
                  <a:pt x="67807" y="0"/>
                  <a:pt x="151452" y="0"/>
                </a:cubicBezTo>
                <a:lnTo>
                  <a:pt x="1665940" y="0"/>
                </a:lnTo>
                <a:cubicBezTo>
                  <a:pt x="1749585" y="0"/>
                  <a:pt x="1817392" y="67807"/>
                  <a:pt x="1817392" y="151452"/>
                </a:cubicBezTo>
                <a:lnTo>
                  <a:pt x="1817392" y="757244"/>
                </a:lnTo>
                <a:cubicBezTo>
                  <a:pt x="1817392" y="840889"/>
                  <a:pt x="1749585" y="908696"/>
                  <a:pt x="1665940" y="908696"/>
                </a:cubicBezTo>
                <a:lnTo>
                  <a:pt x="151452" y="908696"/>
                </a:lnTo>
                <a:cubicBezTo>
                  <a:pt x="67807" y="908696"/>
                  <a:pt x="0" y="840889"/>
                  <a:pt x="0" y="757244"/>
                </a:cubicBezTo>
                <a:lnTo>
                  <a:pt x="0" y="151452"/>
                </a:lnTo>
                <a:close/>
              </a:path>
            </a:pathLst>
          </a:custGeom>
          <a:solidFill>
            <a:srgbClr val="008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344" tIns="51344" rIns="51344" bIns="51344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Marlilia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Sturmer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Girelli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 27">
            <a:extLst>
              <a:ext uri="{FF2B5EF4-FFF2-40B4-BE49-F238E27FC236}">
                <a16:creationId xmlns:a16="http://schemas.microsoft.com/office/drawing/2014/main" xmlns="" id="{34AFF133-F830-409D-9A8E-E9990D1B57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089627"/>
              </p:ext>
            </p:extLst>
          </p:nvPr>
        </p:nvGraphicFramePr>
        <p:xfrm>
          <a:off x="3084080" y="4735697"/>
          <a:ext cx="5392408" cy="1719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Flowchart: Connector 25">
            <a:extLst>
              <a:ext uri="{FF2B5EF4-FFF2-40B4-BE49-F238E27FC236}">
                <a16:creationId xmlns:a16="http://schemas.microsoft.com/office/drawing/2014/main" xmlns="" id="{C698FF29-F7E1-49F6-9C9E-5963D171490B}"/>
              </a:ext>
            </a:extLst>
          </p:cNvPr>
          <p:cNvSpPr/>
          <p:nvPr/>
        </p:nvSpPr>
        <p:spPr>
          <a:xfrm>
            <a:off x="7333497" y="2756711"/>
            <a:ext cx="474945" cy="381652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0118" tIns="20118" rIns="20118" bIns="20118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800" b="1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lang="en-US" sz="8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Connector 25">
            <a:extLst>
              <a:ext uri="{FF2B5EF4-FFF2-40B4-BE49-F238E27FC236}">
                <a16:creationId xmlns:a16="http://schemas.microsoft.com/office/drawing/2014/main" xmlns="" id="{B316200D-DB02-49B7-ADBF-4BE9AB2B7037}"/>
              </a:ext>
            </a:extLst>
          </p:cNvPr>
          <p:cNvSpPr/>
          <p:nvPr/>
        </p:nvSpPr>
        <p:spPr>
          <a:xfrm>
            <a:off x="3474341" y="2760057"/>
            <a:ext cx="474945" cy="381652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0118" tIns="20118" rIns="20118" bIns="20118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8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5">
            <a:extLst>
              <a:ext uri="{FF2B5EF4-FFF2-40B4-BE49-F238E27FC236}">
                <a16:creationId xmlns:a16="http://schemas.microsoft.com/office/drawing/2014/main" xmlns="" id="{7C98B129-2444-48A2-98CA-15D43A7BF5F5}"/>
              </a:ext>
            </a:extLst>
          </p:cNvPr>
          <p:cNvCxnSpPr/>
          <p:nvPr/>
        </p:nvCxnSpPr>
        <p:spPr>
          <a:xfrm flipH="1">
            <a:off x="3838171" y="2583280"/>
            <a:ext cx="17105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7EA148C5-507B-452B-80D6-206CB1453154}"/>
              </a:ext>
            </a:extLst>
          </p:cNvPr>
          <p:cNvCxnSpPr/>
          <p:nvPr/>
        </p:nvCxnSpPr>
        <p:spPr>
          <a:xfrm>
            <a:off x="5562817" y="2240171"/>
            <a:ext cx="0" cy="322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8">
            <a:extLst>
              <a:ext uri="{FF2B5EF4-FFF2-40B4-BE49-F238E27FC236}">
                <a16:creationId xmlns:a16="http://schemas.microsoft.com/office/drawing/2014/main" xmlns="" id="{E1E0291E-F8A0-4AC6-B1B3-9121B2ACF82E}"/>
              </a:ext>
            </a:extLst>
          </p:cNvPr>
          <p:cNvCxnSpPr/>
          <p:nvPr/>
        </p:nvCxnSpPr>
        <p:spPr>
          <a:xfrm flipH="1">
            <a:off x="5562819" y="2583280"/>
            <a:ext cx="17105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owchart: Connector 25">
            <a:extLst>
              <a:ext uri="{FF2B5EF4-FFF2-40B4-BE49-F238E27FC236}">
                <a16:creationId xmlns:a16="http://schemas.microsoft.com/office/drawing/2014/main" xmlns="" id="{3F3D6336-ED10-432D-B65B-ACBF9DCCAEE8}"/>
              </a:ext>
            </a:extLst>
          </p:cNvPr>
          <p:cNvSpPr/>
          <p:nvPr/>
        </p:nvSpPr>
        <p:spPr>
          <a:xfrm>
            <a:off x="7333497" y="2756711"/>
            <a:ext cx="474945" cy="381652"/>
          </a:xfrm>
          <a:prstGeom prst="flowChartConnecto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0118" tIns="20118" rIns="20118" bIns="20118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8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FC7709AD-BBBE-47EA-B664-B66404BD57A2}"/>
              </a:ext>
            </a:extLst>
          </p:cNvPr>
          <p:cNvCxnSpPr>
            <a:cxnSpLocks/>
          </p:cNvCxnSpPr>
          <p:nvPr/>
        </p:nvCxnSpPr>
        <p:spPr>
          <a:xfrm flipH="1">
            <a:off x="3711814" y="2585380"/>
            <a:ext cx="112429" cy="1746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xmlns="" id="{72EBBC33-23ED-45B7-9402-DC5FF22EA996}"/>
              </a:ext>
            </a:extLst>
          </p:cNvPr>
          <p:cNvCxnSpPr>
            <a:cxnSpLocks/>
          </p:cNvCxnSpPr>
          <p:nvPr/>
        </p:nvCxnSpPr>
        <p:spPr>
          <a:xfrm>
            <a:off x="7246694" y="2583280"/>
            <a:ext cx="237473" cy="177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xmlns="" id="{466E47D5-4BD1-4192-8DEA-F7E12C8E6D63}"/>
              </a:ext>
            </a:extLst>
          </p:cNvPr>
          <p:cNvCxnSpPr>
            <a:cxnSpLocks/>
          </p:cNvCxnSpPr>
          <p:nvPr/>
        </p:nvCxnSpPr>
        <p:spPr>
          <a:xfrm>
            <a:off x="3711814" y="3141709"/>
            <a:ext cx="0" cy="163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xmlns="" id="{9266E61D-84C0-4FD3-9C7C-4CDC8517A7C1}"/>
              </a:ext>
            </a:extLst>
          </p:cNvPr>
          <p:cNvCxnSpPr/>
          <p:nvPr/>
        </p:nvCxnSpPr>
        <p:spPr>
          <a:xfrm>
            <a:off x="7594588" y="330479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xmlns="" id="{BF01A756-23DE-4573-8520-5398784075C0}"/>
              </a:ext>
            </a:extLst>
          </p:cNvPr>
          <p:cNvCxnSpPr>
            <a:cxnSpLocks/>
          </p:cNvCxnSpPr>
          <p:nvPr/>
        </p:nvCxnSpPr>
        <p:spPr>
          <a:xfrm>
            <a:off x="7557718" y="3151615"/>
            <a:ext cx="0" cy="163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61">
            <a:extLst>
              <a:ext uri="{FF2B5EF4-FFF2-40B4-BE49-F238E27FC236}">
                <a16:creationId xmlns:a16="http://schemas.microsoft.com/office/drawing/2014/main" xmlns="" id="{ADD500A4-5FEE-4631-8FFA-9BBE01B0CE96}"/>
              </a:ext>
            </a:extLst>
          </p:cNvPr>
          <p:cNvSpPr txBox="1"/>
          <p:nvPr/>
        </p:nvSpPr>
        <p:spPr>
          <a:xfrm>
            <a:off x="7365430" y="2840931"/>
            <a:ext cx="576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1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10%</a:t>
            </a:r>
            <a:endParaRPr lang="en-US" altLang="ko-KR" sz="1100" b="1" dirty="0">
              <a:solidFill>
                <a:schemeClr val="accent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61">
            <a:extLst>
              <a:ext uri="{FF2B5EF4-FFF2-40B4-BE49-F238E27FC236}">
                <a16:creationId xmlns:a16="http://schemas.microsoft.com/office/drawing/2014/main" xmlns="" id="{ADD500A4-5FEE-4631-8FFA-9BBE01B0CE96}"/>
              </a:ext>
            </a:extLst>
          </p:cNvPr>
          <p:cNvSpPr txBox="1"/>
          <p:nvPr/>
        </p:nvSpPr>
        <p:spPr>
          <a:xfrm>
            <a:off x="3511916" y="2828531"/>
            <a:ext cx="5765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1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r>
              <a:rPr lang="pt-BR" altLang="ko-KR" sz="11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0%</a:t>
            </a:r>
            <a:endParaRPr lang="en-US" altLang="ko-KR" sz="1100" b="1" dirty="0">
              <a:solidFill>
                <a:schemeClr val="accent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24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118016-F58F-4D7F-A2AC-D4245B9ACBB4}"/>
              </a:ext>
            </a:extLst>
          </p:cNvPr>
          <p:cNvSpPr/>
          <p:nvPr/>
        </p:nvSpPr>
        <p:spPr>
          <a:xfrm>
            <a:off x="368969" y="348183"/>
            <a:ext cx="11448000" cy="1478162"/>
          </a:xfrm>
          <a:prstGeom prst="rect">
            <a:avLst/>
          </a:prstGeom>
          <a:solidFill>
            <a:schemeClr val="bg1"/>
          </a:solidFill>
        </p:spPr>
        <p:txBody>
          <a:bodyPr wrap="square" numCol="1" spcCol="360000">
            <a:spAutoFit/>
          </a:bodyPr>
          <a:lstStyle/>
          <a:p>
            <a:pPr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 Recuperanda</a:t>
            </a:r>
            <a:endParaRPr lang="en-US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Capital Social</a:t>
            </a:r>
          </a:p>
          <a:p>
            <a:pPr indent="352425" algn="just">
              <a:lnSpc>
                <a:spcPct val="114000"/>
              </a:lnSpc>
            </a:pPr>
            <a:endParaRPr lang="pt-BR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523A051-6FCC-4C7B-8EDF-71E304F2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073BFF-6ED2-4799-874C-875C53BCEA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5">
            <a:extLst>
              <a:ext uri="{FF2B5EF4-FFF2-40B4-BE49-F238E27FC236}">
                <a16:creationId xmlns:a16="http://schemas.microsoft.com/office/drawing/2014/main" xmlns="" id="{C5605F68-841F-49E1-A0B7-232C34587CEB}"/>
              </a:ext>
            </a:extLst>
          </p:cNvPr>
          <p:cNvSpPr/>
          <p:nvPr/>
        </p:nvSpPr>
        <p:spPr>
          <a:xfrm>
            <a:off x="274233" y="369000"/>
            <a:ext cx="9301500" cy="1063817"/>
          </a:xfrm>
          <a:prstGeom prst="rect">
            <a:avLst/>
          </a:prstGeom>
          <a:solidFill>
            <a:schemeClr val="bg1"/>
          </a:solidFill>
        </p:spPr>
        <p:txBody>
          <a:bodyPr wrap="square" numCol="1" spcCol="360000">
            <a:spAutoFit/>
          </a:bodyPr>
          <a:lstStyle/>
          <a:p>
            <a:pPr indent="292500" algn="just" defTabSz="292500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 Recuperanda</a:t>
            </a:r>
          </a:p>
          <a:p>
            <a:pPr indent="292500" algn="just" defTabSz="292500">
              <a:lnSpc>
                <a:spcPct val="114000"/>
              </a:lnSpc>
            </a:pPr>
            <a:endParaRPr lang="pt-BR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92500" algn="just" defTabSz="292500">
              <a:lnSpc>
                <a:spcPct val="114000"/>
              </a:lnSpc>
            </a:pPr>
            <a:endParaRPr lang="pt-BR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92500" algn="just" defTabSz="292500">
              <a:lnSpc>
                <a:spcPct val="114000"/>
              </a:lnSpc>
            </a:pPr>
            <a:r>
              <a:rPr lang="pt-BR" sz="1138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975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B904AEC2-C9EB-4417-BCFB-5CFCED58C084}"/>
              </a:ext>
            </a:extLst>
          </p:cNvPr>
          <p:cNvSpPr/>
          <p:nvPr/>
        </p:nvSpPr>
        <p:spPr>
          <a:xfrm>
            <a:off x="274233" y="155247"/>
            <a:ext cx="11892843" cy="188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2500" algn="just" defTabSz="292500">
              <a:lnSpc>
                <a:spcPct val="114000"/>
              </a:lnSpc>
            </a:pPr>
            <a:endParaRPr lang="pt-BR" sz="12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92500" algn="just" defTabSz="292500">
              <a:lnSpc>
                <a:spcPct val="114000"/>
              </a:lnSpc>
            </a:pPr>
            <a:endParaRPr lang="pt-BR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92500" algn="just" defTabSz="292500">
              <a:lnSpc>
                <a:spcPct val="114000"/>
              </a:lnSpc>
            </a:pPr>
            <a:endParaRPr lang="pt-BR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92500" algn="just" defTabSz="292500">
              <a:lnSpc>
                <a:spcPct val="114000"/>
              </a:lnSpc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2.2. Perfil dos Credores</a:t>
            </a:r>
            <a:endParaRPr lang="en-US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92500" algn="just" defTabSz="292500">
              <a:lnSpc>
                <a:spcPct val="114000"/>
              </a:lnSpc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92100" algn="just" defTabSz="292500">
              <a:lnSpc>
                <a:spcPct val="114000"/>
              </a:lnSpc>
            </a:pP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relação de credores da Recuperanda é composta por 0,1% créditos derivados da legislação do trabalho (classe I), 23,9% créditos com garantia real (classe II), 75,63% créditos quirografários (classe III) e 0,40% créditos enquadrados como ME e EPP (classe IV). O passivo sujeito à Recuperação Judicial atinge a monta de R$ 2.424.925,83 e o perfil do endividamento segue  demonstrado nos seguintes gráficos: 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xmlns="" id="{612264ED-393D-405D-9CD0-C5F3B500C6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007410"/>
              </p:ext>
            </p:extLst>
          </p:nvPr>
        </p:nvGraphicFramePr>
        <p:xfrm>
          <a:off x="368969" y="2073356"/>
          <a:ext cx="5487799" cy="3299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5" imgW="4562602" imgH="2743200" progId="Excel.Sheet.12">
                  <p:embed/>
                </p:oleObj>
              </mc:Choice>
              <mc:Fallback>
                <p:oleObj name="Worksheet" r:id="rId5" imgW="4562602" imgH="2743200" progId="Excel.Sheet.12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xmlns="" id="{612264ED-393D-405D-9CD0-C5F3B500C6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8969" y="2073356"/>
                        <a:ext cx="5487799" cy="3299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xmlns="" id="{7137401A-A652-401B-807E-01C0AE17BE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195509"/>
              </p:ext>
            </p:extLst>
          </p:nvPr>
        </p:nvGraphicFramePr>
        <p:xfrm>
          <a:off x="6079667" y="2073356"/>
          <a:ext cx="5458620" cy="3282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Worksheet" r:id="rId8" imgW="4562602" imgH="2743200" progId="Excel.Sheet.12">
                  <p:embed/>
                </p:oleObj>
              </mc:Choice>
              <mc:Fallback>
                <p:oleObj name="Worksheet" r:id="rId8" imgW="4562602" imgH="2743200" progId="Excel.Sheet.12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xmlns="" id="{7137401A-A652-401B-807E-01C0AE17B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79667" y="2073356"/>
                        <a:ext cx="5458620" cy="3282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5613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3118016-F58F-4D7F-A2AC-D4245B9ACBB4}"/>
              </a:ext>
            </a:extLst>
          </p:cNvPr>
          <p:cNvSpPr/>
          <p:nvPr/>
        </p:nvSpPr>
        <p:spPr>
          <a:xfrm>
            <a:off x="493776" y="128016"/>
            <a:ext cx="11786616" cy="5698676"/>
          </a:xfrm>
          <a:prstGeom prst="rect">
            <a:avLst/>
          </a:prstGeom>
          <a:solidFill>
            <a:schemeClr val="bg1"/>
          </a:solidFill>
        </p:spPr>
        <p:txBody>
          <a:bodyPr wrap="square" numCol="2" spcCol="360000">
            <a:spAutoFit/>
          </a:bodyPr>
          <a:lstStyle/>
          <a:p>
            <a:pPr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 </a:t>
            </a:r>
            <a:r>
              <a:rPr lang="pt-BR" sz="1400" b="1" kern="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Recuperanda</a:t>
            </a:r>
            <a:endParaRPr lang="en-US" sz="14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352425">
              <a:lnSpc>
                <a:spcPct val="114000"/>
              </a:lnSpc>
            </a:pPr>
            <a:endParaRPr lang="pt-BR" sz="12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2.3. Visita à sede da Recuperanda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/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dia 10 de outubro de 2019, as representantes da Administração Judicial compareceram à Sede da Recuperanda para visita bimestral, momento em que estavam presentes o representante legal da empresa Sr.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Rudi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O.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Sturmer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 o funcionário Alexandre. </a:t>
            </a:r>
          </a:p>
          <a:p>
            <a:pPr indent="360000" algn="just"/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92502" algn="just"/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Constatou-se que a Recuperanda estava exercendo suas atividades de forma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contínua e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regular, conforme se depreende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 registros fotográficos acostado às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folhas 14 e 15. Na conferência das instalações, do maquinário e dos equipamentos evidenciou-se que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estão em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bom estado de conservação e organização. </a:t>
            </a:r>
          </a:p>
          <a:p>
            <a:pPr indent="292502" algn="just"/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92502" algn="just"/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relação à atividade operacional, o sócio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Rudi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informou que as vendas a prazo aumentaram em razão da nova parceria com a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Conster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Construções, empresa contratada pela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Corsan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realização de obras de  saneamento na cidade de Carazinho. </a:t>
            </a:r>
          </a:p>
          <a:p>
            <a:pPr indent="292502" algn="just"/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92502" algn="just"/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Sobre o combustível,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Rudi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relatou que a empresa está comprando em média R$ 60.000,00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durante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mês e que efetua o pagamento entre os dias 1º a 5º do mês subsequente.</a:t>
            </a:r>
          </a:p>
          <a:p>
            <a:pPr indent="292502" algn="just"/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92502" algn="just"/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Acrescentou,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também,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 a margem bruta obtida antes do pedido de Recuperação Judicial ficava em torno de 22% e agora gira em torno de 12,5%, sendo que no mês de setembro ficou em 9,7%, em função da concorrência. </a:t>
            </a:r>
          </a:p>
          <a:p>
            <a:pPr indent="292502" algn="just">
              <a:lnSpc>
                <a:spcPct val="114000"/>
              </a:lnSpc>
            </a:pPr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92502" algn="just">
              <a:lnSpc>
                <a:spcPct val="114000"/>
              </a:lnSpc>
            </a:pPr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92502" algn="just">
              <a:lnSpc>
                <a:spcPct val="114000"/>
              </a:lnSpc>
            </a:pPr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523A051-6FCC-4C7B-8EDF-71E304F2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073BFF-6ED2-4799-874C-875C53BCEA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6603022" y="245472"/>
            <a:ext cx="4956048" cy="589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2502" algn="just"/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Informou que as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vendas do mês de setembro ficaram em torno de R$ 200.000,00, abaixo da média dos meses de julho e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agosto,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foram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aproximadamente R$ 250.000,00. Questionado acerca da referida queda, </a:t>
            </a:r>
            <a:r>
              <a:rPr lang="pt-BR" sz="1200" kern="0" dirty="0" err="1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Rudi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afirmou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 acredita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provavelmente foi em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razão dos feriados e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cinco domingos existentes no mês. </a:t>
            </a:r>
          </a:p>
          <a:p>
            <a:pPr indent="292502" algn="just"/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92502" algn="just"/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sócio comentou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 seu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principal concorrente aproveita o crédito de ICMS gerado no posto de combustíveis na sua rede de supermercados e que já tem outras redes de postos de combustíveis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considerando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abrir mercados para se beneficiar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desta mesma legislação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aprovada em 15/10/2019.</a:t>
            </a:r>
          </a:p>
          <a:p>
            <a:pPr indent="292502" algn="just"/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92502" algn="just"/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 relação às perspectivas,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Rudi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comentou que se o plano de recuperação for aprovado em Assembleia, pretende realizar um investimento de R$ 25.000,00 e acrescentar um espaço para troca de óleo, o que geraria uma margem bruta de aproximadamente 70%. Afirmou ainda que irá alugar o terreno dos fundos (fotos fls. 16 e 17) para construção de lavagem e estacionamento.  Pretende também contratar mais um funcionário e abrir aos domingos. Ao final, acrescentou que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terá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confirmação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sobre a possibilidade de investimento em torno de 90 dias.</a:t>
            </a:r>
          </a:p>
          <a:p>
            <a:pPr indent="292502" algn="just"/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92502" algn="just"/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representante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 </a:t>
            </a:r>
            <a:r>
              <a:rPr lang="pt-BR" sz="1200" kern="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Recuperanda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demonstrou preocupação com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voto do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credor da classe dos créditos com garantia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 na </a:t>
            </a:r>
            <a:b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Assembleia-Geral de Credores.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Isso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porquê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Credor já manifestou que não quer aprovar o plano em razão de ser investidor de imóveis e ter interesse em adquirir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terreno onde se 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estabelece </a:t>
            </a:r>
            <a:r>
              <a:rPr lang="pt-BR" sz="1200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pt-BR" sz="1200" kern="0" dirty="0" err="1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Recuperanda</a:t>
            </a:r>
            <a:r>
              <a:rPr lang="pt-BR" sz="1200" kern="0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t-BR" sz="1200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92502" algn="just">
              <a:lnSpc>
                <a:spcPct val="114000"/>
              </a:lnSpc>
            </a:pPr>
            <a:endParaRPr lang="pt-BR" kern="0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9836"/>
      </p:ext>
    </p:extLst>
  </p:cSld>
  <p:clrMapOvr>
    <a:masterClrMapping/>
  </p:clrMapOvr>
</p:sld>
</file>

<file path=ppt/theme/theme1.xml><?xml version="1.0" encoding="utf-8"?>
<a:theme xmlns:a="http://schemas.openxmlformats.org/drawingml/2006/main" name="NOWCO Master">
  <a:themeElements>
    <a:clrScheme name="Custom 14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F58673"/>
      </a:accent3>
      <a:accent4>
        <a:srgbClr val="F16953"/>
      </a:accent4>
      <a:accent5>
        <a:srgbClr val="22375C"/>
      </a:accent5>
      <a:accent6>
        <a:srgbClr val="1A2A46"/>
      </a:accent6>
      <a:hlink>
        <a:srgbClr val="F16953"/>
      </a:hlink>
      <a:folHlink>
        <a:srgbClr val="F8A79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3C25E02C492E4B985EE828668EADBF" ma:contentTypeVersion="16" ma:contentTypeDescription="Create a new document." ma:contentTypeScope="" ma:versionID="f2b0fdc843d7471f455c51b38a1e7f32">
  <xsd:schema xmlns:xsd="http://www.w3.org/2001/XMLSchema" xmlns:xs="http://www.w3.org/2001/XMLSchema" xmlns:p="http://schemas.microsoft.com/office/2006/metadata/properties" xmlns:ns2="428182ff-5b7c-42a0-853e-d54b6befd95f" xmlns:ns3="10f10aa4-5702-47bb-b7f6-1e31cf998bd6" targetNamespace="http://schemas.microsoft.com/office/2006/metadata/properties" ma:root="true" ma:fieldsID="16cb20e37379de3b791980fc0309cd14" ns2:_="" ns3:_="">
    <xsd:import namespace="428182ff-5b7c-42a0-853e-d54b6befd95f"/>
    <xsd:import namespace="10f10aa4-5702-47bb-b7f6-1e31cf998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182ff-5b7c-42a0-853e-d54b6befd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8cef530-b7a7-45b6-9e40-b54026029e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0aa4-5702-47bb-b7f6-1e31cf998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0e11f1e-42ac-4242-96d3-b0d9854f5654}" ma:internalName="TaxCatchAll" ma:showField="CatchAllData" ma:web="10f10aa4-5702-47bb-b7f6-1e31cf998b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8182ff-5b7c-42a0-853e-d54b6befd95f">
      <Terms xmlns="http://schemas.microsoft.com/office/infopath/2007/PartnerControls"/>
    </lcf76f155ced4ddcb4097134ff3c332f>
    <TaxCatchAll xmlns="10f10aa4-5702-47bb-b7f6-1e31cf998bd6" xsi:nil="true"/>
  </documentManagement>
</p:properties>
</file>

<file path=customXml/itemProps1.xml><?xml version="1.0" encoding="utf-8"?>
<ds:datastoreItem xmlns:ds="http://schemas.openxmlformats.org/officeDocument/2006/customXml" ds:itemID="{7914CD72-78CF-4050-9730-FD8D643320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8C465D-5B65-45F5-BEDB-B86F98B42CEC}"/>
</file>

<file path=customXml/itemProps3.xml><?xml version="1.0" encoding="utf-8"?>
<ds:datastoreItem xmlns:ds="http://schemas.openxmlformats.org/officeDocument/2006/customXml" ds:itemID="{56A746DC-69F8-4332-94C8-93B0273FA5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4236</TotalTime>
  <Words>1061</Words>
  <Application>Microsoft Office PowerPoint</Application>
  <PresentationFormat>Widescreen</PresentationFormat>
  <Paragraphs>230</Paragraphs>
  <Slides>16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Cambria</vt:lpstr>
      <vt:lpstr>HY얕은샘물M</vt:lpstr>
      <vt:lpstr>Open Sans</vt:lpstr>
      <vt:lpstr>Open Sans Light</vt:lpstr>
      <vt:lpstr>Open Sans Semibold</vt:lpstr>
      <vt:lpstr>Times New Roman</vt:lpstr>
      <vt:lpstr>Tw Cen MT</vt:lpstr>
      <vt:lpstr>Wingdings</vt:lpstr>
      <vt:lpstr>NOWCO Master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Fernanda BJ Adm Judicial</dc:creator>
  <cp:lastModifiedBy>Maquina1</cp:lastModifiedBy>
  <cp:revision>199</cp:revision>
  <cp:lastPrinted>2019-06-03T14:07:22Z</cp:lastPrinted>
  <dcterms:created xsi:type="dcterms:W3CDTF">2019-01-24T17:20:57Z</dcterms:created>
  <dcterms:modified xsi:type="dcterms:W3CDTF">2020-04-14T18:08:21Z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0x010100C83C25E02C492E4B985EE828668EADBF</vt:lpwstr>
  </property>
</Properties>
</file>