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864" r:id="rId4"/>
  </p:sldMasterIdLst>
  <p:notesMasterIdLst>
    <p:notesMasterId r:id="rId19"/>
  </p:notesMasterIdLst>
  <p:handoutMasterIdLst>
    <p:handoutMasterId r:id="rId20"/>
  </p:handoutMasterIdLst>
  <p:sldIdLst>
    <p:sldId id="257" r:id="rId5"/>
    <p:sldId id="272" r:id="rId6"/>
    <p:sldId id="258" r:id="rId7"/>
    <p:sldId id="260" r:id="rId8"/>
    <p:sldId id="287" r:id="rId9"/>
    <p:sldId id="288" r:id="rId10"/>
    <p:sldId id="264" r:id="rId11"/>
    <p:sldId id="265" r:id="rId12"/>
    <p:sldId id="285" r:id="rId13"/>
    <p:sldId id="274" r:id="rId14"/>
    <p:sldId id="273" r:id="rId15"/>
    <p:sldId id="286" r:id="rId16"/>
    <p:sldId id="278" r:id="rId17"/>
    <p:sldId id="284" r:id="rId18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kata" initials="r" lastIdx="1" clrIdx="0">
    <p:extLst>
      <p:ext uri="{19B8F6BF-5375-455C-9EA6-DF929625EA0E}">
        <p15:presenceInfo xmlns:p15="http://schemas.microsoft.com/office/powerpoint/2012/main" userId="ragaka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339933"/>
    <a:srgbClr val="4D4D4D"/>
    <a:srgbClr val="B2B2B2"/>
    <a:srgbClr val="F0563C"/>
    <a:srgbClr val="5F5F5F"/>
    <a:srgbClr val="EE2E62"/>
    <a:srgbClr val="F2ECEE"/>
    <a:srgbClr val="EE4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249" autoAdjust="0"/>
  </p:normalViewPr>
  <p:slideViewPr>
    <p:cSldViewPr snapToGrid="0">
      <p:cViewPr varScale="1">
        <p:scale>
          <a:sx n="65" d="100"/>
          <a:sy n="65" d="100"/>
        </p:scale>
        <p:origin x="78" y="360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80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4.xml"/><Relationship Id="rId3" Type="http://schemas.openxmlformats.org/officeDocument/2006/relationships/slide" Target="slides/slide4.xml"/><Relationship Id="rId7" Type="http://schemas.openxmlformats.org/officeDocument/2006/relationships/slide" Target="slides/slide13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9.xml"/><Relationship Id="rId5" Type="http://schemas.openxmlformats.org/officeDocument/2006/relationships/slide" Target="slides/slide8.xml"/><Relationship Id="rId4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a Biasi" userId="34bb8daf-268a-45f2-9b31-9b7caa86c3d7" providerId="ADAL" clId="{EDBFB6FE-E064-461C-9B8E-605BB628FF49}"/>
    <pc:docChg chg="undo custSel modSld">
      <pc:chgData name="Joana Biasi" userId="34bb8daf-268a-45f2-9b31-9b7caa86c3d7" providerId="ADAL" clId="{EDBFB6FE-E064-461C-9B8E-605BB628FF49}" dt="2021-02-19T12:41:03.778" v="94" actId="20577"/>
      <pc:docMkLst>
        <pc:docMk/>
      </pc:docMkLst>
      <pc:sldChg chg="modSp mod">
        <pc:chgData name="Joana Biasi" userId="34bb8daf-268a-45f2-9b31-9b7caa86c3d7" providerId="ADAL" clId="{EDBFB6FE-E064-461C-9B8E-605BB628FF49}" dt="2021-02-19T12:41:03.778" v="94" actId="20577"/>
        <pc:sldMkLst>
          <pc:docMk/>
          <pc:sldMk cId="2420121282" sldId="257"/>
        </pc:sldMkLst>
        <pc:spChg chg="mod">
          <ac:chgData name="Joana Biasi" userId="34bb8daf-268a-45f2-9b31-9b7caa86c3d7" providerId="ADAL" clId="{EDBFB6FE-E064-461C-9B8E-605BB628FF49}" dt="2021-02-19T12:41:03.778" v="94" actId="20577"/>
          <ac:spMkLst>
            <pc:docMk/>
            <pc:sldMk cId="2420121282" sldId="257"/>
            <ac:spMk id="2" creationId="{554328FF-1A3F-41D0-BFE7-41AA2692A667}"/>
          </ac:spMkLst>
        </pc:spChg>
      </pc:sldChg>
    </pc:docChg>
  </pc:docChgLst>
  <pc:docChgLst>
    <pc:chgData name="Rafael Marques Brizola" userId="083f68e2-a614-4995-bcec-80e5c947d992" providerId="ADAL" clId="{1F74E272-DAD0-4E54-9A30-5BCDFA28E3AA}"/>
    <pc:docChg chg="custSel modSld">
      <pc:chgData name="Rafael Marques Brizola" userId="083f68e2-a614-4995-bcec-80e5c947d992" providerId="ADAL" clId="{1F74E272-DAD0-4E54-9A30-5BCDFA28E3AA}" dt="2019-09-19T15:20:42.844" v="727" actId="20577"/>
      <pc:docMkLst>
        <pc:docMk/>
      </pc:docMkLst>
      <pc:sldChg chg="modSp">
        <pc:chgData name="Rafael Marques Brizola" userId="083f68e2-a614-4995-bcec-80e5c947d992" providerId="ADAL" clId="{1F74E272-DAD0-4E54-9A30-5BCDFA28E3AA}" dt="2019-09-19T15:10:11.210" v="1" actId="20577"/>
        <pc:sldMkLst>
          <pc:docMk/>
          <pc:sldMk cId="3930777999" sldId="258"/>
        </pc:sldMkLst>
        <pc:spChg chg="mod">
          <ac:chgData name="Rafael Marques Brizola" userId="083f68e2-a614-4995-bcec-80e5c947d992" providerId="ADAL" clId="{1F74E272-DAD0-4E54-9A30-5BCDFA28E3AA}" dt="2019-09-19T15:10:11.210" v="1" actId="20577"/>
          <ac:spMkLst>
            <pc:docMk/>
            <pc:sldMk cId="3930777999" sldId="258"/>
            <ac:spMk id="5" creationId="{9350B13F-3EB0-48E8-82E5-4FAF0222232E}"/>
          </ac:spMkLst>
        </pc:spChg>
      </pc:sldChg>
      <pc:sldChg chg="modSp">
        <pc:chgData name="Rafael Marques Brizola" userId="083f68e2-a614-4995-bcec-80e5c947d992" providerId="ADAL" clId="{1F74E272-DAD0-4E54-9A30-5BCDFA28E3AA}" dt="2019-09-19T15:15:17.783" v="575" actId="20577"/>
        <pc:sldMkLst>
          <pc:docMk/>
          <pc:sldMk cId="2228155129" sldId="260"/>
        </pc:sldMkLst>
        <pc:spChg chg="mod">
          <ac:chgData name="Rafael Marques Brizola" userId="083f68e2-a614-4995-bcec-80e5c947d992" providerId="ADAL" clId="{1F74E272-DAD0-4E54-9A30-5BCDFA28E3AA}" dt="2019-09-19T15:15:17.783" v="575" actId="20577"/>
          <ac:spMkLst>
            <pc:docMk/>
            <pc:sldMk cId="2228155129" sldId="260"/>
            <ac:spMk id="3" creationId="{00000000-0000-0000-0000-000000000000}"/>
          </ac:spMkLst>
        </pc:spChg>
      </pc:sldChg>
      <pc:sldChg chg="modSp">
        <pc:chgData name="Rafael Marques Brizola" userId="083f68e2-a614-4995-bcec-80e5c947d992" providerId="ADAL" clId="{1F74E272-DAD0-4E54-9A30-5BCDFA28E3AA}" dt="2019-09-19T15:17:44.458" v="684" actId="20577"/>
        <pc:sldMkLst>
          <pc:docMk/>
          <pc:sldMk cId="1921466585" sldId="265"/>
        </pc:sldMkLst>
        <pc:spChg chg="mod">
          <ac:chgData name="Rafael Marques Brizola" userId="083f68e2-a614-4995-bcec-80e5c947d992" providerId="ADAL" clId="{1F74E272-DAD0-4E54-9A30-5BCDFA28E3AA}" dt="2019-09-19T15:17:44.458" v="684" actId="20577"/>
          <ac:spMkLst>
            <pc:docMk/>
            <pc:sldMk cId="1921466585" sldId="265"/>
            <ac:spMk id="7" creationId="{4FF30542-920B-428F-B4F1-F203833E6EF8}"/>
          </ac:spMkLst>
        </pc:spChg>
      </pc:sldChg>
      <pc:sldChg chg="modSp">
        <pc:chgData name="Rafael Marques Brizola" userId="083f68e2-a614-4995-bcec-80e5c947d992" providerId="ADAL" clId="{1F74E272-DAD0-4E54-9A30-5BCDFA28E3AA}" dt="2019-09-19T15:19:38.527" v="695" actId="20577"/>
        <pc:sldMkLst>
          <pc:docMk/>
          <pc:sldMk cId="2427068181" sldId="273"/>
        </pc:sldMkLst>
        <pc:spChg chg="mod">
          <ac:chgData name="Rafael Marques Brizola" userId="083f68e2-a614-4995-bcec-80e5c947d992" providerId="ADAL" clId="{1F74E272-DAD0-4E54-9A30-5BCDFA28E3AA}" dt="2019-09-19T15:19:38.527" v="695" actId="20577"/>
          <ac:spMkLst>
            <pc:docMk/>
            <pc:sldMk cId="2427068181" sldId="273"/>
            <ac:spMk id="30" creationId="{BD10FF5C-8956-493A-ABDE-D4BFD35EABC1}"/>
          </ac:spMkLst>
        </pc:spChg>
      </pc:sldChg>
      <pc:sldChg chg="modSp">
        <pc:chgData name="Rafael Marques Brizola" userId="083f68e2-a614-4995-bcec-80e5c947d992" providerId="ADAL" clId="{1F74E272-DAD0-4E54-9A30-5BCDFA28E3AA}" dt="2019-09-19T15:18:49.817" v="686" actId="20577"/>
        <pc:sldMkLst>
          <pc:docMk/>
          <pc:sldMk cId="998594626" sldId="274"/>
        </pc:sldMkLst>
        <pc:spChg chg="mod">
          <ac:chgData name="Rafael Marques Brizola" userId="083f68e2-a614-4995-bcec-80e5c947d992" providerId="ADAL" clId="{1F74E272-DAD0-4E54-9A30-5BCDFA28E3AA}" dt="2019-09-19T15:18:49.817" v="686" actId="20577"/>
          <ac:spMkLst>
            <pc:docMk/>
            <pc:sldMk cId="998594626" sldId="274"/>
            <ac:spMk id="12" creationId="{C2773F39-E27F-41D0-889B-0719788BA522}"/>
          </ac:spMkLst>
        </pc:spChg>
      </pc:sldChg>
      <pc:sldChg chg="modSp">
        <pc:chgData name="Rafael Marques Brizola" userId="083f68e2-a614-4995-bcec-80e5c947d992" providerId="ADAL" clId="{1F74E272-DAD0-4E54-9A30-5BCDFA28E3AA}" dt="2019-09-19T15:20:42.844" v="727" actId="20577"/>
        <pc:sldMkLst>
          <pc:docMk/>
          <pc:sldMk cId="2097968585" sldId="284"/>
        </pc:sldMkLst>
        <pc:spChg chg="mod">
          <ac:chgData name="Rafael Marques Brizola" userId="083f68e2-a614-4995-bcec-80e5c947d992" providerId="ADAL" clId="{1F74E272-DAD0-4E54-9A30-5BCDFA28E3AA}" dt="2019-09-19T15:20:42.844" v="727" actId="20577"/>
          <ac:spMkLst>
            <pc:docMk/>
            <pc:sldMk cId="2097968585" sldId="284"/>
            <ac:spMk id="4" creationId="{9EFB603C-261C-4B34-B772-ADE8374C789E}"/>
          </ac:spMkLst>
        </pc:spChg>
      </pc:sldChg>
      <pc:sldChg chg="modSp">
        <pc:chgData name="Rafael Marques Brizola" userId="083f68e2-a614-4995-bcec-80e5c947d992" providerId="ADAL" clId="{1F74E272-DAD0-4E54-9A30-5BCDFA28E3AA}" dt="2019-09-19T15:20:11.207" v="698" actId="20577"/>
        <pc:sldMkLst>
          <pc:docMk/>
          <pc:sldMk cId="2088539971" sldId="286"/>
        </pc:sldMkLst>
        <pc:spChg chg="mod">
          <ac:chgData name="Rafael Marques Brizola" userId="083f68e2-a614-4995-bcec-80e5c947d992" providerId="ADAL" clId="{1F74E272-DAD0-4E54-9A30-5BCDFA28E3AA}" dt="2019-09-19T15:20:11.207" v="698" actId="20577"/>
          <ac:spMkLst>
            <pc:docMk/>
            <pc:sldMk cId="2088539971" sldId="286"/>
            <ac:spMk id="7" creationId="{81FBF41E-3D73-4B7C-B7C9-E4D4FFA8440D}"/>
          </ac:spMkLst>
        </pc:spChg>
      </pc:sldChg>
      <pc:sldChg chg="modSp">
        <pc:chgData name="Rafael Marques Brizola" userId="083f68e2-a614-4995-bcec-80e5c947d992" providerId="ADAL" clId="{1F74E272-DAD0-4E54-9A30-5BCDFA28E3AA}" dt="2019-09-19T15:16:18.949" v="662" actId="20577"/>
        <pc:sldMkLst>
          <pc:docMk/>
          <pc:sldMk cId="535435725" sldId="288"/>
        </pc:sldMkLst>
        <pc:spChg chg="mod">
          <ac:chgData name="Rafael Marques Brizola" userId="083f68e2-a614-4995-bcec-80e5c947d992" providerId="ADAL" clId="{1F74E272-DAD0-4E54-9A30-5BCDFA28E3AA}" dt="2019-09-19T15:16:01.364" v="612" actId="5793"/>
          <ac:spMkLst>
            <pc:docMk/>
            <pc:sldMk cId="535435725" sldId="288"/>
            <ac:spMk id="13" creationId="{8A391E5F-1E08-4DCD-90DB-3A22CF97741A}"/>
          </ac:spMkLst>
        </pc:spChg>
        <pc:spChg chg="mod">
          <ac:chgData name="Rafael Marques Brizola" userId="083f68e2-a614-4995-bcec-80e5c947d992" providerId="ADAL" clId="{1F74E272-DAD0-4E54-9A30-5BCDFA28E3AA}" dt="2019-09-19T15:16:10.322" v="643" actId="20577"/>
          <ac:spMkLst>
            <pc:docMk/>
            <pc:sldMk cId="535435725" sldId="288"/>
            <ac:spMk id="15" creationId="{5EDFCE2C-3256-4280-AC5A-6B426F29D03F}"/>
          </ac:spMkLst>
        </pc:spChg>
        <pc:spChg chg="mod">
          <ac:chgData name="Rafael Marques Brizola" userId="083f68e2-a614-4995-bcec-80e5c947d992" providerId="ADAL" clId="{1F74E272-DAD0-4E54-9A30-5BCDFA28E3AA}" dt="2019-09-19T15:16:18.949" v="662" actId="20577"/>
          <ac:spMkLst>
            <pc:docMk/>
            <pc:sldMk cId="535435725" sldId="288"/>
            <ac:spMk id="59" creationId="{48B355F7-7C5F-4052-A97B-FFE8C51AC35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E2090794-6BC2-4F24-BA6E-3611D9799407}" type="datetimeFigureOut">
              <a:rPr lang="hu-HU" smtClean="0"/>
              <a:t>2021. 02. 19.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0F5897FE-58C4-4877-8289-3D632D009292}" type="slidenum">
              <a:rPr lang="hu-HU" smtClean="0"/>
              <a:t>‹nº›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4539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68E12942-9543-4646-A6BF-81AB3457998B}" type="datetimeFigureOut">
              <a:rPr lang="hu-HU" smtClean="0"/>
              <a:t>2021. 02. 19.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3" tIns="47786" rIns="95573" bIns="47786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71382"/>
            <a:ext cx="7942579" cy="2676584"/>
          </a:xfrm>
          <a:prstGeom prst="rect">
            <a:avLst/>
          </a:prstGeom>
        </p:spPr>
        <p:txBody>
          <a:bodyPr vert="horz" lIns="95573" tIns="47786" rIns="95573" bIns="477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74304892-B9D8-4EC3-BC48-8EC8F7C3A0AF}" type="slidenum">
              <a:rPr lang="hu-HU" smtClean="0"/>
              <a:t>‹nº›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0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218073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18931" y="4945637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8930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007215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8007214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939845" y="2212304"/>
            <a:ext cx="2281759" cy="22817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Oval 25"/>
          <p:cNvSpPr/>
          <p:nvPr userDrawn="1"/>
        </p:nvSpPr>
        <p:spPr>
          <a:xfrm>
            <a:off x="4737346" y="2212303"/>
            <a:ext cx="2281759" cy="228175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Oval 26"/>
          <p:cNvSpPr/>
          <p:nvPr userDrawn="1"/>
        </p:nvSpPr>
        <p:spPr>
          <a:xfrm>
            <a:off x="8534848" y="2212303"/>
            <a:ext cx="2281759" cy="22817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ectangle 27"/>
          <p:cNvSpPr/>
          <p:nvPr userDrawn="1"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08" y="556697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6" y="1483567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6" y="1483566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9087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0583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6" y="1716838"/>
            <a:ext cx="5617030" cy="4236097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6" y="1716838"/>
            <a:ext cx="5579706" cy="4236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4156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3831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88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041780"/>
            <a:ext cx="4017413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4897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6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6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9428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4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0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948632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0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0" y="326509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00803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7" y="1700634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6" y="1700633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5" y="1700632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5" y="1700631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216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7" y="186613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6" y="186613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5" y="186613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4" y="1866129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84078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502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2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1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0325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47790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226384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244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973423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4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7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1660849"/>
            <a:ext cx="3398520" cy="477727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8107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2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3" y="6147927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134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6" y="588935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7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87918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5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4049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5543226"/>
            <a:ext cx="11196734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5" y="6156509"/>
            <a:ext cx="11196670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0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66713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5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1" y="75978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468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pattFill prst="pct40">
          <a:fgClr>
            <a:schemeClr val="accent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8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41044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879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pattFill prst="pct4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061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8625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4465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6217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0794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72656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16" y="499533"/>
            <a:ext cx="11430000" cy="78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216" y="1390262"/>
            <a:ext cx="11430000" cy="438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2" r:id="rId2"/>
    <p:sldLayoutId id="2147483896" r:id="rId3"/>
    <p:sldLayoutId id="2147483897" r:id="rId4"/>
    <p:sldLayoutId id="2147483865" r:id="rId5"/>
    <p:sldLayoutId id="2147483893" r:id="rId6"/>
    <p:sldLayoutId id="2147483894" r:id="rId7"/>
    <p:sldLayoutId id="2147483867" r:id="rId8"/>
    <p:sldLayoutId id="2147483890" r:id="rId9"/>
    <p:sldLayoutId id="2147483866" r:id="rId10"/>
    <p:sldLayoutId id="2147483880" r:id="rId11"/>
    <p:sldLayoutId id="2147483885" r:id="rId12"/>
    <p:sldLayoutId id="2147483881" r:id="rId13"/>
    <p:sldLayoutId id="2147483876" r:id="rId14"/>
    <p:sldLayoutId id="2147483883" r:id="rId15"/>
    <p:sldLayoutId id="2147483884" r:id="rId16"/>
    <p:sldLayoutId id="2147483877" r:id="rId17"/>
    <p:sldLayoutId id="2147483868" r:id="rId18"/>
    <p:sldLayoutId id="2147483891" r:id="rId19"/>
    <p:sldLayoutId id="2147483869" r:id="rId20"/>
    <p:sldLayoutId id="2147483870" r:id="rId21"/>
    <p:sldLayoutId id="2147483871" r:id="rId22"/>
    <p:sldLayoutId id="2147483872" r:id="rId23"/>
    <p:sldLayoutId id="2147483889" r:id="rId24"/>
    <p:sldLayoutId id="2147483878" r:id="rId25"/>
    <p:sldLayoutId id="2147483886" r:id="rId26"/>
    <p:sldLayoutId id="2147483888" r:id="rId27"/>
    <p:sldLayoutId id="2147483873" r:id="rId28"/>
    <p:sldLayoutId id="2147483887" r:id="rId29"/>
    <p:sldLayoutId id="2147483874" r:id="rId30"/>
    <p:sldLayoutId id="2147483875" r:id="rId3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0" kern="1200" spc="-12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emf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package" Target="../embeddings/Microsoft_Excel_Worksheet.xlsx"/><Relationship Id="rId7" Type="http://schemas.openxmlformats.org/officeDocument/2006/relationships/package" Target="../embeddings/Microsoft_Excel_Worksheet2.xlsx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54328FF-1A3F-41D0-BFE7-41AA2692A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896" y="3429000"/>
            <a:ext cx="9476208" cy="1758142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Recuperação Judicial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nº 009/1.18.0004208-8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2ª Vara Cível da Comarca de Carazinho – 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Recuperanda: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Petropátria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Comércio de Combustíveis Ltda.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Administração Judicial: Brizola e Japur Administração Judicial</a:t>
            </a: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21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D25323-6A9D-422D-A6BB-8BD3E5113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10FF5C-8956-493A-ABDE-D4BFD35EABC1}"/>
              </a:ext>
            </a:extLst>
          </p:cNvPr>
          <p:cNvSpPr/>
          <p:nvPr/>
        </p:nvSpPr>
        <p:spPr>
          <a:xfrm>
            <a:off x="368969" y="348183"/>
            <a:ext cx="11598442" cy="566052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ED379-D793-4555-9B5E-A52046AD89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F153A3D-EDA8-40DE-B10F-E48ABB663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3891"/>
            <a:ext cx="7355737" cy="3945316"/>
          </a:xfrm>
        </p:spPr>
        <p:txBody>
          <a:bodyPr/>
          <a:lstStyle/>
          <a:p>
            <a:pPr marL="0" indent="0" algn="ctr">
              <a:buNone/>
            </a:pPr>
            <a:r>
              <a:rPr lang="pt-BR" sz="12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3.3  </a:t>
            </a:r>
            <a:r>
              <a:rPr lang="pt-BR" sz="13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Demonstração do resultado do Exercício do 1º semestre de 2019:</a:t>
            </a:r>
            <a:endParaRPr lang="pt-BR" sz="1300" dirty="0"/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C3E95617-0C7E-43D1-A744-08446C0666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894104"/>
              </p:ext>
            </p:extLst>
          </p:nvPr>
        </p:nvGraphicFramePr>
        <p:xfrm>
          <a:off x="961875" y="1582632"/>
          <a:ext cx="8531042" cy="2105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829341" imgH="1685890" progId="Excel.Sheet.12">
                  <p:embed/>
                </p:oleObj>
              </mc:Choice>
              <mc:Fallback>
                <p:oleObj name="Worksheet" r:id="rId3" imgW="6829341" imgH="1685890" progId="Excel.Sheet.12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C3E95617-0C7E-43D1-A744-08446C0666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1875" y="1582632"/>
                        <a:ext cx="8531042" cy="2105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C2773F39-E27F-41D0-889B-0719788BA522}"/>
              </a:ext>
            </a:extLst>
          </p:cNvPr>
          <p:cNvSpPr txBox="1"/>
          <p:nvPr/>
        </p:nvSpPr>
        <p:spPr>
          <a:xfrm>
            <a:off x="717452" y="3798277"/>
            <a:ext cx="106070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Conforme anteriormente relatado, mesmo com o aumento do faturamento desde março, a </a:t>
            </a:r>
            <a:r>
              <a:rPr lang="pt-BR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apresenta margens brutas inconstantes e menores do que as obtidas no primeiro bimestre de 2019 que eram de 13% e agora passaram para 10%.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 ocorre em razão da concorrência acirrada existente em Carazinho, fazendo com que a empresa tenha que baixar o preço de venda da gasolina para atrair clientes.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 fato que interfere na margem é o nível dos estoques, que será abordado nos itens 3.4 e 3.5 do presente.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relação às despesas operacionais, constata-se que desde de janeiro a Recuperanda vem registrando o valor de R$ 51.068,50 em perdas com devedores duvidosos, ou seja, caso não tivesse feito esta dedução teria apresentado um lucro de R$ 52.561,48 no período. Com isso a Recuperanda teria uma sobra mensal de R$ 8.700,00 para honrar com os pagamentos do Plano de Recuperação Judicial.  </a:t>
            </a:r>
          </a:p>
        </p:txBody>
      </p:sp>
    </p:spTree>
    <p:extLst>
      <p:ext uri="{BB962C8B-B14F-4D97-AF65-F5344CB8AC3E}">
        <p14:creationId xmlns:p14="http://schemas.microsoft.com/office/powerpoint/2010/main" val="998594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1E5D7A9-0967-4B59-97B3-05BC3F29F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5080" y="1368521"/>
            <a:ext cx="4220308" cy="4759071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0D9D94A-D61D-48B6-A191-A0BAF7B1E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10FF5C-8956-493A-ABDE-D4BFD35EABC1}"/>
              </a:ext>
            </a:extLst>
          </p:cNvPr>
          <p:cNvSpPr/>
          <p:nvPr/>
        </p:nvSpPr>
        <p:spPr>
          <a:xfrm>
            <a:off x="120550" y="0"/>
            <a:ext cx="10837720" cy="8092087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</a:p>
          <a:p>
            <a:pPr lvl="0" indent="352425">
              <a:lnSpc>
                <a:spcPct val="114000"/>
              </a:lnSpc>
            </a:pPr>
            <a:endParaRPr lang="pt-BR" sz="16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2425">
              <a:lnSpc>
                <a:spcPct val="114000"/>
              </a:lnSpc>
            </a:pPr>
            <a:r>
              <a:rPr lang="pt-BR" sz="13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3.4  Demonstrações  Financeiras</a:t>
            </a:r>
          </a:p>
          <a:p>
            <a:pPr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 análise dos balancetes mensais de maio e junho de 2019, depreende-se o seguinte</a:t>
            </a:r>
            <a:r>
              <a:rPr lang="pt-BR" sz="1200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352425" algn="just">
              <a:lnSpc>
                <a:spcPct val="114000"/>
              </a:lnSpc>
            </a:pPr>
            <a:endParaRPr lang="pt-BR" sz="1300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pt-BR" sz="13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3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a) Fluxo de Caixa</a:t>
            </a:r>
          </a:p>
          <a:p>
            <a:pPr algn="just">
              <a:lnSpc>
                <a:spcPct val="114000"/>
              </a:lnSpc>
            </a:pPr>
            <a:endParaRPr lang="pt-BR" sz="13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3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movimentação financeira do período do primeiro semestre de 2019, apresentou geração de fluxo de caixa líquido negativo de R$ 2.885,00, fato que demonstra a pequena capacidade de geração da caixa da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Recuperanda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No mês de junho/2019, a Empresa tinha R$ 97.758,73 de disponibilidades, sendo que deste valor apenas R$ 6,09 está em conta corrente bancária.</a:t>
            </a:r>
          </a:p>
          <a:p>
            <a:pPr algn="just">
              <a:lnSpc>
                <a:spcPct val="114000"/>
              </a:lnSpc>
            </a:pPr>
            <a:endParaRPr lang="pt-BR" sz="13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3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</a:p>
          <a:p>
            <a:pPr algn="just">
              <a:lnSpc>
                <a:spcPct val="114000"/>
              </a:lnSpc>
            </a:pPr>
            <a:r>
              <a:rPr lang="pt-BR" sz="13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b) Estoques</a:t>
            </a:r>
          </a:p>
          <a:p>
            <a:pPr marL="228600" indent="-228600" algn="just">
              <a:lnSpc>
                <a:spcPct val="114000"/>
              </a:lnSpc>
              <a:buAutoNum type="alphaLcParenR"/>
            </a:pPr>
            <a:endParaRPr lang="pt-BR" sz="13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30/06/2019 a Recuperanda possuía estoque registrado em sua contabilidade pelo montante de R$ 66.369,38 (margem bruta 11%),  sendo que a média do valor dos estoques no semestre é de R$ 88.192,00 (margem bruta de 8%). </a:t>
            </a:r>
          </a:p>
          <a:p>
            <a:pPr algn="just">
              <a:lnSpc>
                <a:spcPct val="114000"/>
              </a:lnSpc>
            </a:pPr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Dessa forma, é importante relatar que nos meses em que o estoque é menor a margem bruta é maior e nos meses em que o estoque tem valor maior, a margem bruta é menor.</a:t>
            </a:r>
            <a:endParaRPr lang="pt-BR" sz="1200" b="1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pt-BR" sz="13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pt-BR" sz="13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3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c) Contas a receber</a:t>
            </a:r>
          </a:p>
          <a:p>
            <a:pPr algn="just">
              <a:lnSpc>
                <a:spcPct val="114000"/>
              </a:lnSpc>
            </a:pPr>
            <a:endParaRPr lang="pt-BR" sz="13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3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junho de 2019, a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Recuperanda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tinha R$ 266.944,15 em contas a receber, sendo que deste valor R$ 132.103,40 são créditos que dificilmente a Empresa receberá e por essa razão já estão sendo transferidos mensalmente para o resultado como perdas. </a:t>
            </a:r>
          </a:p>
          <a:p>
            <a:pPr algn="just">
              <a:lnSpc>
                <a:spcPct val="114000"/>
              </a:lnSpc>
            </a:pP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pPr algn="just">
              <a:lnSpc>
                <a:spcPct val="114000"/>
              </a:lnSpc>
            </a:pP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Portanto, constata-se que praticamente 50% dos créditos não serão realizados, ou seja, transformados em dinheiro</a:t>
            </a:r>
            <a:r>
              <a:rPr lang="pt-BR" sz="13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t-BR" sz="1300" b="1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pt-BR" sz="1200" b="1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12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1200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14000"/>
              </a:lnSpc>
              <a:buAutoNum type="alphaLcParenR"/>
            </a:pPr>
            <a:endParaRPr lang="pt-BR" sz="1200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pt-BR" sz="1200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1200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pPr lvl="0" indent="352425">
              <a:lnSpc>
                <a:spcPct val="114000"/>
              </a:lnSpc>
            </a:pPr>
            <a:endParaRPr lang="en-US" sz="12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C4CBC56-308B-4DF5-9942-E418444ACD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792753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068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0D9D94A-D61D-48B6-A191-A0BAF7B1E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10FF5C-8956-493A-ABDE-D4BFD35EABC1}"/>
              </a:ext>
            </a:extLst>
          </p:cNvPr>
          <p:cNvSpPr/>
          <p:nvPr/>
        </p:nvSpPr>
        <p:spPr>
          <a:xfrm>
            <a:off x="86954" y="29109"/>
            <a:ext cx="11598442" cy="253082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</a:p>
          <a:p>
            <a:pPr lvl="0" indent="352425">
              <a:lnSpc>
                <a:spcPct val="114000"/>
              </a:lnSpc>
            </a:pPr>
            <a:endParaRPr lang="pt-BR" sz="16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12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3.5  Principais indicadores financeiros</a:t>
            </a:r>
          </a:p>
          <a:p>
            <a:pPr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1200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Demonstra-se abaixo os indicadores de liquidez do em 31/12/2018 e em 30/06/2019:</a:t>
            </a: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12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endParaRPr lang="pt-BR" sz="1200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14000"/>
              </a:lnSpc>
              <a:buAutoNum type="alphaLcParenR"/>
            </a:pPr>
            <a:endParaRPr lang="pt-BR" sz="1200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pt-BR" sz="1200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pt-BR" sz="1200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pPr lvl="0" indent="352425">
              <a:lnSpc>
                <a:spcPct val="114000"/>
              </a:lnSpc>
            </a:pPr>
            <a:endParaRPr lang="en-US" sz="12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C4CBC56-308B-4DF5-9942-E418444ACD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792753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B8AA235-8EE2-4D0D-84C4-A94DF8AC91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344079"/>
              </p:ext>
            </p:extLst>
          </p:nvPr>
        </p:nvGraphicFramePr>
        <p:xfrm>
          <a:off x="271438" y="1617651"/>
          <a:ext cx="5172100" cy="11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819799" imgH="990569" progId="Excel.Sheet.12">
                  <p:embed/>
                </p:oleObj>
              </mc:Choice>
              <mc:Fallback>
                <p:oleObj name="Worksheet" r:id="rId3" imgW="4819799" imgH="990569" progId="Excel.Sheet.12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7B8AA235-8EE2-4D0D-84C4-A94DF8AC9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438" y="1617651"/>
                        <a:ext cx="5172100" cy="1168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F2931FB2-78DA-4603-BCFA-CAB6760B70F1}"/>
              </a:ext>
            </a:extLst>
          </p:cNvPr>
          <p:cNvSpPr txBox="1"/>
          <p:nvPr/>
        </p:nvSpPr>
        <p:spPr>
          <a:xfrm>
            <a:off x="5557838" y="1743063"/>
            <a:ext cx="644754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Bef>
                <a:spcPts val="600"/>
              </a:spcBef>
              <a:buFontTx/>
              <a:buChar char="-"/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 dos indicadores do período de dez/2018 para </a:t>
            </a:r>
            <a:r>
              <a:rPr lang="pt-BR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/2019, evidencia-se a redução na liquidez da </a:t>
            </a:r>
            <a:r>
              <a:rPr lang="pt-BR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principalmente a liquidez corrente que baixou de R$ 0,80 de ativos circulantes para cada R$ 1,00 de passivos circulantes, para apenas R$ 0,52.  </a:t>
            </a:r>
          </a:p>
          <a:p>
            <a:pPr marL="171450" indent="-171450" algn="just">
              <a:spcBef>
                <a:spcPts val="600"/>
              </a:spcBef>
              <a:buFontTx/>
              <a:buChar char="-"/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Bef>
                <a:spcPts val="600"/>
              </a:spcBef>
              <a:buFontTx/>
              <a:buChar char="-"/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indicador de liquidez geral demonstra que se a empresa encerrasse as atividades, teria apenas R$ 0,28 de ativos circulantes e não circulantes para cada R$ 1,00 de obrigações.  Se o imobilizado fosse incluído, o valor subiria para R$ 0,69 de ativos para cada R$ 1,00 de passivos totais.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87D594-6264-427F-A14C-03463F0BFB4D}"/>
              </a:ext>
            </a:extLst>
          </p:cNvPr>
          <p:cNvSpPr txBox="1"/>
          <p:nvPr/>
        </p:nvSpPr>
        <p:spPr>
          <a:xfrm>
            <a:off x="-343167" y="3719643"/>
            <a:ext cx="1130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200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Apresenta-se também os indicadores de gestão ou operacionais da 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A325EE01-1E82-4E8B-85BE-B1FA84304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912385"/>
              </p:ext>
            </p:extLst>
          </p:nvPr>
        </p:nvGraphicFramePr>
        <p:xfrm>
          <a:off x="428624" y="4460874"/>
          <a:ext cx="5429251" cy="1238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4819799" imgH="961911" progId="Excel.Sheet.12">
                  <p:embed/>
                </p:oleObj>
              </mc:Choice>
              <mc:Fallback>
                <p:oleObj name="Worksheet" r:id="rId5" imgW="4819799" imgH="961911" progId="Excel.Sheet.12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A325EE01-1E82-4E8B-85BE-B1FA843048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8624" y="4460874"/>
                        <a:ext cx="5429251" cy="1238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81FBF41E-3D73-4B7C-B7C9-E4D4FFA8440D}"/>
              </a:ext>
            </a:extLst>
          </p:cNvPr>
          <p:cNvSpPr txBox="1"/>
          <p:nvPr/>
        </p:nvSpPr>
        <p:spPr>
          <a:xfrm>
            <a:off x="5872159" y="4057621"/>
            <a:ext cx="60474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indicadores de gestão demonstram que a </a:t>
            </a:r>
            <a:r>
              <a:rPr lang="pt-BR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paga seus fornecedores em torno de 20 dias antes de receber de seus clientes. </a:t>
            </a:r>
          </a:p>
          <a:p>
            <a:pPr marL="171450" indent="-171450" algn="just">
              <a:buFontTx/>
              <a:buChar char="-"/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indicador de recebimento de clientes é impactado pelas contas incobráveis. </a:t>
            </a:r>
          </a:p>
          <a:p>
            <a:pPr marL="171450" indent="-171450" algn="just">
              <a:buFontTx/>
              <a:buChar char="-"/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indicador de pagamento sofre os reflexos da falta de crédito da Recuperanda junto aos fornecedores, pois ela precisar antecipar o pagamento do combustível.</a:t>
            </a:r>
          </a:p>
          <a:p>
            <a:pPr marL="171450" indent="-171450" algn="just">
              <a:buFontTx/>
              <a:buChar char="-"/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outro lado, o giro do estoques é mais rápido quando a empresa tem um faturamento mais alto. Em junho/2019 o giro foi de 9 dias, sendo que em dez/2018 era de 14 dias.</a:t>
            </a:r>
          </a:p>
        </p:txBody>
      </p:sp>
    </p:spTree>
    <p:extLst>
      <p:ext uri="{BB962C8B-B14F-4D97-AF65-F5344CB8AC3E}">
        <p14:creationId xmlns:p14="http://schemas.microsoft.com/office/powerpoint/2010/main" val="208853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A4F101B-61FA-401D-8B1E-9BF9DDC9A4F6}"/>
              </a:ext>
            </a:extLst>
          </p:cNvPr>
          <p:cNvSpPr txBox="1">
            <a:spLocks/>
          </p:cNvSpPr>
          <p:nvPr/>
        </p:nvSpPr>
        <p:spPr>
          <a:xfrm>
            <a:off x="1406715" y="1470877"/>
            <a:ext cx="3747176" cy="336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B603C-261C-4B34-B772-ADE8374C789E}"/>
              </a:ext>
            </a:extLst>
          </p:cNvPr>
          <p:cNvSpPr/>
          <p:nvPr/>
        </p:nvSpPr>
        <p:spPr>
          <a:xfrm>
            <a:off x="1306546" y="1069672"/>
            <a:ext cx="3816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Vista diagonal da </a:t>
            </a:r>
            <a:r>
              <a:rPr lang="pt-B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dentro para fora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F889E7-982D-4A9E-A395-773FBCC5544E}"/>
              </a:ext>
            </a:extLst>
          </p:cNvPr>
          <p:cNvSpPr/>
          <p:nvPr/>
        </p:nvSpPr>
        <p:spPr>
          <a:xfrm>
            <a:off x="6862374" y="1040491"/>
            <a:ext cx="3816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Vista diagonal da </a:t>
            </a:r>
            <a:r>
              <a:rPr lang="pt-B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fora para dentro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spaço Reservado para Imagem 8" descr="Uma imagem contendo interior&#10;&#10;Descrição gerada automaticamente">
            <a:extLst>
              <a:ext uri="{FF2B5EF4-FFF2-40B4-BE49-F238E27FC236}">
                <a16:creationId xmlns:a16="http://schemas.microsoft.com/office/drawing/2014/main" id="{CF93613E-4932-47C2-BF2C-6221F70F5D0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  <p:pic>
        <p:nvPicPr>
          <p:cNvPr id="11" name="Espaço Reservado para Imagem 10" descr="Uma imagem contendo edifício, interior&#10;&#10;Descrição gerada automaticamente">
            <a:extLst>
              <a:ext uri="{FF2B5EF4-FFF2-40B4-BE49-F238E27FC236}">
                <a16:creationId xmlns:a16="http://schemas.microsoft.com/office/drawing/2014/main" id="{AC5879FA-9D46-411F-91F9-EC3D5056082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0563" r="20563"/>
          <a:stretch>
            <a:fillRect/>
          </a:stretch>
        </p:blipFill>
        <p:spPr>
          <a:xfrm rot="5400000">
            <a:off x="6688138" y="1309688"/>
            <a:ext cx="4167187" cy="5308600"/>
          </a:xfrm>
        </p:spPr>
      </p:pic>
    </p:spTree>
    <p:extLst>
      <p:ext uri="{BB962C8B-B14F-4D97-AF65-F5344CB8AC3E}">
        <p14:creationId xmlns:p14="http://schemas.microsoft.com/office/powerpoint/2010/main" val="334936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A4F101B-61FA-401D-8B1E-9BF9DDC9A4F6}"/>
              </a:ext>
            </a:extLst>
          </p:cNvPr>
          <p:cNvSpPr txBox="1">
            <a:spLocks/>
          </p:cNvSpPr>
          <p:nvPr/>
        </p:nvSpPr>
        <p:spPr>
          <a:xfrm>
            <a:off x="1406715" y="1470877"/>
            <a:ext cx="3747176" cy="336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B603C-261C-4B34-B772-ADE8374C789E}"/>
              </a:ext>
            </a:extLst>
          </p:cNvPr>
          <p:cNvSpPr/>
          <p:nvPr/>
        </p:nvSpPr>
        <p:spPr>
          <a:xfrm>
            <a:off x="997056" y="1098881"/>
            <a:ext cx="3816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Vista da fachada do estabelecimento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F889E7-982D-4A9E-A395-773FBCC5544E}"/>
              </a:ext>
            </a:extLst>
          </p:cNvPr>
          <p:cNvSpPr/>
          <p:nvPr/>
        </p:nvSpPr>
        <p:spPr>
          <a:xfrm>
            <a:off x="6862374" y="1040491"/>
            <a:ext cx="3816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Preços praticados no dia da visita.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ço Reservado para Imagem 7" descr="Uma imagem contendo céu&#10;&#10;Descrição gerada automaticamente">
            <a:extLst>
              <a:ext uri="{FF2B5EF4-FFF2-40B4-BE49-F238E27FC236}">
                <a16:creationId xmlns:a16="http://schemas.microsoft.com/office/drawing/2014/main" id="{5776F568-CCB1-466F-96D0-79D7117A3E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  <p:pic>
        <p:nvPicPr>
          <p:cNvPr id="10" name="Espaço Reservado para Imagem 9" descr="Uma imagem contendo edifício&#10;&#10;Descrição gerada automaticamente">
            <a:extLst>
              <a:ext uri="{FF2B5EF4-FFF2-40B4-BE49-F238E27FC236}">
                <a16:creationId xmlns:a16="http://schemas.microsoft.com/office/drawing/2014/main" id="{69C59F18-022B-484B-A764-81FF7167CD3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0563" r="20563"/>
          <a:stretch>
            <a:fillRect/>
          </a:stretch>
        </p:blipFill>
        <p:spPr>
          <a:xfrm rot="5400000">
            <a:off x="6688138" y="1309688"/>
            <a:ext cx="4167187" cy="5308600"/>
          </a:xfrm>
        </p:spPr>
      </p:pic>
    </p:spTree>
    <p:extLst>
      <p:ext uri="{BB962C8B-B14F-4D97-AF65-F5344CB8AC3E}">
        <p14:creationId xmlns:p14="http://schemas.microsoft.com/office/powerpoint/2010/main" val="209796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FF05DA-62EC-44E6-ACBD-B592C9DA53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8C9A12-5C9F-4724-914D-09736E2065B6}"/>
              </a:ext>
            </a:extLst>
          </p:cNvPr>
          <p:cNvSpPr txBox="1"/>
          <p:nvPr/>
        </p:nvSpPr>
        <p:spPr>
          <a:xfrm>
            <a:off x="1499651" y="1794739"/>
            <a:ext cx="9192698" cy="351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algn="ctr" defTabSz="360000">
              <a:lnSpc>
                <a:spcPct val="114000"/>
              </a:lnSpc>
            </a:pPr>
            <a:r>
              <a:rPr lang="pt-BR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ÍNDICE</a:t>
            </a:r>
          </a:p>
          <a:p>
            <a:pPr marL="342900" lvl="0" algn="just" defTabSz="360000">
              <a:lnSpc>
                <a:spcPct val="114000"/>
              </a:lnSpc>
            </a:pPr>
            <a:endParaRPr lang="pt-BR" sz="1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algn="just" defTabSz="360000">
              <a:lnSpc>
                <a:spcPct val="114000"/>
              </a:lnSpc>
            </a:pPr>
            <a:r>
              <a:rPr lang="pt-BR" sz="1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Introdução</a:t>
            </a: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 </a:t>
            </a:r>
            <a:r>
              <a:rPr lang="pt-BR" sz="15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15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1.1. Considerações Preliminares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........................................................................................................ 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5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 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Estágio Processual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....................................................................................................................... 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5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1.3. Crongrama Processual</a:t>
            </a: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................................................................................................................. </a:t>
            </a:r>
            <a:r>
              <a:rPr lang="pt-BR" sz="15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 </a:t>
            </a:r>
            <a:r>
              <a:rPr lang="pt-BR" sz="1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Recuperanda</a:t>
            </a: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............................................................................................</a:t>
            </a: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5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5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Visita à sede da </a:t>
            </a:r>
            <a:r>
              <a:rPr lang="pt-BR" sz="15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Recuperanda</a:t>
            </a: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5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2.2. Conjuntura operacional </a:t>
            </a: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.................................................................................................................</a:t>
            </a:r>
            <a:r>
              <a:rPr lang="pt-BR" sz="15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1400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5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2.3. Informações adicionais</a:t>
            </a: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......................................................................................................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Registro Fotográfico</a:t>
            </a: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........................................................................................................................</a:t>
            </a:r>
            <a:r>
              <a:rPr lang="pt-BR" sz="15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242054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448000" cy="612000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marL="342900" lvl="0" indent="360000" defTabSz="360000">
              <a:lnSpc>
                <a:spcPct val="114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Introdução</a:t>
            </a:r>
            <a:endParaRPr lang="en-US" sz="16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10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1.1. Considerações Preliminares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Primeiramente, cumpre referir as premissas que embasaram este relatório, bem como destacar alguns pontos que julgamos pertinentes para uma melhor compreensão do trabalho desenvolvido.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chegarmos às conclusões apresentadas no presente relatório, entre outros aspectos: (i) tomamos como boas e válidas as informações contidas nas demonstrações contábeis da PETROPÁTRIA COMÉRCIO DE COMBUSTÍVEIS LTDA., as quais foram fornecidas por seus administradores; e (ii) conduzimos discussões com membros integrantes da administração da PETROPÁTRIA COMÉRCIO DE COMBUSTÍVEIS LTDA. sobre os negócios e as operações da referida sociedade empresária.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Nenhum dos profissionais que participaram da elaboração deste relatório têm qualquer interesse financeiro na Recuperanda ou qualquer relação com quaisquer das partes envolvidas, o que caracteriza nossa independência em relação ao presente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administração da PETROPÁTRIA COMÉRCIO DE COMBUSTÍVEIS LTDA. e seus sócios não impuseram qualquer restrição a: (i) obter todas as informações solicitadas para produzir este relatório; e (ii) chegar de forma independente às conclusões aqui contidas.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relatório e as opiniões aqui contidas têm a finalidade de informar a todos os interessados no presente processo, observando o fato de que qualquer leitor deve estar ciente das condições que nortearam este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Exceto quando expressamente mencionado, os valores indicados neste relatório estão expressos em reais (R$).</a:t>
            </a:r>
            <a:endParaRPr lang="en-US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68310-8571-4F86-888C-9FBA4F7BA7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7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5129463" cy="6653103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60000" defTabSz="360000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 </a:t>
            </a:r>
            <a:r>
              <a:rPr lang="pt-BR" sz="14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Estágio Processual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Trata-se de Recuperação Judicial requerida em 02 de outubro de 2018 por sociedade empresária de responsabilidade limitada, dedicada à exploração venda de combustíveis.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Examinados os requisitos objetivos e subjetivos, foi deferido o processamento da Recuperação Judicial em decisão datada de 07/11/2018 e veiculada no DJE de 29/11/2018.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Remetidas as correspondências previstas no art. 22, I, “a”, da LRF, logo após a investidura no encargo, o edital de que trata o art. 52, § 1º, da LRF, foi veiculado no DJE de 15/03/2019, considerando-se publicado em 18/03/2019.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Com a publicação do edital, teve início a fase extrajudicial de verificação de créditos, a ser conduzida pela Administração Judicial, culminando com a entrega da relação de credores do art. 7º, § 2º, da LRF, no prazo legal. 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Sobreveio despacho definindo que a forma de contagem dos prazos será em dias úteis, na forma do art. 219, do CPC (fls. 175/176).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Ainda, no prazo assinalado pelo art. 53, da LRF, 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 apresentou o plano de recuperação (fls. 227/236vº). 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Houve também a juntada do laudo econômico-financeiro (fls.  237/257) e laudo de avaliação dos bens  (fls. 259/270).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0ED28-CDB3-4DD3-A463-1081668D3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AE565-18A9-46C5-9892-52DF0F136A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6456097" y="722119"/>
            <a:ext cx="5419071" cy="386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Foi, então, publicado edital conjunto contendo o aviso de recebimento do plano de recuperação (art. 53, parágrafo único, da LRF) e a relação de credores elaborada pela Administração Judicial (art. 7º, § 2º, da LRF) em 24/07/2019.</a:t>
            </a: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Inaugurada a fase judicial de verificação de créditos, os credores dispunham do prazo de 10 dias para a apresentação de eventuais impugnações à lista de credores. </a:t>
            </a: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Há notícia de apenas um incidente ajuizado, já através do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eproc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– 5000843-27.2019.8.21.0009. </a:t>
            </a: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Apresentadas objeções no trintídio legal, a Administração Judicial requereu a convocação de Assembleia-Geral de Credores para os dias 20/11/2019 (1ª convocação) e 12/12/2019 (2ª convocação), a qual pende de deferimento pelo Juízo.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É como se encontra o processo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815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solidFill>
                  <a:srgbClr val="0C16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sz="1200">
              <a:solidFill>
                <a:srgbClr val="0C16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EF5ED83-453C-416A-9933-4DCD89BD6B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36">
            <a:extLst>
              <a:ext uri="{FF2B5EF4-FFF2-40B4-BE49-F238E27FC236}">
                <a16:creationId xmlns:a16="http://schemas.microsoft.com/office/drawing/2014/main" id="{98259B35-487E-4FC0-8C85-00CFC3BECB9A}"/>
              </a:ext>
            </a:extLst>
          </p:cNvPr>
          <p:cNvCxnSpPr>
            <a:cxnSpLocks/>
          </p:cNvCxnSpPr>
          <p:nvPr/>
        </p:nvCxnSpPr>
        <p:spPr>
          <a:xfrm flipV="1">
            <a:off x="1519881" y="1938240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E06D13-82CD-431B-AC77-12F9484E1F10}"/>
              </a:ext>
            </a:extLst>
          </p:cNvPr>
          <p:cNvSpPr txBox="1"/>
          <p:nvPr/>
        </p:nvSpPr>
        <p:spPr>
          <a:xfrm>
            <a:off x="1562714" y="1893952"/>
            <a:ext cx="12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42">
            <a:extLst>
              <a:ext uri="{FF2B5EF4-FFF2-40B4-BE49-F238E27FC236}">
                <a16:creationId xmlns:a16="http://schemas.microsoft.com/office/drawing/2014/main" id="{81CD33A3-DAD2-4D23-8C80-D53B8FCB871E}"/>
              </a:ext>
            </a:extLst>
          </p:cNvPr>
          <p:cNvCxnSpPr/>
          <p:nvPr/>
        </p:nvCxnSpPr>
        <p:spPr>
          <a:xfrm flipV="1">
            <a:off x="3379003" y="191719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3C1CB3-E0D2-4C78-ACE2-329BB50DF2D1}"/>
              </a:ext>
            </a:extLst>
          </p:cNvPr>
          <p:cNvSpPr txBox="1"/>
          <p:nvPr/>
        </p:nvSpPr>
        <p:spPr>
          <a:xfrm>
            <a:off x="3409679" y="1935227"/>
            <a:ext cx="117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Edital do art. 52, § 1º LRF)</a:t>
            </a:r>
          </a:p>
        </p:txBody>
      </p:sp>
      <p:cxnSp>
        <p:nvCxnSpPr>
          <p:cNvPr id="12" name="Straight Connector 52">
            <a:extLst>
              <a:ext uri="{FF2B5EF4-FFF2-40B4-BE49-F238E27FC236}">
                <a16:creationId xmlns:a16="http://schemas.microsoft.com/office/drawing/2014/main" id="{A62A1CA2-66F2-4CA9-B953-0B91237CA273}"/>
              </a:ext>
            </a:extLst>
          </p:cNvPr>
          <p:cNvCxnSpPr/>
          <p:nvPr/>
        </p:nvCxnSpPr>
        <p:spPr>
          <a:xfrm flipV="1">
            <a:off x="2451075" y="404924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D80547-1416-40FD-9C1E-DDE981A1EC1B}"/>
              </a:ext>
            </a:extLst>
          </p:cNvPr>
          <p:cNvSpPr txBox="1"/>
          <p:nvPr/>
        </p:nvSpPr>
        <p:spPr>
          <a:xfrm>
            <a:off x="2451075" y="5251638"/>
            <a:ext cx="1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Deferimento 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52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56">
            <a:extLst>
              <a:ext uri="{FF2B5EF4-FFF2-40B4-BE49-F238E27FC236}">
                <a16:creationId xmlns:a16="http://schemas.microsoft.com/office/drawing/2014/main" id="{4DA8C7E0-8480-4A5C-8507-FED2CECFBA0F}"/>
              </a:ext>
            </a:extLst>
          </p:cNvPr>
          <p:cNvCxnSpPr/>
          <p:nvPr/>
        </p:nvCxnSpPr>
        <p:spPr>
          <a:xfrm flipV="1">
            <a:off x="4283423" y="4021149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E3D6C3-76CE-4BF5-B7CE-F2609663548E}"/>
              </a:ext>
            </a:extLst>
          </p:cNvPr>
          <p:cNvSpPr txBox="1"/>
          <p:nvPr/>
        </p:nvSpPr>
        <p:spPr>
          <a:xfrm>
            <a:off x="4326939" y="4980456"/>
            <a:ext cx="1570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Aviso de recebimento do PRJ 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53, PU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739EA-C094-4E92-A5BE-0C109E67ACE0}"/>
              </a:ext>
            </a:extLst>
          </p:cNvPr>
          <p:cNvSpPr txBox="1"/>
          <p:nvPr/>
        </p:nvSpPr>
        <p:spPr>
          <a:xfrm>
            <a:off x="551646" y="4141922"/>
            <a:ext cx="1977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02/10/2018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15D4EB-7306-40DB-9704-18A1E4D5EB0D}"/>
              </a:ext>
            </a:extLst>
          </p:cNvPr>
          <p:cNvSpPr txBox="1"/>
          <p:nvPr/>
        </p:nvSpPr>
        <p:spPr>
          <a:xfrm>
            <a:off x="2760809" y="4078016"/>
            <a:ext cx="1236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18/03/2019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AEFEC2-1CDE-41E8-97B0-FB7A1E707952}"/>
              </a:ext>
            </a:extLst>
          </p:cNvPr>
          <p:cNvSpPr txBox="1"/>
          <p:nvPr/>
        </p:nvSpPr>
        <p:spPr>
          <a:xfrm>
            <a:off x="1747016" y="3445989"/>
            <a:ext cx="1436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07/11/2018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714E34-2FD6-4FB5-86D2-06B640E10FC9}"/>
              </a:ext>
            </a:extLst>
          </p:cNvPr>
          <p:cNvSpPr txBox="1"/>
          <p:nvPr/>
        </p:nvSpPr>
        <p:spPr>
          <a:xfrm>
            <a:off x="3692892" y="3449241"/>
            <a:ext cx="1234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24/07/2019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그룹 1">
            <a:extLst>
              <a:ext uri="{FF2B5EF4-FFF2-40B4-BE49-F238E27FC236}">
                <a16:creationId xmlns:a16="http://schemas.microsoft.com/office/drawing/2014/main" id="{CF08B0F3-F42F-492A-B8B4-95E24667CE62}"/>
              </a:ext>
            </a:extLst>
          </p:cNvPr>
          <p:cNvGrpSpPr/>
          <p:nvPr/>
        </p:nvGrpSpPr>
        <p:grpSpPr>
          <a:xfrm>
            <a:off x="757276" y="3600303"/>
            <a:ext cx="10278240" cy="550376"/>
            <a:chOff x="940255" y="3599568"/>
            <a:chExt cx="10330948" cy="550376"/>
          </a:xfrm>
          <a:solidFill>
            <a:srgbClr val="B2B2B2"/>
          </a:solidFill>
        </p:grpSpPr>
        <p:sp>
          <p:nvSpPr>
            <p:cNvPr id="22" name="Oval 2">
              <a:extLst>
                <a:ext uri="{FF2B5EF4-FFF2-40B4-BE49-F238E27FC236}">
                  <a16:creationId xmlns:a16="http://schemas.microsoft.com/office/drawing/2014/main" id="{78843CCB-51F9-40C2-8A2F-E907425B19AD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14BC21F4-D4F2-475C-B82E-8AB847E1D075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438E361E-0407-4607-8989-73CB4AD13DDB}"/>
                </a:ext>
              </a:extLst>
            </p:cNvPr>
            <p:cNvSpPr/>
            <p:nvPr/>
          </p:nvSpPr>
          <p:spPr>
            <a:xfrm>
              <a:off x="192995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0F7948E0-1D47-4E04-84F5-45DFFBC1620D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E11506CE-E8CB-4BBB-96A7-D1ABC8D14A8B}"/>
                </a:ext>
              </a:extLst>
            </p:cNvPr>
            <p:cNvSpPr/>
            <p:nvPr/>
          </p:nvSpPr>
          <p:spPr>
            <a:xfrm>
              <a:off x="286050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8">
              <a:extLst>
                <a:ext uri="{FF2B5EF4-FFF2-40B4-BE49-F238E27FC236}">
                  <a16:creationId xmlns:a16="http://schemas.microsoft.com/office/drawing/2014/main" id="{3F6AE5AC-E916-494D-8F74-E1DC2F7E8032}"/>
                </a:ext>
              </a:extLst>
            </p:cNvPr>
            <p:cNvSpPr/>
            <p:nvPr/>
          </p:nvSpPr>
          <p:spPr>
            <a:xfrm>
              <a:off x="3135162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824E48A6-545E-46C8-942B-C27D6891BD71}"/>
                </a:ext>
              </a:extLst>
            </p:cNvPr>
            <p:cNvSpPr/>
            <p:nvPr/>
          </p:nvSpPr>
          <p:spPr>
            <a:xfrm>
              <a:off x="378360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6039838C-CE85-455F-8A71-0FEE137D7C42}"/>
                </a:ext>
              </a:extLst>
            </p:cNvPr>
            <p:cNvSpPr/>
            <p:nvPr/>
          </p:nvSpPr>
          <p:spPr>
            <a:xfrm>
              <a:off x="441284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11">
              <a:extLst>
                <a:ext uri="{FF2B5EF4-FFF2-40B4-BE49-F238E27FC236}">
                  <a16:creationId xmlns:a16="http://schemas.microsoft.com/office/drawing/2014/main" id="{9039B184-BCCD-415E-8E42-E4252BFCE34C}"/>
                </a:ext>
              </a:extLst>
            </p:cNvPr>
            <p:cNvSpPr/>
            <p:nvPr/>
          </p:nvSpPr>
          <p:spPr>
            <a:xfrm>
              <a:off x="4700827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12">
              <a:extLst>
                <a:ext uri="{FF2B5EF4-FFF2-40B4-BE49-F238E27FC236}">
                  <a16:creationId xmlns:a16="http://schemas.microsoft.com/office/drawing/2014/main" id="{3672C277-CD16-4940-A6A6-743BE301087A}"/>
                </a:ext>
              </a:extLst>
            </p:cNvPr>
            <p:cNvSpPr/>
            <p:nvPr/>
          </p:nvSpPr>
          <p:spPr>
            <a:xfrm>
              <a:off x="497548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CF1340D1-9E1F-45D7-BC0D-B7047EECD737}"/>
                </a:ext>
              </a:extLst>
            </p:cNvPr>
            <p:cNvSpPr/>
            <p:nvPr/>
          </p:nvSpPr>
          <p:spPr>
            <a:xfrm>
              <a:off x="566389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97463D3B-16B6-439F-A236-8506EBCAD1BD}"/>
                </a:ext>
              </a:extLst>
            </p:cNvPr>
            <p:cNvSpPr/>
            <p:nvPr/>
          </p:nvSpPr>
          <p:spPr>
            <a:xfrm>
              <a:off x="6607753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16">
              <a:extLst>
                <a:ext uri="{FF2B5EF4-FFF2-40B4-BE49-F238E27FC236}">
                  <a16:creationId xmlns:a16="http://schemas.microsoft.com/office/drawing/2014/main" id="{04763FC6-AD6E-4581-AEA5-D61E16EFB35B}"/>
                </a:ext>
              </a:extLst>
            </p:cNvPr>
            <p:cNvSpPr/>
            <p:nvPr/>
          </p:nvSpPr>
          <p:spPr>
            <a:xfrm>
              <a:off x="685577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C6237EF0-B497-4AB9-B65D-6AB747EB51B6}"/>
                </a:ext>
              </a:extLst>
            </p:cNvPr>
            <p:cNvSpPr/>
            <p:nvPr/>
          </p:nvSpPr>
          <p:spPr>
            <a:xfrm>
              <a:off x="848800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A10FF00F-E1F3-441B-80AB-DAEF478D3669}"/>
                </a:ext>
              </a:extLst>
            </p:cNvPr>
            <p:cNvSpPr/>
            <p:nvPr/>
          </p:nvSpPr>
          <p:spPr>
            <a:xfrm>
              <a:off x="875786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27">
              <a:extLst>
                <a:ext uri="{FF2B5EF4-FFF2-40B4-BE49-F238E27FC236}">
                  <a16:creationId xmlns:a16="http://schemas.microsoft.com/office/drawing/2014/main" id="{0EDF128D-846D-4549-8994-B9718D49249D}"/>
                </a:ext>
              </a:extLst>
            </p:cNvPr>
            <p:cNvGrpSpPr/>
            <p:nvPr/>
          </p:nvGrpSpPr>
          <p:grpSpPr>
            <a:xfrm>
              <a:off x="10566379" y="3599568"/>
              <a:ext cx="704824" cy="550376"/>
              <a:chOff x="6472460" y="4422832"/>
              <a:chExt cx="704824" cy="550376"/>
            </a:xfrm>
            <a:grpFill/>
          </p:grpSpPr>
          <p:sp>
            <p:nvSpPr>
              <p:cNvPr id="49" name="Rounded Rectangle 25">
                <a:extLst>
                  <a:ext uri="{FF2B5EF4-FFF2-40B4-BE49-F238E27FC236}">
                    <a16:creationId xmlns:a16="http://schemas.microsoft.com/office/drawing/2014/main" id="{1B74D69B-7746-41A6-B800-3340B6F6314F}"/>
                  </a:ext>
                </a:extLst>
              </p:cNvPr>
              <p:cNvSpPr/>
              <p:nvPr/>
            </p:nvSpPr>
            <p:spPr>
              <a:xfrm rot="2624939">
                <a:off x="6472460" y="442283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FCFDF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ounded Rectangle 26">
                <a:extLst>
                  <a:ext uri="{FF2B5EF4-FFF2-40B4-BE49-F238E27FC236}">
                    <a16:creationId xmlns:a16="http://schemas.microsoft.com/office/drawing/2014/main" id="{A69E1E32-66B2-406E-BDB8-BF0B94D854CC}"/>
                  </a:ext>
                </a:extLst>
              </p:cNvPr>
              <p:cNvSpPr/>
              <p:nvPr/>
            </p:nvSpPr>
            <p:spPr>
              <a:xfrm rot="18900000">
                <a:off x="6494442" y="4793208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FCFDF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5A3B5447-D552-4BD8-B988-6A7E13E12ED8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0">
              <a:extLst>
                <a:ext uri="{FF2B5EF4-FFF2-40B4-BE49-F238E27FC236}">
                  <a16:creationId xmlns:a16="http://schemas.microsoft.com/office/drawing/2014/main" id="{BFE0DC19-EB26-4C7B-87F7-7919247046A3}"/>
                </a:ext>
              </a:extLst>
            </p:cNvPr>
            <p:cNvSpPr/>
            <p:nvPr/>
          </p:nvSpPr>
          <p:spPr>
            <a:xfrm>
              <a:off x="246492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1">
              <a:extLst>
                <a:ext uri="{FF2B5EF4-FFF2-40B4-BE49-F238E27FC236}">
                  <a16:creationId xmlns:a16="http://schemas.microsoft.com/office/drawing/2014/main" id="{3C57149D-45B4-45D3-AE1E-2D295CE6F976}"/>
                </a:ext>
              </a:extLst>
            </p:cNvPr>
            <p:cNvSpPr/>
            <p:nvPr/>
          </p:nvSpPr>
          <p:spPr>
            <a:xfrm>
              <a:off x="3384601" y="3717089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2">
              <a:extLst>
                <a:ext uri="{FF2B5EF4-FFF2-40B4-BE49-F238E27FC236}">
                  <a16:creationId xmlns:a16="http://schemas.microsoft.com/office/drawing/2014/main" id="{251C5508-2FA1-46A8-943C-2345F4A78782}"/>
                </a:ext>
              </a:extLst>
            </p:cNvPr>
            <p:cNvSpPr/>
            <p:nvPr/>
          </p:nvSpPr>
          <p:spPr>
            <a:xfrm>
              <a:off x="4306671" y="3741877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75">
              <a:extLst>
                <a:ext uri="{FF2B5EF4-FFF2-40B4-BE49-F238E27FC236}">
                  <a16:creationId xmlns:a16="http://schemas.microsoft.com/office/drawing/2014/main" id="{BFB1BB0B-2CDF-4D43-A174-F118BCEAC993}"/>
                </a:ext>
              </a:extLst>
            </p:cNvPr>
            <p:cNvSpPr/>
            <p:nvPr/>
          </p:nvSpPr>
          <p:spPr>
            <a:xfrm>
              <a:off x="9643403" y="377656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76">
              <a:extLst>
                <a:ext uri="{FF2B5EF4-FFF2-40B4-BE49-F238E27FC236}">
                  <a16:creationId xmlns:a16="http://schemas.microsoft.com/office/drawing/2014/main" id="{28457ACC-A135-4C22-A265-6D8087E75673}"/>
                </a:ext>
              </a:extLst>
            </p:cNvPr>
            <p:cNvSpPr/>
            <p:nvPr/>
          </p:nvSpPr>
          <p:spPr>
            <a:xfrm>
              <a:off x="10326641" y="377656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5">
              <a:extLst>
                <a:ext uri="{FF2B5EF4-FFF2-40B4-BE49-F238E27FC236}">
                  <a16:creationId xmlns:a16="http://schemas.microsoft.com/office/drawing/2014/main" id="{0CA29135-0EBB-4A4D-894A-C89C79ABE924}"/>
                </a:ext>
              </a:extLst>
            </p:cNvPr>
            <p:cNvSpPr/>
            <p:nvPr/>
          </p:nvSpPr>
          <p:spPr>
            <a:xfrm>
              <a:off x="221793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9">
              <a:extLst>
                <a:ext uri="{FF2B5EF4-FFF2-40B4-BE49-F238E27FC236}">
                  <a16:creationId xmlns:a16="http://schemas.microsoft.com/office/drawing/2014/main" id="{3FC998A2-7100-49D1-B45B-DC7C33AA6FAC}"/>
                </a:ext>
              </a:extLst>
            </p:cNvPr>
            <p:cNvSpPr/>
            <p:nvPr/>
          </p:nvSpPr>
          <p:spPr>
            <a:xfrm>
              <a:off x="404494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13">
              <a:extLst>
                <a:ext uri="{FF2B5EF4-FFF2-40B4-BE49-F238E27FC236}">
                  <a16:creationId xmlns:a16="http://schemas.microsoft.com/office/drawing/2014/main" id="{0F2769FA-7C61-44C0-A7D2-A04B3C75347D}"/>
                </a:ext>
              </a:extLst>
            </p:cNvPr>
            <p:cNvSpPr/>
            <p:nvPr/>
          </p:nvSpPr>
          <p:spPr>
            <a:xfrm>
              <a:off x="593855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21">
              <a:extLst>
                <a:ext uri="{FF2B5EF4-FFF2-40B4-BE49-F238E27FC236}">
                  <a16:creationId xmlns:a16="http://schemas.microsoft.com/office/drawing/2014/main" id="{B681FB31-C1B4-41FE-AC0D-03C81FEC205D}"/>
                </a:ext>
              </a:extLst>
            </p:cNvPr>
            <p:cNvSpPr/>
            <p:nvPr/>
          </p:nvSpPr>
          <p:spPr>
            <a:xfrm>
              <a:off x="9394635" y="377656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33">
            <a:extLst>
              <a:ext uri="{FF2B5EF4-FFF2-40B4-BE49-F238E27FC236}">
                <a16:creationId xmlns:a16="http://schemas.microsoft.com/office/drawing/2014/main" id="{7F6A91BF-624D-4CA7-8E74-9C20BE7AE8D0}"/>
              </a:ext>
            </a:extLst>
          </p:cNvPr>
          <p:cNvSpPr/>
          <p:nvPr/>
        </p:nvSpPr>
        <p:spPr>
          <a:xfrm>
            <a:off x="5988199" y="3680818"/>
            <a:ext cx="366544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6">
            <a:extLst>
              <a:ext uri="{FF2B5EF4-FFF2-40B4-BE49-F238E27FC236}">
                <a16:creationId xmlns:a16="http://schemas.microsoft.com/office/drawing/2014/main" id="{CDB46C53-0840-4D82-8C37-74FE7175B50D}"/>
              </a:ext>
            </a:extLst>
          </p:cNvPr>
          <p:cNvCxnSpPr/>
          <p:nvPr/>
        </p:nvCxnSpPr>
        <p:spPr>
          <a:xfrm flipV="1">
            <a:off x="6162281" y="4018903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2D81421-47C4-4E81-A42E-9D057233389B}"/>
              </a:ext>
            </a:extLst>
          </p:cNvPr>
          <p:cNvSpPr txBox="1"/>
          <p:nvPr/>
        </p:nvSpPr>
        <p:spPr>
          <a:xfrm>
            <a:off x="6191777" y="5272099"/>
            <a:ext cx="1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Objeções</a:t>
            </a:r>
          </a:p>
          <a:p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55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B1B412-6E71-4360-9834-1E0425F52A71}"/>
              </a:ext>
            </a:extLst>
          </p:cNvPr>
          <p:cNvSpPr txBox="1"/>
          <p:nvPr/>
        </p:nvSpPr>
        <p:spPr>
          <a:xfrm>
            <a:off x="5586688" y="3409487"/>
            <a:ext cx="1234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23/08/2019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33">
            <a:extLst>
              <a:ext uri="{FF2B5EF4-FFF2-40B4-BE49-F238E27FC236}">
                <a16:creationId xmlns:a16="http://schemas.microsoft.com/office/drawing/2014/main" id="{26BA628B-5A86-4C6F-892F-3C02F20A68FE}"/>
              </a:ext>
            </a:extLst>
          </p:cNvPr>
          <p:cNvSpPr/>
          <p:nvPr/>
        </p:nvSpPr>
        <p:spPr>
          <a:xfrm>
            <a:off x="6885344" y="3742456"/>
            <a:ext cx="366544" cy="368424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6">
            <a:extLst>
              <a:ext uri="{FF2B5EF4-FFF2-40B4-BE49-F238E27FC236}">
                <a16:creationId xmlns:a16="http://schemas.microsoft.com/office/drawing/2014/main" id="{1AE293A6-642A-4D1A-8F15-459E4D8677B8}"/>
              </a:ext>
            </a:extLst>
          </p:cNvPr>
          <p:cNvCxnSpPr>
            <a:cxnSpLocks/>
          </p:cNvCxnSpPr>
          <p:nvPr/>
        </p:nvCxnSpPr>
        <p:spPr>
          <a:xfrm flipV="1">
            <a:off x="8034890" y="4060680"/>
            <a:ext cx="0" cy="1788562"/>
          </a:xfrm>
          <a:prstGeom prst="line">
            <a:avLst/>
          </a:prstGeom>
          <a:ln w="25400">
            <a:solidFill>
              <a:srgbClr val="FF9933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33">
            <a:extLst>
              <a:ext uri="{FF2B5EF4-FFF2-40B4-BE49-F238E27FC236}">
                <a16:creationId xmlns:a16="http://schemas.microsoft.com/office/drawing/2014/main" id="{98633028-CDEC-4C68-B2D5-9C413EDB3906}"/>
              </a:ext>
            </a:extLst>
          </p:cNvPr>
          <p:cNvSpPr/>
          <p:nvPr/>
        </p:nvSpPr>
        <p:spPr>
          <a:xfrm>
            <a:off x="8769183" y="3732866"/>
            <a:ext cx="366544" cy="368424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33">
            <a:extLst>
              <a:ext uri="{FF2B5EF4-FFF2-40B4-BE49-F238E27FC236}">
                <a16:creationId xmlns:a16="http://schemas.microsoft.com/office/drawing/2014/main" id="{B1E23458-63BB-4557-A248-D091D732727A}"/>
              </a:ext>
            </a:extLst>
          </p:cNvPr>
          <p:cNvSpPr/>
          <p:nvPr/>
        </p:nvSpPr>
        <p:spPr>
          <a:xfrm>
            <a:off x="9678964" y="3728359"/>
            <a:ext cx="366544" cy="368424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6">
            <a:extLst>
              <a:ext uri="{FF2B5EF4-FFF2-40B4-BE49-F238E27FC236}">
                <a16:creationId xmlns:a16="http://schemas.microsoft.com/office/drawing/2014/main" id="{B0E7F0B9-E09D-458E-ADC5-E267DB9E3C7C}"/>
              </a:ext>
            </a:extLst>
          </p:cNvPr>
          <p:cNvCxnSpPr>
            <a:cxnSpLocks/>
          </p:cNvCxnSpPr>
          <p:nvPr/>
        </p:nvCxnSpPr>
        <p:spPr>
          <a:xfrm flipV="1">
            <a:off x="9862236" y="4042346"/>
            <a:ext cx="0" cy="1793447"/>
          </a:xfrm>
          <a:prstGeom prst="line">
            <a:avLst/>
          </a:prstGeom>
          <a:ln w="25400">
            <a:solidFill>
              <a:srgbClr val="FF9933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81FF45A-4E01-4489-96EB-E086662127FD}"/>
              </a:ext>
            </a:extLst>
          </p:cNvPr>
          <p:cNvSpPr txBox="1"/>
          <p:nvPr/>
        </p:nvSpPr>
        <p:spPr>
          <a:xfrm>
            <a:off x="7105726" y="1944043"/>
            <a:ext cx="1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33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Aguarda AGC</a:t>
            </a:r>
          </a:p>
          <a:p>
            <a:r>
              <a:rPr lang="en-US" altLang="ko-KR" sz="1200" b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56 LRF)</a:t>
            </a:r>
            <a:endParaRPr lang="ko-KR" altLang="en-US" sz="1200" b="1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D500A4-5FEE-4631-8FFA-9BBE01B0CE96}"/>
              </a:ext>
            </a:extLst>
          </p:cNvPr>
          <p:cNvSpPr txBox="1"/>
          <p:nvPr/>
        </p:nvSpPr>
        <p:spPr>
          <a:xfrm>
            <a:off x="8071000" y="5284496"/>
            <a:ext cx="149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Concessão da RJ</a:t>
            </a:r>
          </a:p>
          <a:p>
            <a:r>
              <a:rPr lang="en-US" altLang="ko-KR" sz="12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58 LRF)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986B6DD-ECAF-4F3A-B841-EE342582806B}"/>
              </a:ext>
            </a:extLst>
          </p:cNvPr>
          <p:cNvSpPr txBox="1"/>
          <p:nvPr/>
        </p:nvSpPr>
        <p:spPr>
          <a:xfrm>
            <a:off x="9853173" y="5282046"/>
            <a:ext cx="177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Encerramento da RJ</a:t>
            </a:r>
          </a:p>
          <a:p>
            <a:r>
              <a:rPr lang="en-US" altLang="ko-KR" sz="12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63 LRF)</a:t>
            </a:r>
          </a:p>
          <a:p>
            <a:endParaRPr lang="en-US" altLang="ko-KR" sz="120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val 19">
            <a:extLst>
              <a:ext uri="{FF2B5EF4-FFF2-40B4-BE49-F238E27FC236}">
                <a16:creationId xmlns:a16="http://schemas.microsoft.com/office/drawing/2014/main" id="{18B9267D-0E38-4616-A653-41F55040C197}"/>
              </a:ext>
            </a:extLst>
          </p:cNvPr>
          <p:cNvSpPr/>
          <p:nvPr/>
        </p:nvSpPr>
        <p:spPr>
          <a:xfrm>
            <a:off x="7586052" y="3833854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19">
            <a:extLst>
              <a:ext uri="{FF2B5EF4-FFF2-40B4-BE49-F238E27FC236}">
                <a16:creationId xmlns:a16="http://schemas.microsoft.com/office/drawing/2014/main" id="{08C30003-E843-492D-B593-4D082FE43F9D}"/>
              </a:ext>
            </a:extLst>
          </p:cNvPr>
          <p:cNvSpPr/>
          <p:nvPr/>
        </p:nvSpPr>
        <p:spPr>
          <a:xfrm>
            <a:off x="7297870" y="3829630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33">
            <a:extLst>
              <a:ext uri="{FF2B5EF4-FFF2-40B4-BE49-F238E27FC236}">
                <a16:creationId xmlns:a16="http://schemas.microsoft.com/office/drawing/2014/main" id="{2C7C1CD0-F796-486F-8829-47D6AEFBA9D9}"/>
              </a:ext>
            </a:extLst>
          </p:cNvPr>
          <p:cNvSpPr/>
          <p:nvPr/>
        </p:nvSpPr>
        <p:spPr>
          <a:xfrm>
            <a:off x="7851618" y="3736252"/>
            <a:ext cx="366544" cy="368424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6FFDAFB-98CF-44C8-80BC-07BCA728F84E}"/>
              </a:ext>
            </a:extLst>
          </p:cNvPr>
          <p:cNvSpPr/>
          <p:nvPr/>
        </p:nvSpPr>
        <p:spPr>
          <a:xfrm>
            <a:off x="8996579" y="1866395"/>
            <a:ext cx="1852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ko-K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Cumprimento do plano de Recuperação Judicial</a:t>
            </a:r>
          </a:p>
        </p:txBody>
      </p:sp>
      <p:sp>
        <p:nvSpPr>
          <p:cNvPr id="71" name="Oval 76">
            <a:extLst>
              <a:ext uri="{FF2B5EF4-FFF2-40B4-BE49-F238E27FC236}">
                <a16:creationId xmlns:a16="http://schemas.microsoft.com/office/drawing/2014/main" id="{928AB5DB-CD53-4B2D-89ED-0244BEA34050}"/>
              </a:ext>
            </a:extLst>
          </p:cNvPr>
          <p:cNvSpPr/>
          <p:nvPr/>
        </p:nvSpPr>
        <p:spPr>
          <a:xfrm>
            <a:off x="10354131" y="3766878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Connector 42">
            <a:extLst>
              <a:ext uri="{FF2B5EF4-FFF2-40B4-BE49-F238E27FC236}">
                <a16:creationId xmlns:a16="http://schemas.microsoft.com/office/drawing/2014/main" id="{4CC72916-12BD-4EA5-983B-55CBAC0C83B7}"/>
              </a:ext>
            </a:extLst>
          </p:cNvPr>
          <p:cNvCxnSpPr>
            <a:cxnSpLocks/>
          </p:cNvCxnSpPr>
          <p:nvPr/>
        </p:nvCxnSpPr>
        <p:spPr>
          <a:xfrm flipV="1">
            <a:off x="8952455" y="1919695"/>
            <a:ext cx="0" cy="1955195"/>
          </a:xfrm>
          <a:prstGeom prst="line">
            <a:avLst/>
          </a:prstGeom>
          <a:ln w="25400">
            <a:solidFill>
              <a:srgbClr val="FF993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0079DF9B-EAEE-4D2C-8C2F-C522D2040E6F}"/>
              </a:ext>
            </a:extLst>
          </p:cNvPr>
          <p:cNvSpPr txBox="1"/>
          <p:nvPr/>
        </p:nvSpPr>
        <p:spPr>
          <a:xfrm>
            <a:off x="6243047" y="4134394"/>
            <a:ext cx="1673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33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Estágio atual</a:t>
            </a:r>
          </a:p>
        </p:txBody>
      </p:sp>
      <p:cxnSp>
        <p:nvCxnSpPr>
          <p:cNvPr id="75" name="Straight Connector 46">
            <a:extLst>
              <a:ext uri="{FF2B5EF4-FFF2-40B4-BE49-F238E27FC236}">
                <a16:creationId xmlns:a16="http://schemas.microsoft.com/office/drawing/2014/main" id="{A16F44EE-D55E-43A3-9D57-FD10CD7BA431}"/>
              </a:ext>
            </a:extLst>
          </p:cNvPr>
          <p:cNvCxnSpPr/>
          <p:nvPr/>
        </p:nvCxnSpPr>
        <p:spPr>
          <a:xfrm flipH="1" flipV="1">
            <a:off x="7054970" y="1966877"/>
            <a:ext cx="162" cy="1800000"/>
          </a:xfrm>
          <a:prstGeom prst="line">
            <a:avLst/>
          </a:prstGeom>
          <a:ln w="25400">
            <a:solidFill>
              <a:srgbClr val="33993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ixaDeTexto 92">
            <a:extLst>
              <a:ext uri="{FF2B5EF4-FFF2-40B4-BE49-F238E27FC236}">
                <a16:creationId xmlns:a16="http://schemas.microsoft.com/office/drawing/2014/main" id="{D5D3DE0F-12FD-4647-8E2C-C75F687FCD5C}"/>
              </a:ext>
            </a:extLst>
          </p:cNvPr>
          <p:cNvSpPr txBox="1"/>
          <p:nvPr/>
        </p:nvSpPr>
        <p:spPr>
          <a:xfrm>
            <a:off x="719252" y="1246100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Recuperação judicial</a:t>
            </a:r>
          </a:p>
        </p:txBody>
      </p:sp>
      <p:sp>
        <p:nvSpPr>
          <p:cNvPr id="78" name="Rectangle 4">
            <a:extLst>
              <a:ext uri="{FF2B5EF4-FFF2-40B4-BE49-F238E27FC236}">
                <a16:creationId xmlns:a16="http://schemas.microsoft.com/office/drawing/2014/main" id="{C069D4BF-D0A5-4B10-871A-8C58096D45DD}"/>
              </a:ext>
            </a:extLst>
          </p:cNvPr>
          <p:cNvSpPr/>
          <p:nvPr/>
        </p:nvSpPr>
        <p:spPr>
          <a:xfrm>
            <a:off x="368969" y="330651"/>
            <a:ext cx="11448000" cy="723916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342900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22375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1.3. Cronograma Processual</a:t>
            </a:r>
            <a:endParaRPr lang="en-US" sz="1400" b="1" kern="0" dirty="0">
              <a:solidFill>
                <a:srgbClr val="22375C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100" dirty="0">
                <a:solidFill>
                  <a:srgbClr val="22375C"/>
                </a:solidFill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Abaixo apresentamos o cronograma processual da Recuperanda subdividido nas etapas de Recuperação Judicial e verificação de créditos</a:t>
            </a:r>
            <a:r>
              <a:rPr lang="pt-BR" sz="1200" dirty="0">
                <a:solidFill>
                  <a:srgbClr val="0C16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solidFill>
                <a:srgbClr val="F0F4F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13">
            <a:extLst>
              <a:ext uri="{FF2B5EF4-FFF2-40B4-BE49-F238E27FC236}">
                <a16:creationId xmlns:a16="http://schemas.microsoft.com/office/drawing/2014/main" id="{CF1340D1-9E1F-45D7-BC0D-B7047EECD737}"/>
              </a:ext>
            </a:extLst>
          </p:cNvPr>
          <p:cNvSpPr/>
          <p:nvPr/>
        </p:nvSpPr>
        <p:spPr>
          <a:xfrm>
            <a:off x="5075655" y="3811280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00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solidFill>
                  <a:srgbClr val="0C16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200">
              <a:solidFill>
                <a:srgbClr val="0C16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EF5ED83-453C-416A-9933-4DCD89BD6B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6">
            <a:extLst>
              <a:ext uri="{FF2B5EF4-FFF2-40B4-BE49-F238E27FC236}">
                <a16:creationId xmlns:a16="http://schemas.microsoft.com/office/drawing/2014/main" id="{DCA79A19-B03C-4811-B4C1-31B99183A160}"/>
              </a:ext>
            </a:extLst>
          </p:cNvPr>
          <p:cNvCxnSpPr>
            <a:cxnSpLocks/>
          </p:cNvCxnSpPr>
          <p:nvPr/>
        </p:nvCxnSpPr>
        <p:spPr>
          <a:xfrm flipV="1">
            <a:off x="2565715" y="1916242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3A1691-39C2-456B-BD17-3905FF0F3E56}"/>
              </a:ext>
            </a:extLst>
          </p:cNvPr>
          <p:cNvSpPr txBox="1"/>
          <p:nvPr/>
        </p:nvSpPr>
        <p:spPr>
          <a:xfrm>
            <a:off x="2609891" y="1908942"/>
            <a:ext cx="12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174B134E-F81B-4320-B27B-FDCD15F42F8A}"/>
              </a:ext>
            </a:extLst>
          </p:cNvPr>
          <p:cNvCxnSpPr/>
          <p:nvPr/>
        </p:nvCxnSpPr>
        <p:spPr>
          <a:xfrm flipV="1">
            <a:off x="5059193" y="191902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F5FF90-E7BD-41AD-9842-14A3D6C10B0B}"/>
              </a:ext>
            </a:extLst>
          </p:cNvPr>
          <p:cNvSpPr txBox="1"/>
          <p:nvPr/>
        </p:nvSpPr>
        <p:spPr>
          <a:xfrm>
            <a:off x="5102729" y="1908942"/>
            <a:ext cx="1936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Prazo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para </a:t>
            </a:r>
            <a:r>
              <a:rPr lang="en-US" altLang="ko-KR" sz="1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habilitações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e </a:t>
            </a:r>
            <a:r>
              <a:rPr lang="en-US" altLang="ko-KR" sz="1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divergências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7º, § 2º da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46">
            <a:extLst>
              <a:ext uri="{FF2B5EF4-FFF2-40B4-BE49-F238E27FC236}">
                <a16:creationId xmlns:a16="http://schemas.microsoft.com/office/drawing/2014/main" id="{EFFDA9CF-F359-432B-803D-82F34EFA5D7E}"/>
              </a:ext>
            </a:extLst>
          </p:cNvPr>
          <p:cNvCxnSpPr>
            <a:cxnSpLocks/>
          </p:cNvCxnSpPr>
          <p:nvPr/>
        </p:nvCxnSpPr>
        <p:spPr>
          <a:xfrm>
            <a:off x="8628856" y="3919342"/>
            <a:ext cx="0" cy="1968104"/>
          </a:xfrm>
          <a:prstGeom prst="line">
            <a:avLst/>
          </a:prstGeom>
          <a:ln w="25400">
            <a:solidFill>
              <a:srgbClr val="008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2">
            <a:extLst>
              <a:ext uri="{FF2B5EF4-FFF2-40B4-BE49-F238E27FC236}">
                <a16:creationId xmlns:a16="http://schemas.microsoft.com/office/drawing/2014/main" id="{1D8D63DC-A6F5-4933-AED1-A1364DFF00DD}"/>
              </a:ext>
            </a:extLst>
          </p:cNvPr>
          <p:cNvCxnSpPr/>
          <p:nvPr/>
        </p:nvCxnSpPr>
        <p:spPr>
          <a:xfrm flipV="1">
            <a:off x="3844474" y="4065201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A391E5F-1E08-4DCD-90DB-3A22CF97741A}"/>
              </a:ext>
            </a:extLst>
          </p:cNvPr>
          <p:cNvSpPr txBox="1"/>
          <p:nvPr/>
        </p:nvSpPr>
        <p:spPr>
          <a:xfrm>
            <a:off x="3841196" y="5284687"/>
            <a:ext cx="171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1ª relação de credores – Devedora (art. 52, §1º LRF)</a:t>
            </a:r>
          </a:p>
        </p:txBody>
      </p:sp>
      <p:cxnSp>
        <p:nvCxnSpPr>
          <p:cNvPr id="14" name="Straight Connector 56">
            <a:extLst>
              <a:ext uri="{FF2B5EF4-FFF2-40B4-BE49-F238E27FC236}">
                <a16:creationId xmlns:a16="http://schemas.microsoft.com/office/drawing/2014/main" id="{3924C493-7C73-4A8C-A680-CFACFF53EE30}"/>
              </a:ext>
            </a:extLst>
          </p:cNvPr>
          <p:cNvCxnSpPr/>
          <p:nvPr/>
        </p:nvCxnSpPr>
        <p:spPr>
          <a:xfrm flipV="1">
            <a:off x="6272678" y="4087446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EDFCE2C-3256-4280-AC5A-6B426F29D03F}"/>
              </a:ext>
            </a:extLst>
          </p:cNvPr>
          <p:cNvSpPr txBox="1"/>
          <p:nvPr/>
        </p:nvSpPr>
        <p:spPr>
          <a:xfrm>
            <a:off x="6252229" y="5310692"/>
            <a:ext cx="167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2ª relação de credores – AJ (art. 7º, § 2º LRF)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7A34F5-CE43-44C1-8E3F-7E3BEE443AF6}"/>
              </a:ext>
            </a:extLst>
          </p:cNvPr>
          <p:cNvSpPr txBox="1"/>
          <p:nvPr/>
        </p:nvSpPr>
        <p:spPr>
          <a:xfrm>
            <a:off x="1593724" y="4093007"/>
            <a:ext cx="1977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02/10/2018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E61AB7-3936-44E5-84AA-730FD61E2F6D}"/>
              </a:ext>
            </a:extLst>
          </p:cNvPr>
          <p:cNvSpPr txBox="1"/>
          <p:nvPr/>
        </p:nvSpPr>
        <p:spPr>
          <a:xfrm>
            <a:off x="4456672" y="4090743"/>
            <a:ext cx="1236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05/04/2019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43F37-815F-4B03-A539-9A0FFBD7FC6F}"/>
              </a:ext>
            </a:extLst>
          </p:cNvPr>
          <p:cNvSpPr txBox="1"/>
          <p:nvPr/>
        </p:nvSpPr>
        <p:spPr>
          <a:xfrm>
            <a:off x="8094504" y="3173560"/>
            <a:ext cx="111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previsão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C3DF4-42CA-4C83-AC12-09B83CA8E670}"/>
              </a:ext>
            </a:extLst>
          </p:cNvPr>
          <p:cNvSpPr txBox="1"/>
          <p:nvPr/>
        </p:nvSpPr>
        <p:spPr>
          <a:xfrm>
            <a:off x="3041775" y="3431365"/>
            <a:ext cx="1712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18/03/2018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E2D52A-B85E-4D97-8283-4C50EFFD53F2}"/>
              </a:ext>
            </a:extLst>
          </p:cNvPr>
          <p:cNvSpPr txBox="1"/>
          <p:nvPr/>
        </p:nvSpPr>
        <p:spPr>
          <a:xfrm>
            <a:off x="5622273" y="3409596"/>
            <a:ext cx="1317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24/07/2019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그룹 1">
            <a:extLst>
              <a:ext uri="{FF2B5EF4-FFF2-40B4-BE49-F238E27FC236}">
                <a16:creationId xmlns:a16="http://schemas.microsoft.com/office/drawing/2014/main" id="{F5820E35-77BC-408B-B8E0-652C9A836DDD}"/>
              </a:ext>
            </a:extLst>
          </p:cNvPr>
          <p:cNvGrpSpPr/>
          <p:nvPr/>
        </p:nvGrpSpPr>
        <p:grpSpPr>
          <a:xfrm>
            <a:off x="1798086" y="3583748"/>
            <a:ext cx="8333195" cy="564154"/>
            <a:chOff x="940255" y="3599071"/>
            <a:chExt cx="8375927" cy="564154"/>
          </a:xfrm>
          <a:solidFill>
            <a:srgbClr val="B2B2B2"/>
          </a:solidFill>
        </p:grpSpPr>
        <p:sp>
          <p:nvSpPr>
            <p:cNvPr id="22" name="Oval 2">
              <a:extLst>
                <a:ext uri="{FF2B5EF4-FFF2-40B4-BE49-F238E27FC236}">
                  <a16:creationId xmlns:a16="http://schemas.microsoft.com/office/drawing/2014/main" id="{8BBBE21A-5635-4F27-864E-F2ACDD2135AB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4DE6F58F-4808-4AC2-8D55-F264BECBCDA9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83DF44C0-2501-4BDA-BB2D-AEC49E202F8D}"/>
                </a:ext>
              </a:extLst>
            </p:cNvPr>
            <p:cNvSpPr/>
            <p:nvPr/>
          </p:nvSpPr>
          <p:spPr>
            <a:xfrm>
              <a:off x="195659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C6DE7883-272E-4BF0-9572-48CDE89F9603}"/>
                </a:ext>
              </a:extLst>
            </p:cNvPr>
            <p:cNvSpPr/>
            <p:nvPr/>
          </p:nvSpPr>
          <p:spPr>
            <a:xfrm>
              <a:off x="2537965" y="380868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9">
              <a:extLst>
                <a:ext uri="{FF2B5EF4-FFF2-40B4-BE49-F238E27FC236}">
                  <a16:creationId xmlns:a16="http://schemas.microsoft.com/office/drawing/2014/main" id="{1EF31853-C16C-4619-A7BD-8D409D481E7A}"/>
                </a:ext>
              </a:extLst>
            </p:cNvPr>
            <p:cNvSpPr/>
            <p:nvPr/>
          </p:nvSpPr>
          <p:spPr>
            <a:xfrm>
              <a:off x="3227110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10">
              <a:extLst>
                <a:ext uri="{FF2B5EF4-FFF2-40B4-BE49-F238E27FC236}">
                  <a16:creationId xmlns:a16="http://schemas.microsoft.com/office/drawing/2014/main" id="{98E5F556-24AD-4C00-B986-34562882F792}"/>
                </a:ext>
              </a:extLst>
            </p:cNvPr>
            <p:cNvSpPr/>
            <p:nvPr/>
          </p:nvSpPr>
          <p:spPr>
            <a:xfrm>
              <a:off x="3767183" y="380868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id="{61B018A8-0D06-4D42-8EBC-0DD82C872331}"/>
                </a:ext>
              </a:extLst>
            </p:cNvPr>
            <p:cNvSpPr/>
            <p:nvPr/>
          </p:nvSpPr>
          <p:spPr>
            <a:xfrm>
              <a:off x="4450571" y="3812358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EC3636C9-8F92-4C5D-AF75-061AA7D81F8D}"/>
                </a:ext>
              </a:extLst>
            </p:cNvPr>
            <p:cNvSpPr/>
            <p:nvPr/>
          </p:nvSpPr>
          <p:spPr>
            <a:xfrm>
              <a:off x="4703694" y="380868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7909EC08-CE75-483F-A49C-A6ACA0453295}"/>
                </a:ext>
              </a:extLst>
            </p:cNvPr>
            <p:cNvSpPr/>
            <p:nvPr/>
          </p:nvSpPr>
          <p:spPr>
            <a:xfrm>
              <a:off x="567073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17">
              <a:extLst>
                <a:ext uri="{FF2B5EF4-FFF2-40B4-BE49-F238E27FC236}">
                  <a16:creationId xmlns:a16="http://schemas.microsoft.com/office/drawing/2014/main" id="{89084D79-4C8E-426A-9E0A-71E212609379}"/>
                </a:ext>
              </a:extLst>
            </p:cNvPr>
            <p:cNvSpPr/>
            <p:nvPr/>
          </p:nvSpPr>
          <p:spPr>
            <a:xfrm>
              <a:off x="5935777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19">
              <a:extLst>
                <a:ext uri="{FF2B5EF4-FFF2-40B4-BE49-F238E27FC236}">
                  <a16:creationId xmlns:a16="http://schemas.microsoft.com/office/drawing/2014/main" id="{89A832A4-93B2-4065-8E10-F8B11A9539A1}"/>
                </a:ext>
              </a:extLst>
            </p:cNvPr>
            <p:cNvSpPr/>
            <p:nvPr/>
          </p:nvSpPr>
          <p:spPr>
            <a:xfrm>
              <a:off x="6862739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20">
              <a:extLst>
                <a:ext uri="{FF2B5EF4-FFF2-40B4-BE49-F238E27FC236}">
                  <a16:creationId xmlns:a16="http://schemas.microsoft.com/office/drawing/2014/main" id="{8ACEC094-E042-4308-993F-977B12D02A5A}"/>
                </a:ext>
              </a:extLst>
            </p:cNvPr>
            <p:cNvSpPr/>
            <p:nvPr/>
          </p:nvSpPr>
          <p:spPr>
            <a:xfrm>
              <a:off x="7096213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7DE7B3EF-D9E6-404F-8397-1B7761B63075}"/>
                </a:ext>
              </a:extLst>
            </p:cNvPr>
            <p:cNvSpPr/>
            <p:nvPr/>
          </p:nvSpPr>
          <p:spPr>
            <a:xfrm>
              <a:off x="7358326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27">
              <a:extLst>
                <a:ext uri="{FF2B5EF4-FFF2-40B4-BE49-F238E27FC236}">
                  <a16:creationId xmlns:a16="http://schemas.microsoft.com/office/drawing/2014/main" id="{E8B1374E-3551-4D24-A437-F772F7763E71}"/>
                </a:ext>
              </a:extLst>
            </p:cNvPr>
            <p:cNvGrpSpPr/>
            <p:nvPr/>
          </p:nvGrpSpPr>
          <p:grpSpPr>
            <a:xfrm>
              <a:off x="8629540" y="3599071"/>
              <a:ext cx="686642" cy="564154"/>
              <a:chOff x="4535621" y="4422335"/>
              <a:chExt cx="686642" cy="564154"/>
            </a:xfrm>
            <a:grpFill/>
          </p:grpSpPr>
          <p:sp>
            <p:nvSpPr>
              <p:cNvPr id="47" name="Rounded Rectangle 25">
                <a:extLst>
                  <a:ext uri="{FF2B5EF4-FFF2-40B4-BE49-F238E27FC236}">
                    <a16:creationId xmlns:a16="http://schemas.microsoft.com/office/drawing/2014/main" id="{45C3DC40-0D9C-4A53-9C29-DAF002EA5980}"/>
                  </a:ext>
                </a:extLst>
              </p:cNvPr>
              <p:cNvSpPr/>
              <p:nvPr/>
            </p:nvSpPr>
            <p:spPr>
              <a:xfrm rot="2624939">
                <a:off x="4535621" y="4422335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FCFDF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ounded Rectangle 26">
                <a:extLst>
                  <a:ext uri="{FF2B5EF4-FFF2-40B4-BE49-F238E27FC236}">
                    <a16:creationId xmlns:a16="http://schemas.microsoft.com/office/drawing/2014/main" id="{70862F76-1648-478A-9DF4-0F7BA32F0CC5}"/>
                  </a:ext>
                </a:extLst>
              </p:cNvPr>
              <p:cNvSpPr/>
              <p:nvPr/>
            </p:nvSpPr>
            <p:spPr>
              <a:xfrm rot="18900000">
                <a:off x="4539421" y="4806489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FCFDF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Oval 29">
              <a:extLst>
                <a:ext uri="{FF2B5EF4-FFF2-40B4-BE49-F238E27FC236}">
                  <a16:creationId xmlns:a16="http://schemas.microsoft.com/office/drawing/2014/main" id="{F587DB40-8ABC-46EF-8B39-F25728C4D0C9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0">
              <a:extLst>
                <a:ext uri="{FF2B5EF4-FFF2-40B4-BE49-F238E27FC236}">
                  <a16:creationId xmlns:a16="http://schemas.microsoft.com/office/drawing/2014/main" id="{7C937E2F-CC2D-4248-A29C-636984A6FEB8}"/>
                </a:ext>
              </a:extLst>
            </p:cNvPr>
            <p:cNvSpPr/>
            <p:nvPr/>
          </p:nvSpPr>
          <p:spPr>
            <a:xfrm>
              <a:off x="2812925" y="3737769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1">
              <a:extLst>
                <a:ext uri="{FF2B5EF4-FFF2-40B4-BE49-F238E27FC236}">
                  <a16:creationId xmlns:a16="http://schemas.microsoft.com/office/drawing/2014/main" id="{5D75817C-FFFD-4DC1-ABF6-CFDE3EFAB9DD}"/>
                </a:ext>
              </a:extLst>
            </p:cNvPr>
            <p:cNvSpPr/>
            <p:nvPr/>
          </p:nvSpPr>
          <p:spPr>
            <a:xfrm>
              <a:off x="4033873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2">
              <a:extLst>
                <a:ext uri="{FF2B5EF4-FFF2-40B4-BE49-F238E27FC236}">
                  <a16:creationId xmlns:a16="http://schemas.microsoft.com/office/drawing/2014/main" id="{11D1F518-A4C8-4A9D-8D58-3104A67E155E}"/>
                </a:ext>
              </a:extLst>
            </p:cNvPr>
            <p:cNvSpPr/>
            <p:nvPr/>
          </p:nvSpPr>
          <p:spPr>
            <a:xfrm>
              <a:off x="5253581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3">
              <a:extLst>
                <a:ext uri="{FF2B5EF4-FFF2-40B4-BE49-F238E27FC236}">
                  <a16:creationId xmlns:a16="http://schemas.microsoft.com/office/drawing/2014/main" id="{90B9B7C1-4F40-4DB5-90E1-972801A80375}"/>
                </a:ext>
              </a:extLst>
            </p:cNvPr>
            <p:cNvSpPr/>
            <p:nvPr/>
          </p:nvSpPr>
          <p:spPr>
            <a:xfrm>
              <a:off x="7621842" y="3712100"/>
              <a:ext cx="368424" cy="36842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74">
              <a:extLst>
                <a:ext uri="{FF2B5EF4-FFF2-40B4-BE49-F238E27FC236}">
                  <a16:creationId xmlns:a16="http://schemas.microsoft.com/office/drawing/2014/main" id="{442B7F95-1777-4E0E-BF60-7C2DE5D40224}"/>
                </a:ext>
              </a:extLst>
            </p:cNvPr>
            <p:cNvSpPr/>
            <p:nvPr/>
          </p:nvSpPr>
          <p:spPr>
            <a:xfrm>
              <a:off x="8611594" y="377791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AFB894B9-A952-49A1-B61A-409A18E93BFB}"/>
                </a:ext>
              </a:extLst>
            </p:cNvPr>
            <p:cNvSpPr/>
            <p:nvPr/>
          </p:nvSpPr>
          <p:spPr>
            <a:xfrm>
              <a:off x="224457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9">
              <a:extLst>
                <a:ext uri="{FF2B5EF4-FFF2-40B4-BE49-F238E27FC236}">
                  <a16:creationId xmlns:a16="http://schemas.microsoft.com/office/drawing/2014/main" id="{F0AAD808-BAC4-4F00-93AE-D891F705F782}"/>
                </a:ext>
              </a:extLst>
            </p:cNvPr>
            <p:cNvSpPr/>
            <p:nvPr/>
          </p:nvSpPr>
          <p:spPr>
            <a:xfrm>
              <a:off x="3489307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AD7F249F-5A97-4E12-8310-5DD2E6BB7668}"/>
                </a:ext>
              </a:extLst>
            </p:cNvPr>
            <p:cNvSpPr/>
            <p:nvPr/>
          </p:nvSpPr>
          <p:spPr>
            <a:xfrm>
              <a:off x="4963736" y="379729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17">
              <a:extLst>
                <a:ext uri="{FF2B5EF4-FFF2-40B4-BE49-F238E27FC236}">
                  <a16:creationId xmlns:a16="http://schemas.microsoft.com/office/drawing/2014/main" id="{8C121888-05D7-442E-B725-B7AC0D7B7E8C}"/>
                </a:ext>
              </a:extLst>
            </p:cNvPr>
            <p:cNvSpPr/>
            <p:nvPr/>
          </p:nvSpPr>
          <p:spPr>
            <a:xfrm>
              <a:off x="620806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Oval 33">
            <a:extLst>
              <a:ext uri="{FF2B5EF4-FFF2-40B4-BE49-F238E27FC236}">
                <a16:creationId xmlns:a16="http://schemas.microsoft.com/office/drawing/2014/main" id="{7E64BE5C-BA96-4A94-BFD9-765E3D820356}"/>
              </a:ext>
            </a:extLst>
          </p:cNvPr>
          <p:cNvSpPr/>
          <p:nvPr/>
        </p:nvSpPr>
        <p:spPr>
          <a:xfrm>
            <a:off x="7299738" y="3721096"/>
            <a:ext cx="366544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74">
            <a:extLst>
              <a:ext uri="{FF2B5EF4-FFF2-40B4-BE49-F238E27FC236}">
                <a16:creationId xmlns:a16="http://schemas.microsoft.com/office/drawing/2014/main" id="{2FC7E1F9-C260-45F2-9A5C-4BCA0D876ADC}"/>
              </a:ext>
            </a:extLst>
          </p:cNvPr>
          <p:cNvSpPr/>
          <p:nvPr/>
        </p:nvSpPr>
        <p:spPr>
          <a:xfrm>
            <a:off x="8867849" y="3754073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74">
            <a:extLst>
              <a:ext uri="{FF2B5EF4-FFF2-40B4-BE49-F238E27FC236}">
                <a16:creationId xmlns:a16="http://schemas.microsoft.com/office/drawing/2014/main" id="{E5F70015-368B-451C-B212-0F80AA385AC2}"/>
              </a:ext>
            </a:extLst>
          </p:cNvPr>
          <p:cNvSpPr/>
          <p:nvPr/>
        </p:nvSpPr>
        <p:spPr>
          <a:xfrm>
            <a:off x="9144399" y="3754073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C0F34E-349C-4AEF-A948-863663490D87}"/>
              </a:ext>
            </a:extLst>
          </p:cNvPr>
          <p:cNvSpPr txBox="1"/>
          <p:nvPr/>
        </p:nvSpPr>
        <p:spPr>
          <a:xfrm>
            <a:off x="6800656" y="4160876"/>
            <a:ext cx="138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07/08/2019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8B355F7-7C5F-4052-A97B-FFE8C51AC359}"/>
              </a:ext>
            </a:extLst>
          </p:cNvPr>
          <p:cNvSpPr/>
          <p:nvPr/>
        </p:nvSpPr>
        <p:spPr>
          <a:xfrm>
            <a:off x="7525861" y="1849765"/>
            <a:ext cx="1422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Prazo para impugnações (art. 8º LFR)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9855B01-0CB0-485E-B8E5-3DA8E9877A30}"/>
              </a:ext>
            </a:extLst>
          </p:cNvPr>
          <p:cNvCxnSpPr>
            <a:cxnSpLocks/>
          </p:cNvCxnSpPr>
          <p:nvPr/>
        </p:nvCxnSpPr>
        <p:spPr>
          <a:xfrm>
            <a:off x="7483010" y="1820629"/>
            <a:ext cx="0" cy="2157987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92">
            <a:extLst>
              <a:ext uri="{FF2B5EF4-FFF2-40B4-BE49-F238E27FC236}">
                <a16:creationId xmlns:a16="http://schemas.microsoft.com/office/drawing/2014/main" id="{8E50C425-B209-40B0-A6EC-E33E93A8859E}"/>
              </a:ext>
            </a:extLst>
          </p:cNvPr>
          <p:cNvSpPr txBox="1"/>
          <p:nvPr/>
        </p:nvSpPr>
        <p:spPr>
          <a:xfrm>
            <a:off x="719252" y="1246100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Verificação de créditos</a:t>
            </a:r>
          </a:p>
        </p:txBody>
      </p:sp>
      <p:sp>
        <p:nvSpPr>
          <p:cNvPr id="63" name="Rectangle 4">
            <a:extLst>
              <a:ext uri="{FF2B5EF4-FFF2-40B4-BE49-F238E27FC236}">
                <a16:creationId xmlns:a16="http://schemas.microsoft.com/office/drawing/2014/main" id="{00314715-D9D8-4FFA-87AE-E27965802FD6}"/>
              </a:ext>
            </a:extLst>
          </p:cNvPr>
          <p:cNvSpPr/>
          <p:nvPr/>
        </p:nvSpPr>
        <p:spPr>
          <a:xfrm>
            <a:off x="368969" y="330651"/>
            <a:ext cx="11448000" cy="723916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342900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22375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1.3. Cronograma Processual</a:t>
            </a:r>
            <a:endParaRPr lang="en-US" sz="1400" b="1" kern="0" dirty="0">
              <a:solidFill>
                <a:srgbClr val="22375C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100" dirty="0">
                <a:solidFill>
                  <a:srgbClr val="22375C"/>
                </a:solidFill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Abaixo apresentamos o cronograma processual da Recuperanda subdividido nas etapas de Recuperação Judicial e verificação de créditos</a:t>
            </a:r>
            <a:r>
              <a:rPr lang="pt-BR" sz="1200" dirty="0">
                <a:solidFill>
                  <a:srgbClr val="0C16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solidFill>
                <a:srgbClr val="F0F4F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EE1C3FA-005F-4526-B1E7-4F74885A193A}"/>
              </a:ext>
            </a:extLst>
          </p:cNvPr>
          <p:cNvSpPr/>
          <p:nvPr/>
        </p:nvSpPr>
        <p:spPr>
          <a:xfrm>
            <a:off x="8653641" y="5310692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ko-KR" sz="1200" b="1" dirty="0">
                <a:solidFill>
                  <a:srgbClr val="008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QGC</a:t>
            </a:r>
          </a:p>
          <a:p>
            <a:r>
              <a:rPr lang="pt-BR" altLang="ko-KR" sz="1200" b="1" dirty="0">
                <a:solidFill>
                  <a:srgbClr val="008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18 LRF)</a:t>
            </a:r>
          </a:p>
        </p:txBody>
      </p:sp>
    </p:spTree>
    <p:extLst>
      <p:ext uri="{BB962C8B-B14F-4D97-AF65-F5344CB8AC3E}">
        <p14:creationId xmlns:p14="http://schemas.microsoft.com/office/powerpoint/2010/main" val="535435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118016-F58F-4D7F-A2AC-D4245B9ACBB4}"/>
              </a:ext>
            </a:extLst>
          </p:cNvPr>
          <p:cNvSpPr/>
          <p:nvPr/>
        </p:nvSpPr>
        <p:spPr>
          <a:xfrm>
            <a:off x="368969" y="348183"/>
            <a:ext cx="11448000" cy="6302238"/>
          </a:xfrm>
          <a:prstGeom prst="rect">
            <a:avLst/>
          </a:prstGeom>
          <a:solidFill>
            <a:schemeClr val="bg1"/>
          </a:solidFill>
        </p:spPr>
        <p:txBody>
          <a:bodyPr wrap="square" numCol="2" spcCol="360000">
            <a:spAutoFit/>
          </a:bodyPr>
          <a:lstStyle/>
          <a:p>
            <a:pPr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 Recuperanda</a:t>
            </a:r>
            <a:endParaRPr lang="en-US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Visita à sede da Recuperanda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dia 08 de agosto de 2019, às 14h30min, o representante da Administração Judicial compareceu à sede da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constatando inicialmente que, embora com pouco movimento, a mesma estava exercendo suas atividades de forma regular. 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Evidenciou também que as instalações e equipamentos permanecem em bom estado de conservação e organização. 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 isso foi registrado no relatório fotográfico em anexo. 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2.2. Conjuntura operacional</a:t>
            </a:r>
          </a:p>
          <a:p>
            <a:pPr indent="360000" algn="just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ocasião, estavam presentes o sócio Sr.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Rudi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seu filho e um funcionário chamado Alexandre, que relataram não ter havido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celebração de novos contrato ou rescisões, inexistindo, portanto, qualquer alteração na estrutura societária e operacional.</a:t>
            </a:r>
          </a:p>
          <a:p>
            <a:pPr indent="360000" algn="just">
              <a:lnSpc>
                <a:spcPct val="114000"/>
              </a:lnSpc>
            </a:pPr>
            <a:endParaRPr lang="pt-BR" sz="1200" b="1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acordo com as informações prestadas, o mês de junho fechou com resultado positivo, apresentando melhora em relação ao meses anteriores, sendo que a queda da margem bruta advém do mercado, que vem apresentando um alto nível de competitividade de preços. </a:t>
            </a:r>
          </a:p>
          <a:p>
            <a:pPr indent="360000" algn="just">
              <a:lnSpc>
                <a:spcPct val="114000"/>
              </a:lnSpc>
            </a:pPr>
            <a:endParaRPr lang="pt-BR" sz="1200" b="1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Sobre este aspecto, cabe frisar que no dia da diligência, enquanto a Recuperanda praticava o preço de R$ 4,395 por litro da gasolina comum, a concorrência estava com promoção a R$ 3,759.</a:t>
            </a:r>
          </a:p>
          <a:p>
            <a:pPr indent="360000" algn="just">
              <a:lnSpc>
                <a:spcPct val="114000"/>
              </a:lnSpc>
            </a:pPr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Tal fato causa insatisfação ao sócio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Rudi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principalmente porque, segundo ele, seu custo de combustível sem bandeira é de R$ 3,945, não entendendo como seus concorrentes conseguem trabalhar com um preço tão reduzido.</a:t>
            </a:r>
          </a:p>
          <a:p>
            <a:pPr indent="360000" algn="just">
              <a:lnSpc>
                <a:spcPct val="114000"/>
              </a:lnSpc>
            </a:pPr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Mencionou também que vem trabalhando para aumentar a receita e reduzir as  despesas e que seus advogados estão negociando com os credores para lograr êxito na aprovação do plano de recuperação judicial.</a:t>
            </a:r>
          </a:p>
          <a:p>
            <a:pPr indent="360000" algn="just">
              <a:lnSpc>
                <a:spcPct val="114000"/>
              </a:lnSpc>
            </a:pPr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Outrossim, cabe ressaltar que os balancetes dos meses de maio e junho de 2019, bem como demais documentos solicitados, foram tempestivamente disponibilizados à Administração Judicial pelo Contador da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Recuperanda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360000" algn="just">
              <a:lnSpc>
                <a:spcPct val="114000"/>
              </a:lnSpc>
            </a:pPr>
            <a:endParaRPr lang="en-US" sz="140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23A051-6FCC-4C7B-8EDF-71E304F2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073BFF-6ED2-4799-874C-875C53BCEA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24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F30542-920B-428F-B4F1-F203833E6E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 recolhimento de tributos correntes está em dia. Destaca-se, no entanto, que o INSS correspondente ao período anterior à RJ foi objeto de parcelamento, não mais recolhido.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878D50-D418-4E3D-A439-0A887F3DB72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Não foram contraídos novos empréstimos, tampouco ativos imobilizados.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Registre-se que a compra de combustível precisa ser à vista.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2711F0F-CAEC-4180-BC01-CD3032E81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está conseguindo cumprir seus prazos com os pagamentos de despesas gerais (luz, água, salários, entre outras, não submetidas à Recuperação Judicial).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9EB13B-D967-4FF5-B87B-0835C02E4E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 Recuperanda vem honrando com o pagamento dos honorários  da Administração Judicial.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Placeholder 23" descr="Checklist">
            <a:extLst>
              <a:ext uri="{FF2B5EF4-FFF2-40B4-BE49-F238E27FC236}">
                <a16:creationId xmlns:a16="http://schemas.microsoft.com/office/drawing/2014/main" id="{D099EF54-4375-42D7-95DA-42125D5B154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26" name="Picture Placeholder 25" descr="Money">
            <a:extLst>
              <a:ext uri="{FF2B5EF4-FFF2-40B4-BE49-F238E27FC236}">
                <a16:creationId xmlns:a16="http://schemas.microsoft.com/office/drawing/2014/main" id="{749B67A6-E77E-41B0-AB55-26082814640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28" name="Picture Placeholder 27" descr="Stopwatch">
            <a:extLst>
              <a:ext uri="{FF2B5EF4-FFF2-40B4-BE49-F238E27FC236}">
                <a16:creationId xmlns:a16="http://schemas.microsoft.com/office/drawing/2014/main" id="{0A3CE29F-88CB-4F9D-9AD3-89B4CFE2488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30" name="Picture Placeholder 29" descr="Daily Calendar">
            <a:extLst>
              <a:ext uri="{FF2B5EF4-FFF2-40B4-BE49-F238E27FC236}">
                <a16:creationId xmlns:a16="http://schemas.microsoft.com/office/drawing/2014/main" id="{975D0D6B-E632-4542-BDF4-9E08AA955A3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338" b="2338"/>
          <a:stretch>
            <a:fillRect/>
          </a:stretch>
        </p:blipFill>
        <p:spPr/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0B90766-0F48-44FA-89F9-25E9C0BF24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9122A3-A932-42C5-A8A7-B135CB3A0D72}"/>
              </a:ext>
            </a:extLst>
          </p:cNvPr>
          <p:cNvSpPr/>
          <p:nvPr/>
        </p:nvSpPr>
        <p:spPr>
          <a:xfrm>
            <a:off x="368969" y="348183"/>
            <a:ext cx="11598442" cy="306109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2.3. Informações adicionais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C9BF18E-7521-4B50-9711-3AC7320D21E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466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118016-F58F-4D7F-A2AC-D4245B9ACBB4}"/>
              </a:ext>
            </a:extLst>
          </p:cNvPr>
          <p:cNvSpPr/>
          <p:nvPr/>
        </p:nvSpPr>
        <p:spPr>
          <a:xfrm>
            <a:off x="510170" y="338334"/>
            <a:ext cx="11448000" cy="1636089"/>
          </a:xfrm>
          <a:prstGeom prst="rect">
            <a:avLst/>
          </a:prstGeom>
          <a:solidFill>
            <a:schemeClr val="bg1"/>
          </a:solidFill>
        </p:spPr>
        <p:txBody>
          <a:bodyPr wrap="square" numCol="2" spcCol="360000">
            <a:spAutoFit/>
          </a:bodyPr>
          <a:lstStyle/>
          <a:p>
            <a:pPr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>
              <a:lnSpc>
                <a:spcPct val="114000"/>
              </a:lnSpc>
            </a:pPr>
            <a:r>
              <a:rPr lang="pt-BR" sz="12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3.1 Evolução do Faturamento e Resultados 2018/2019</a:t>
            </a:r>
          </a:p>
          <a:p>
            <a:pPr lvl="0"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23A051-6FCC-4C7B-8EDF-71E304F2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073BFF-6ED2-4799-874C-875C53BCEA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530" y="5694499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A6D8D95-5D94-4E11-BCD2-FE90E961F2BE}"/>
              </a:ext>
            </a:extLst>
          </p:cNvPr>
          <p:cNvSpPr txBox="1"/>
          <p:nvPr/>
        </p:nvSpPr>
        <p:spPr>
          <a:xfrm>
            <a:off x="306005" y="4543873"/>
            <a:ext cx="55027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gráfico acima é possível verificar que o ano de 2019 é bastante positivo se comparado ao ano de 2018, principalmente em razão do faturamento ter sido bem superior ao mesmo período de ano anterior.</a:t>
            </a:r>
          </a:p>
          <a:p>
            <a:pPr algn="just"/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Os dados contábeis demonstram que o faturamento do primeiro semestre de 2019 importou em R$ 1.420.727,00, enquanto em 2018 foi de R$ 424.463,00, ou seja, houve um crescimento de 43%, dado bastante positivo ao soerguimento da Empresa.</a:t>
            </a:r>
          </a:p>
          <a:p>
            <a:pPr algn="just"/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0062B6-BD29-4951-A05A-36F3AD82874B}"/>
              </a:ext>
            </a:extLst>
          </p:cNvPr>
          <p:cNvSpPr txBox="1"/>
          <p:nvPr/>
        </p:nvSpPr>
        <p:spPr>
          <a:xfrm>
            <a:off x="6651674" y="4628270"/>
            <a:ext cx="535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	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A9BF57-2149-4825-9544-7C09482E8982}"/>
              </a:ext>
            </a:extLst>
          </p:cNvPr>
          <p:cNvSpPr txBox="1"/>
          <p:nvPr/>
        </p:nvSpPr>
        <p:spPr>
          <a:xfrm>
            <a:off x="6159304" y="4501669"/>
            <a:ext cx="5353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Observando o quadro acima, evidencia-se a existência de pequenos resultados positivos no período de fevereiro a junho e de prejuízos nos meses de janeiro e maio, ou seja, existe uma inconstância nos resultados mensais.</a:t>
            </a:r>
          </a:p>
          <a:p>
            <a:pPr lvl="1" algn="just"/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Ademais, até o mês de junho, 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apresentava um lucro de apenas R$ 1.492,00, ponto que será melhor abordado no próximo item.</a:t>
            </a:r>
          </a:p>
          <a:p>
            <a:pPr lvl="1" algn="just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3E6E5FA-369C-434D-BF41-AC9923421A41}"/>
              </a:ext>
            </a:extLst>
          </p:cNvPr>
          <p:cNvSpPr txBox="1"/>
          <p:nvPr/>
        </p:nvSpPr>
        <p:spPr>
          <a:xfrm>
            <a:off x="6670502" y="323557"/>
            <a:ext cx="4842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Para uma análise mais efetiva, é importante identificar quais são os resultados (em valores) que as operações da Recuperanda estão produzindo, dado que é apresentado no gráfico abaixo: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dirty="0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C52799AF-A566-4EA9-A621-A61F3B2726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972146"/>
              </p:ext>
            </p:extLst>
          </p:nvPr>
        </p:nvGraphicFramePr>
        <p:xfrm>
          <a:off x="431800" y="1936750"/>
          <a:ext cx="1504950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504982" imgH="9427" progId="Excel.Sheet.12">
                  <p:embed/>
                </p:oleObj>
              </mc:Choice>
              <mc:Fallback>
                <p:oleObj name="Worksheet" r:id="rId3" imgW="1504982" imgH="9427" progId="Excel.Sheet.12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C52799AF-A566-4EA9-A621-A61F3B272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800" y="1936750"/>
                        <a:ext cx="1504950" cy="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899C3483-A657-42CA-8A14-39C18D1A6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412963"/>
              </p:ext>
            </p:extLst>
          </p:nvPr>
        </p:nvGraphicFramePr>
        <p:xfrm>
          <a:off x="635463" y="1352428"/>
          <a:ext cx="456247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4562602" imgH="2743200" progId="Excel.Sheet.12">
                  <p:embed/>
                </p:oleObj>
              </mc:Choice>
              <mc:Fallback>
                <p:oleObj name="Worksheet" r:id="rId5" imgW="4562602" imgH="2743200" progId="Excel.Sheet.12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899C3483-A657-42CA-8A14-39C18D1A66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5463" y="1352428"/>
                        <a:ext cx="4562475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19CB9792-F2E3-439D-820A-6062DEA0F3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274614"/>
              </p:ext>
            </p:extLst>
          </p:nvPr>
        </p:nvGraphicFramePr>
        <p:xfrm>
          <a:off x="6740842" y="1427526"/>
          <a:ext cx="4562475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4562602" imgH="2733773" progId="Excel.Sheet.12">
                  <p:embed/>
                </p:oleObj>
              </mc:Choice>
              <mc:Fallback>
                <p:oleObj name="Worksheet" r:id="rId7" imgW="4562602" imgH="2733773" progId="Excel.Sheet.12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19CB9792-F2E3-439D-820A-6062DEA0F3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40842" y="1427526"/>
                        <a:ext cx="4562475" cy="273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4580329"/>
      </p:ext>
    </p:extLst>
  </p:cSld>
  <p:clrMapOvr>
    <a:masterClrMapping/>
  </p:clrMapOvr>
</p:sld>
</file>

<file path=ppt/theme/theme1.xml><?xml version="1.0" encoding="utf-8"?>
<a:theme xmlns:a="http://schemas.openxmlformats.org/drawingml/2006/main" name="NOWCO Master">
  <a:themeElements>
    <a:clrScheme name="Custom 14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F58673"/>
      </a:accent3>
      <a:accent4>
        <a:srgbClr val="F16953"/>
      </a:accent4>
      <a:accent5>
        <a:srgbClr val="22375C"/>
      </a:accent5>
      <a:accent6>
        <a:srgbClr val="1A2A46"/>
      </a:accent6>
      <a:hlink>
        <a:srgbClr val="F16953"/>
      </a:hlink>
      <a:folHlink>
        <a:srgbClr val="F8A79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8182ff-5b7c-42a0-853e-d54b6befd95f">
      <Terms xmlns="http://schemas.microsoft.com/office/infopath/2007/PartnerControls"/>
    </lcf76f155ced4ddcb4097134ff3c332f>
    <TaxCatchAll xmlns="10f10aa4-5702-47bb-b7f6-1e31cf998bd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3C25E02C492E4B985EE828668EADBF" ma:contentTypeVersion="16" ma:contentTypeDescription="Create a new document." ma:contentTypeScope="" ma:versionID="f2b0fdc843d7471f455c51b38a1e7f32">
  <xsd:schema xmlns:xsd="http://www.w3.org/2001/XMLSchema" xmlns:xs="http://www.w3.org/2001/XMLSchema" xmlns:p="http://schemas.microsoft.com/office/2006/metadata/properties" xmlns:ns2="428182ff-5b7c-42a0-853e-d54b6befd95f" xmlns:ns3="10f10aa4-5702-47bb-b7f6-1e31cf998bd6" targetNamespace="http://schemas.microsoft.com/office/2006/metadata/properties" ma:root="true" ma:fieldsID="16cb20e37379de3b791980fc0309cd14" ns2:_="" ns3:_="">
    <xsd:import namespace="428182ff-5b7c-42a0-853e-d54b6befd95f"/>
    <xsd:import namespace="10f10aa4-5702-47bb-b7f6-1e31cf998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182ff-5b7c-42a0-853e-d54b6befd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8cef530-b7a7-45b6-9e40-b54026029e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0aa4-5702-47bb-b7f6-1e31cf998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0e11f1e-42ac-4242-96d3-b0d9854f5654}" ma:internalName="TaxCatchAll" ma:showField="CatchAllData" ma:web="10f10aa4-5702-47bb-b7f6-1e31cf998b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A746DC-69F8-4332-94C8-93B0273FA5E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914CD72-78CF-4050-9730-FD8D643320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2D77B1-81EE-4336-A61D-7E813AAB8E5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3434</TotalTime>
  <Words>2267</Words>
  <Application>Microsoft Office PowerPoint</Application>
  <PresentationFormat>Widescreen</PresentationFormat>
  <Paragraphs>227</Paragraphs>
  <Slides>14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Open Sans Semibold</vt:lpstr>
      <vt:lpstr>Tw Cen MT</vt:lpstr>
      <vt:lpstr>Wingdings</vt:lpstr>
      <vt:lpstr>NOWCO Master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Fernanda BJ Adm Judicial</dc:creator>
  <cp:lastModifiedBy>Joana Biasi</cp:lastModifiedBy>
  <cp:revision>165</cp:revision>
  <cp:lastPrinted>2019-06-03T14:07:22Z</cp:lastPrinted>
  <dcterms:created xsi:type="dcterms:W3CDTF">2019-01-24T17:20:57Z</dcterms:created>
  <dcterms:modified xsi:type="dcterms:W3CDTF">2021-02-19T12:41:30Z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0x010100C83C25E02C492E4B985EE828668EADBF</vt:lpwstr>
  </property>
</Properties>
</file>