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864" r:id="rId4"/>
  </p:sldMasterIdLst>
  <p:notesMasterIdLst>
    <p:notesMasterId r:id="rId20"/>
  </p:notesMasterIdLst>
  <p:handoutMasterIdLst>
    <p:handoutMasterId r:id="rId21"/>
  </p:handoutMasterIdLst>
  <p:sldIdLst>
    <p:sldId id="257" r:id="rId5"/>
    <p:sldId id="272" r:id="rId6"/>
    <p:sldId id="258" r:id="rId7"/>
    <p:sldId id="260" r:id="rId8"/>
    <p:sldId id="261" r:id="rId9"/>
    <p:sldId id="282" r:id="rId10"/>
    <p:sldId id="264" r:id="rId11"/>
    <p:sldId id="265" r:id="rId12"/>
    <p:sldId id="285" r:id="rId13"/>
    <p:sldId id="273" r:id="rId14"/>
    <p:sldId id="286" r:id="rId15"/>
    <p:sldId id="274" r:id="rId16"/>
    <p:sldId id="275" r:id="rId17"/>
    <p:sldId id="278" r:id="rId18"/>
    <p:sldId id="284" r:id="rId19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4D4D4D"/>
    <a:srgbClr val="B2B2B2"/>
    <a:srgbClr val="339933"/>
    <a:srgbClr val="F0563C"/>
    <a:srgbClr val="5F5F5F"/>
    <a:srgbClr val="EE2E62"/>
    <a:srgbClr val="F2ECEE"/>
    <a:srgbClr val="EE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80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5" Type="http://schemas.openxmlformats.org/officeDocument/2006/relationships/slide" Target="slides/slide7.xml"/><Relationship Id="rId4" Type="http://schemas.openxmlformats.org/officeDocument/2006/relationships/slide" Target="slides/slide5.xml"/><Relationship Id="rId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/>
              <a:t>Composição Ativo em 28/02/2019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46593008929605007"/>
          <c:y val="0.21452497125441281"/>
          <c:w val="0.49083226129827362"/>
          <c:h val="0.6063997967292725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507931655917897E-2"/>
          <c:y val="0.14364755556450584"/>
          <c:w val="0.31851460135966425"/>
          <c:h val="0.77451101221043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/>
              <a:t>Composição Ativo em 28/02/2019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46593008929605007"/>
          <c:y val="0.21452497125441281"/>
          <c:w val="0.49083226129827362"/>
          <c:h val="0.6063997967292725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507931655917897E-2"/>
          <c:y val="0.14364755556450584"/>
          <c:w val="0.31851460135966425"/>
          <c:h val="0.77451101221043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2019. 06. 09.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2019. 06. 09.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6" rIns="95573" bIns="47786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71382"/>
            <a:ext cx="7942579" cy="2676584"/>
          </a:xfrm>
          <a:prstGeom prst="rect">
            <a:avLst/>
          </a:prstGeom>
        </p:spPr>
        <p:txBody>
          <a:bodyPr vert="horz" lIns="95573" tIns="47786" rIns="95573" bIns="477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676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4.xlsx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4.xlsx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6.xls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image" Target="../media/image14.pn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4328FF-1A3F-41D0-BFE7-41AA2692A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896" y="3429000"/>
            <a:ext cx="9476208" cy="175814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Autos n</a:t>
            </a:r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009/1.18.0004208-8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Ação: Recuperação Judicial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2ª Vara Cível da Comarca de Carazinho – 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Recuperanda: PETROPÁTRIA COMÉRCIO DE COMBUSTÍVEIS LTDA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2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E5D7A9-0967-4B59-97B3-05BC3F29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080" y="1368521"/>
            <a:ext cx="4220308" cy="4759071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Dentre as principais rubricas estão o 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imobilizado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(49%),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direitos realizáveis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(20%) e as 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do exercício seguinte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(18%).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conta caixa mantem-se com saldo elevado, com uma média de R$ 76.800,00, mas no mês de abril/19 apresenta o maior saldo com R$ 93.632,32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Perguntamos ao contador e ao proprietário, o porque deste saldo, segundo o contador, como a empresa não faz controle de caixa contábil/fiscal, não sabe precisar com certeza o porque deste saldo alto. O empresário ressalta que junta dinheiro para fazer a próxima compra de combustíveis, que tem sido à vista após a RJ.</a:t>
            </a: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aos clientes, é importante acrescentar que além dos R$ 101.022,13, estão sem movimentação o valor de R$ 30.938,83 referente a clientes diversos sem cadastro e R$ 142,44 de clientes em cobrança, ou seja, do total de R$ 272.034,44, de contas a receber de clientes 48,5% não tem liquidez.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Solicitamos informação do contador, de como são realizados os registros e os controles  nas contas Clientes a receber e  nos cartões de crédito, e segundo ele a empresa não tem controle individualizado por operação e passa apenas o saldo no final de cada mês.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0D9D94A-D61D-48B6-A191-A0BAF7B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129818" y="486322"/>
            <a:ext cx="11598442" cy="1004570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de março e abril de 2019. Apresenta-se abaixo uma análise sobre sua posição financeira (balanço patrimonial).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4CBC56-308B-4DF5-9942-E418444ACD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792753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25934"/>
              </p:ext>
            </p:extLst>
          </p:nvPr>
        </p:nvGraphicFramePr>
        <p:xfrm>
          <a:off x="0" y="1335248"/>
          <a:ext cx="6729413" cy="544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B6D3EA7-275C-4C20-A8CE-9249AED516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850683"/>
              </p:ext>
            </p:extLst>
          </p:nvPr>
        </p:nvGraphicFramePr>
        <p:xfrm>
          <a:off x="128221" y="1974850"/>
          <a:ext cx="771525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Worksheet" r:id="rId5" imgW="7715158" imgH="2904964" progId="Excel.Sheet.12">
                  <p:embed/>
                </p:oleObj>
              </mc:Choice>
              <mc:Fallback>
                <p:oleObj name="Worksheet" r:id="rId5" imgW="7715158" imgH="29049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221" y="1974850"/>
                        <a:ext cx="7715250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06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E5D7A9-0967-4B59-97B3-05BC3F29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692" y="1368521"/>
            <a:ext cx="3812802" cy="500315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Verificou-se que apesar do aumento no total das contas a receber de clientes no período analisado de 21%, a conta de cheques a receber, reduziu de R$ 37.157,05 em fevereiro/19 para R$8.540,00 em abril/19.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Questionamos a empresa e seu contador, sobre se havia ocorrido o efetivo recebimento destes valores, sendo que fomos informados que em</a:t>
            </a:r>
            <a:r>
              <a:rPr lang="pt-BR" b="1" dirty="0"/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31.12.2017 a empresa elaborou uma listagem dos cheques de clientes sem fundos a receber (cheques estes que estavam no Caixa - separados para o processo de recuperação judicial). Toda vez que a empresa apresenta lucro, a contabilidade utiliza estes cheques para abater da base de cálculo do Lucro Real</a:t>
            </a:r>
            <a:r>
              <a:rPr lang="pt-BR" b="1" dirty="0"/>
              <a:t>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ao controle e registro dos estoques a empresa fornece relatório de inventário de estoque mensal, o qual conferimos e está de acordo com os registros contábeis.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ao contador verificação sobre o a contabilização dos encargos financeiros a apropriar cujo registro deve ser em conta redutora, das  obrigações no passivo de curto e longo prazo.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0D9D94A-D61D-48B6-A191-A0BAF7B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129818" y="486322"/>
            <a:ext cx="11598442" cy="1004570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de março e abril de 2019. Apresenta-se abaixo uma análise sobre sua posição financeira (balanço patrimonial).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4CBC56-308B-4DF5-9942-E418444ACD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792753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0" y="1335248"/>
          <a:ext cx="6729413" cy="544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B6D3EA7-275C-4C20-A8CE-9249AED516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221" y="1974850"/>
          <a:ext cx="771525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Worksheet" r:id="rId5" imgW="7715158" imgH="2904964" progId="Excel.Sheet.12">
                  <p:embed/>
                </p:oleObj>
              </mc:Choice>
              <mc:Fallback>
                <p:oleObj name="Worksheet" r:id="rId5" imgW="7715158" imgH="2904964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B6D3EA7-275C-4C20-A8CE-9249AED516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221" y="1974850"/>
                        <a:ext cx="7715250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9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E5D7A9-0967-4B59-97B3-05BC3F29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486" y="1642585"/>
            <a:ext cx="4207876" cy="4164456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análise horizontal e vertical das contas do passivo verifica-se que de dezembro de 2018 a abril de 2019, houve pequena variação dos saldos, em razão do registro das despesas por caixa e principalmente pelo fato da compra de combustíveis ser realizada á vista.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compras com fornecedores que importaram no período de janeiro a abril de  2019, R$ 769.831,22 foram realizadas à vista, no valor de R$ 747.585,20, o que representa, 97%.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variações ocorridas referem-se somente as contas de salário, prolabore, encargos sociais sobre a folha.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tributos como: PIS,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Cofins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ICMS estão sendo compensados com saldos a recuperar, registrados no ativo, que reduziram no período 29%.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parcelamento do INSS não vem sendo pago, visto que o valor registrado no passivo circulante na conta Parcelamento de INSS que importa em R$ 134.128,26 está sem movimentação desde 2016. Consta também na  conta encargos sociais a pagar o montante de INSS a pagar de R$ 125.230,74, também em atraso, porém sem parcelamento.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25323-6A9D-422D-A6BB-8BD3E511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368969" y="348183"/>
            <a:ext cx="11598442" cy="98706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de março e abril de 2019. Apresenta-se abaixo uma análise sobre sua posição financeira (balanço patrimonial).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ED379-D793-4555-9B5E-A52046AD89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F58E2F7-11D6-455E-82EC-56DC0B9F3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166368"/>
              </p:ext>
            </p:extLst>
          </p:nvPr>
        </p:nvGraphicFramePr>
        <p:xfrm>
          <a:off x="344071" y="1761491"/>
          <a:ext cx="7086600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Worksheet" r:id="rId4" imgW="7086538" imgH="2600290" progId="Excel.Sheet.12">
                  <p:embed/>
                </p:oleObj>
              </mc:Choice>
              <mc:Fallback>
                <p:oleObj name="Worksheet" r:id="rId4" imgW="7086538" imgH="26002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071" y="1761491"/>
                        <a:ext cx="7086600" cy="260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59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1D173-8D80-4560-ABD4-2892D3EB8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E5D7A9-0967-4B59-97B3-05BC3F29F66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50451" y="1065104"/>
            <a:ext cx="4948278" cy="133421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ao custo da mercadoria vendida, a análise vertical demonstra uma tendência em percentual nos meses de janeiro a março na média de 88%, porém no mês de abril/19 aumentou para 97%, está variação não seria normal. Para identificar as causas analisou-se no período o comportamento das vendas, compras e custo da mercadoria vendida, conforme se observa no gráfico: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368969" y="348183"/>
            <a:ext cx="11598442" cy="776559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de janeiro a  abril de 2019. Apresenta-se abaixo uma análise sobre seu desempenho (resultado).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A2FF-EFF3-4690-922C-5707E42ACC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3" y="5905515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8452FF3B-7408-4421-B882-6157DE978474}"/>
              </a:ext>
            </a:extLst>
          </p:cNvPr>
          <p:cNvSpPr txBox="1">
            <a:spLocks/>
          </p:cNvSpPr>
          <p:nvPr/>
        </p:nvSpPr>
        <p:spPr>
          <a:xfrm>
            <a:off x="375443" y="3130715"/>
            <a:ext cx="5905331" cy="2607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3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90322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 já relatado o faturamento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vem aumentando mês a mês, tendo no bimestre março/abril, seu melhor desempenho, com um aumento o faturamento em 33% de fevereiro para março, e mais 8% de março para abril.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despesas operacionais da empresa mantem-se estáveis e em média, de 12% da receita líquida obtida. Porém com o faturamento atual a empresa ainda não teria sobras para honrar com o pagamento dos impostos em atraso e do plano de recuperação, isto porquê o resultado líquido no período analisado foi um prejuízo de R$ 440,00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importante ressaltar que se fossem excluídos os valores lançados em despesas com devedores duvidosos referentes os cheques sem fundos, contabilizados para redução da tributação, obter-se-ia um resultado positivo de R$ 28.177,05 no quadrimestre.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92D72D2-3320-484B-A163-21067D2F3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508213"/>
              </p:ext>
            </p:extLst>
          </p:nvPr>
        </p:nvGraphicFramePr>
        <p:xfrm>
          <a:off x="419540" y="1219879"/>
          <a:ext cx="581025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Worksheet" r:id="rId5" imgW="5810386" imgH="1685890" progId="Excel.Sheet.12">
                  <p:embed/>
                </p:oleObj>
              </mc:Choice>
              <mc:Fallback>
                <p:oleObj name="Worksheet" r:id="rId5" imgW="5810386" imgH="16858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540" y="1219879"/>
                        <a:ext cx="5810250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91A2091E-2F42-467A-BA56-CFAA7332A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02896"/>
              </p:ext>
            </p:extLst>
          </p:nvPr>
        </p:nvGraphicFramePr>
        <p:xfrm>
          <a:off x="6603099" y="2260961"/>
          <a:ext cx="5400675" cy="2607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Worksheet" r:id="rId7" imgW="5400762" imgH="2895537" progId="Excel.Sheet.8">
                  <p:embed/>
                </p:oleObj>
              </mc:Choice>
              <mc:Fallback>
                <p:oleObj name="Worksheet" r:id="rId7" imgW="5400762" imgH="2895537" progId="Excel.Sheet.8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31BBF61F-AB95-42F1-AC97-02F0845F0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03099" y="2260961"/>
                        <a:ext cx="5400675" cy="2607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9F7ED5E5-7B91-4C46-93F3-EF15D8D33C95}"/>
              </a:ext>
            </a:extLst>
          </p:cNvPr>
          <p:cNvSpPr txBox="1">
            <a:spLocks/>
          </p:cNvSpPr>
          <p:nvPr/>
        </p:nvSpPr>
        <p:spPr>
          <a:xfrm>
            <a:off x="6663701" y="4867417"/>
            <a:ext cx="4948278" cy="1731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3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90322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 gráfico observa-se que a variação no volume das compras afeta ora os estoques e ora o CMV. No mês de janeiro as compras foram superiores as vendas, o que ocasionou um aumento dos estoques. Já em abril o valor monetário das compras foi o mais elevado do período, resultando em um custo da </a:t>
            </a:r>
            <a:r>
              <a:rPr lang="pt-B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mercadoria vendida maior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Estas variações serão objetos de análises nos próximos bimestres para identificar se isso ocorre em função da variação do preço dos combustíveis ou por outros fatores, isto porque a margem bruta deveria ser padrão.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9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B603C-261C-4B34-B772-ADE8374C789E}"/>
              </a:ext>
            </a:extLst>
          </p:cNvPr>
          <p:cNvSpPr/>
          <p:nvPr/>
        </p:nvSpPr>
        <p:spPr>
          <a:xfrm>
            <a:off x="1306546" y="1069672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 do posto no dia da visita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889E7-982D-4A9E-A395-773FBCC5544E}"/>
              </a:ext>
            </a:extLst>
          </p:cNvPr>
          <p:cNvSpPr/>
          <p:nvPr/>
        </p:nvSpPr>
        <p:spPr>
          <a:xfrm>
            <a:off x="6862374" y="1040491"/>
            <a:ext cx="381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 do posto no dia da visita bastante  movimento no final da tarde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Imagem 4" descr="Uma imagem contendo árvore, parede, edifício, ao ar livre&#10;&#10;Descrição gerada automaticamente">
            <a:extLst>
              <a:ext uri="{FF2B5EF4-FFF2-40B4-BE49-F238E27FC236}">
                <a16:creationId xmlns:a16="http://schemas.microsoft.com/office/drawing/2014/main" id="{73942EE6-6700-47A5-A805-A2CEE5EA26D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  <p:pic>
        <p:nvPicPr>
          <p:cNvPr id="16" name="Espaço Reservado para Imagem 9" descr="Uma imagem contendo interior, parede&#10;&#10;Descrição gerada automaticamente">
            <a:extLst>
              <a:ext uri="{FF2B5EF4-FFF2-40B4-BE49-F238E27FC236}">
                <a16:creationId xmlns:a16="http://schemas.microsoft.com/office/drawing/2014/main" id="{5F1D1236-B504-4329-ADC8-1448BA7B7A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334936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B603C-261C-4B34-B772-ADE8374C789E}"/>
              </a:ext>
            </a:extLst>
          </p:cNvPr>
          <p:cNvSpPr/>
          <p:nvPr/>
        </p:nvSpPr>
        <p:spPr>
          <a:xfrm>
            <a:off x="997056" y="1098881"/>
            <a:ext cx="3816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do posto  área que o proprietário pretende utilizar para lavagem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889E7-982D-4A9E-A395-773FBCC5544E}"/>
              </a:ext>
            </a:extLst>
          </p:cNvPr>
          <p:cNvSpPr/>
          <p:nvPr/>
        </p:nvSpPr>
        <p:spPr>
          <a:xfrm>
            <a:off x="6862374" y="1040491"/>
            <a:ext cx="381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Preços bem parecidos em todos os postos da cidade.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spaço Reservado para Imagem 12" descr="Uma imagem contendo ao ar livre, texto&#10;&#10;Descrição gerada automaticamente">
            <a:extLst>
              <a:ext uri="{FF2B5EF4-FFF2-40B4-BE49-F238E27FC236}">
                <a16:creationId xmlns:a16="http://schemas.microsoft.com/office/drawing/2014/main" id="{74D390A2-CC9E-4092-B9D4-69D4DE70113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  <p:pic>
        <p:nvPicPr>
          <p:cNvPr id="21" name="Espaço Reservado para Imagem 20" descr="Uma imagem contendo árvore, ao ar livre, natureza&#10;&#10;Descrição gerada automaticamente">
            <a:extLst>
              <a:ext uri="{FF2B5EF4-FFF2-40B4-BE49-F238E27FC236}">
                <a16:creationId xmlns:a16="http://schemas.microsoft.com/office/drawing/2014/main" id="{2B869BAA-1563-4392-9570-217D440CCD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209796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C9A12-5C9F-4724-914D-09736E2065B6}"/>
              </a:ext>
            </a:extLst>
          </p:cNvPr>
          <p:cNvSpPr txBox="1"/>
          <p:nvPr/>
        </p:nvSpPr>
        <p:spPr>
          <a:xfrm>
            <a:off x="1499651" y="1794739"/>
            <a:ext cx="9192698" cy="302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Introdução.......................................................................................................................................... 3</a:t>
            </a:r>
            <a:endParaRPr lang="en-US" sz="1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Preliminares......................................................................................................... 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Processual....................................................................................................................... 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Processual................................................................................................................. 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as Recuperanda................................................................................................</a:t>
            </a: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Atuação da Recuperanda..............................................................................................................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Visita à sede da Recuperanda.......................................................................................................7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Informações adicionais..................................................................................................................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Econômico-Financeira..........................................................................................................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Registro Fotográfico.........................................................................................................................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PETROPÁTRIA COMÉRCIO DE COMBUSTÍVEIS LTDA., as quais foram fornecidas por seus administradores; e (ii) conduzimos discussões com membros integrantes da administração da PETROPÁTRIA COMÉRCIO DE COMBUSTÍVEIS LTDA. sobre os negócios e as operações da referida sociedade empresária.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administração da PETROPÁTRIA COMÉRCIO DE COMBUSTÍVEIS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relatório e as opiniões aqui contidas tem a finalidade de informar a todos os interessados no presente processo, observando o fato de que qualquer leitor deste relatório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1"/>
            <a:ext cx="5550568" cy="5372561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60000" defTabSz="360000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Trata-se de Recuperação Judicial requerida em 02 de outubro de 2018 por sociedade empresária de responsabilidade limitada, dedicada à exploração de posto de gasolina.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Examinados os requisitos objetivos e subjetivos, foi deferido o processamento da Recuperação Judicial em decisão datada de 07/11/2018 e veiculada no DJE de 29/11/2018.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Aguarda-se a publicação do edital do art. 52, §1º, da Lei 11.101/2005, a fim de dar início à fase extrajudicial ou administrativa de verificação de créditos.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De qualquer forma, a Administração Judicial já providenciou o envio das correspondências previstas no art. 22, I, “a”, da Lei 11.101/2005.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No prazo assinalado pelo art. 53, da Lei 11.101/2005, a Recuperanda deverá apresentar o plano de recuperação.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Não há definição na decisão que deferiu o processamento acerca da forma de contagem dos prazos, o que será objeto de provocação por parte desta Administração Judicial.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É como se encontra o processo.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AE565-18A9-46C5-9892-52DF0F136A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15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48183"/>
            <a:ext cx="11598442" cy="958660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créditos.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3C16F79-9465-4C00-886A-CABD051EA7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Straight Connector 36">
            <a:extLst>
              <a:ext uri="{FF2B5EF4-FFF2-40B4-BE49-F238E27FC236}">
                <a16:creationId xmlns:a16="http://schemas.microsoft.com/office/drawing/2014/main" id="{5D6BB143-052D-4FAD-B655-39CE0F501100}"/>
              </a:ext>
            </a:extLst>
          </p:cNvPr>
          <p:cNvCxnSpPr>
            <a:cxnSpLocks/>
          </p:cNvCxnSpPr>
          <p:nvPr/>
        </p:nvCxnSpPr>
        <p:spPr>
          <a:xfrm flipV="1">
            <a:off x="1502836" y="2133306"/>
            <a:ext cx="11363" cy="1800000"/>
          </a:xfrm>
          <a:prstGeom prst="line">
            <a:avLst/>
          </a:prstGeom>
          <a:ln w="25400">
            <a:solidFill>
              <a:srgbClr val="FF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95A4086-F907-480A-BF3F-082E2FAA06A9}"/>
              </a:ext>
            </a:extLst>
          </p:cNvPr>
          <p:cNvSpPr txBox="1"/>
          <p:nvPr/>
        </p:nvSpPr>
        <p:spPr>
          <a:xfrm>
            <a:off x="1514199" y="2105367"/>
            <a:ext cx="124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4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42">
            <a:extLst>
              <a:ext uri="{FF2B5EF4-FFF2-40B4-BE49-F238E27FC236}">
                <a16:creationId xmlns:a16="http://schemas.microsoft.com/office/drawing/2014/main" id="{00AFA40F-E82E-45B4-9979-4501F934F5ED}"/>
              </a:ext>
            </a:extLst>
          </p:cNvPr>
          <p:cNvCxnSpPr/>
          <p:nvPr/>
        </p:nvCxnSpPr>
        <p:spPr>
          <a:xfrm flipV="1">
            <a:off x="4010445" y="2150461"/>
            <a:ext cx="0" cy="1800000"/>
          </a:xfrm>
          <a:prstGeom prst="line">
            <a:avLst/>
          </a:prstGeom>
          <a:ln w="25400">
            <a:solidFill>
              <a:srgbClr val="00B05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802B379-563C-41C6-A934-1649EADE7433}"/>
              </a:ext>
            </a:extLst>
          </p:cNvPr>
          <p:cNvSpPr txBox="1"/>
          <p:nvPr/>
        </p:nvSpPr>
        <p:spPr>
          <a:xfrm>
            <a:off x="4070227" y="2089677"/>
            <a:ext cx="17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a publicação do edital previsto no art. 52, §1º, da LRF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FD702CA0-E3A2-4184-83D0-17CE566039A4}"/>
              </a:ext>
            </a:extLst>
          </p:cNvPr>
          <p:cNvCxnSpPr/>
          <p:nvPr/>
        </p:nvCxnSpPr>
        <p:spPr>
          <a:xfrm flipV="1">
            <a:off x="2797045" y="4246364"/>
            <a:ext cx="0" cy="1800000"/>
          </a:xfrm>
          <a:prstGeom prst="line">
            <a:avLst/>
          </a:prstGeom>
          <a:ln w="25400">
            <a:solidFill>
              <a:srgbClr val="0070C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A1D6775-4136-45CC-B3AF-21B1E48A7737}"/>
              </a:ext>
            </a:extLst>
          </p:cNvPr>
          <p:cNvSpPr txBox="1"/>
          <p:nvPr/>
        </p:nvSpPr>
        <p:spPr>
          <a:xfrm>
            <a:off x="2833842" y="5419861"/>
            <a:ext cx="123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</a:t>
            </a:r>
            <a:r>
              <a:rPr lang="en-US" altLang="ko-KR" sz="1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CECF23-2D47-4E70-8267-4D0E323D3AE6}"/>
              </a:ext>
            </a:extLst>
          </p:cNvPr>
          <p:cNvSpPr txBox="1"/>
          <p:nvPr/>
        </p:nvSpPr>
        <p:spPr>
          <a:xfrm>
            <a:off x="514119" y="4285742"/>
            <a:ext cx="1977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4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6477687-8F8E-4461-94B3-28C2D0EDCD22}"/>
              </a:ext>
            </a:extLst>
          </p:cNvPr>
          <p:cNvSpPr txBox="1"/>
          <p:nvPr/>
        </p:nvSpPr>
        <p:spPr>
          <a:xfrm>
            <a:off x="3419651" y="4366219"/>
            <a:ext cx="115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4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</a:t>
            </a:r>
            <a:r>
              <a:rPr lang="en-US" altLang="ko-KR" sz="14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altLang="ko-KR" sz="14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atual</a:t>
            </a:r>
            <a:endParaRPr lang="pt-BR" altLang="ko-KR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F88D1F4-365E-4AB8-9B04-440E8410B5CC}"/>
              </a:ext>
            </a:extLst>
          </p:cNvPr>
          <p:cNvSpPr txBox="1"/>
          <p:nvPr/>
        </p:nvSpPr>
        <p:spPr>
          <a:xfrm>
            <a:off x="1940700" y="3564481"/>
            <a:ext cx="1712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05/11/2018</a:t>
            </a:r>
            <a:endParaRPr lang="ko-KR" alt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그룹 1">
            <a:extLst>
              <a:ext uri="{FF2B5EF4-FFF2-40B4-BE49-F238E27FC236}">
                <a16:creationId xmlns:a16="http://schemas.microsoft.com/office/drawing/2014/main" id="{54C15FED-D44A-4874-AAEE-68A3AD43EC95}"/>
              </a:ext>
            </a:extLst>
          </p:cNvPr>
          <p:cNvGrpSpPr/>
          <p:nvPr/>
        </p:nvGrpSpPr>
        <p:grpSpPr>
          <a:xfrm>
            <a:off x="735246" y="3835101"/>
            <a:ext cx="4671491" cy="550376"/>
            <a:chOff x="940255" y="3653999"/>
            <a:chExt cx="4695443" cy="550376"/>
          </a:xfrm>
          <a:solidFill>
            <a:srgbClr val="B2B2B2"/>
          </a:solidFill>
        </p:grpSpPr>
        <p:sp>
          <p:nvSpPr>
            <p:cNvPr id="76" name="Oval 2">
              <a:extLst>
                <a:ext uri="{FF2B5EF4-FFF2-40B4-BE49-F238E27FC236}">
                  <a16:creationId xmlns:a16="http://schemas.microsoft.com/office/drawing/2014/main" id="{F94CB2EC-4AB7-4D6C-96DB-84A0BC4547F4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77" name="Oval 4">
              <a:extLst>
                <a:ext uri="{FF2B5EF4-FFF2-40B4-BE49-F238E27FC236}">
                  <a16:creationId xmlns:a16="http://schemas.microsoft.com/office/drawing/2014/main" id="{FDA63B66-C59E-4321-89F2-9AA08499DB23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78" name="Oval 5">
              <a:extLst>
                <a:ext uri="{FF2B5EF4-FFF2-40B4-BE49-F238E27FC236}">
                  <a16:creationId xmlns:a16="http://schemas.microsoft.com/office/drawing/2014/main" id="{F678CF31-0FEF-4B3E-A555-B6BE7176502E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79" name="Oval 6">
              <a:extLst>
                <a:ext uri="{FF2B5EF4-FFF2-40B4-BE49-F238E27FC236}">
                  <a16:creationId xmlns:a16="http://schemas.microsoft.com/office/drawing/2014/main" id="{2D727D16-B2D2-4A3A-A28C-D72C04412AC9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82" name="Oval 9">
              <a:extLst>
                <a:ext uri="{FF2B5EF4-FFF2-40B4-BE49-F238E27FC236}">
                  <a16:creationId xmlns:a16="http://schemas.microsoft.com/office/drawing/2014/main" id="{B3A99F4A-039E-4906-BB1B-DDF610BBE793}"/>
                </a:ext>
              </a:extLst>
            </p:cNvPr>
            <p:cNvSpPr/>
            <p:nvPr/>
          </p:nvSpPr>
          <p:spPr>
            <a:xfrm>
              <a:off x="323530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84" name="Oval 11">
              <a:extLst>
                <a:ext uri="{FF2B5EF4-FFF2-40B4-BE49-F238E27FC236}">
                  <a16:creationId xmlns:a16="http://schemas.microsoft.com/office/drawing/2014/main" id="{37D18AEE-41ED-4459-9B53-2C845B1B736F}"/>
                </a:ext>
              </a:extLst>
            </p:cNvPr>
            <p:cNvSpPr/>
            <p:nvPr/>
          </p:nvSpPr>
          <p:spPr>
            <a:xfrm>
              <a:off x="34976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85" name="Oval 12">
              <a:extLst>
                <a:ext uri="{FF2B5EF4-FFF2-40B4-BE49-F238E27FC236}">
                  <a16:creationId xmlns:a16="http://schemas.microsoft.com/office/drawing/2014/main" id="{06BF9A1A-D60D-4834-B9EA-2B97186E939D}"/>
                </a:ext>
              </a:extLst>
            </p:cNvPr>
            <p:cNvSpPr/>
            <p:nvPr/>
          </p:nvSpPr>
          <p:spPr>
            <a:xfrm>
              <a:off x="376894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88" name="Oval 15">
              <a:extLst>
                <a:ext uri="{FF2B5EF4-FFF2-40B4-BE49-F238E27FC236}">
                  <a16:creationId xmlns:a16="http://schemas.microsoft.com/office/drawing/2014/main" id="{2AA927E8-D762-4445-9D7B-32A32A46EDD8}"/>
                </a:ext>
              </a:extLst>
            </p:cNvPr>
            <p:cNvSpPr/>
            <p:nvPr/>
          </p:nvSpPr>
          <p:spPr>
            <a:xfrm>
              <a:off x="470951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89" name="Oval 16">
              <a:extLst>
                <a:ext uri="{FF2B5EF4-FFF2-40B4-BE49-F238E27FC236}">
                  <a16:creationId xmlns:a16="http://schemas.microsoft.com/office/drawing/2014/main" id="{ACAA2303-15C7-4DEA-ADA0-289629A27885}"/>
                </a:ext>
              </a:extLst>
            </p:cNvPr>
            <p:cNvSpPr/>
            <p:nvPr/>
          </p:nvSpPr>
          <p:spPr>
            <a:xfrm>
              <a:off x="496407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grpSp>
          <p:nvGrpSpPr>
            <p:cNvPr id="90" name="Group 27">
              <a:extLst>
                <a:ext uri="{FF2B5EF4-FFF2-40B4-BE49-F238E27FC236}">
                  <a16:creationId xmlns:a16="http://schemas.microsoft.com/office/drawing/2014/main" id="{F5DCF690-5D82-491A-80CB-F2EF745B8E3F}"/>
                </a:ext>
              </a:extLst>
            </p:cNvPr>
            <p:cNvGrpSpPr/>
            <p:nvPr/>
          </p:nvGrpSpPr>
          <p:grpSpPr>
            <a:xfrm>
              <a:off x="4944190" y="3653999"/>
              <a:ext cx="691508" cy="550376"/>
              <a:chOff x="850271" y="4477263"/>
              <a:chExt cx="691508" cy="550376"/>
            </a:xfrm>
            <a:grpFill/>
          </p:grpSpPr>
          <p:sp>
            <p:nvSpPr>
              <p:cNvPr id="97" name="Rounded Rectangle 25">
                <a:extLst>
                  <a:ext uri="{FF2B5EF4-FFF2-40B4-BE49-F238E27FC236}">
                    <a16:creationId xmlns:a16="http://schemas.microsoft.com/office/drawing/2014/main" id="{EEF30700-7686-44BB-9025-C67FEA756E07}"/>
                  </a:ext>
                </a:extLst>
              </p:cNvPr>
              <p:cNvSpPr/>
              <p:nvPr/>
            </p:nvSpPr>
            <p:spPr>
              <a:xfrm rot="2624939">
                <a:off x="850271" y="4477263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98" name="Rounded Rectangle 26">
                <a:extLst>
                  <a:ext uri="{FF2B5EF4-FFF2-40B4-BE49-F238E27FC236}">
                    <a16:creationId xmlns:a16="http://schemas.microsoft.com/office/drawing/2014/main" id="{51DEF626-D64D-4A3E-90E0-9E16C59C606B}"/>
                  </a:ext>
                </a:extLst>
              </p:cNvPr>
              <p:cNvSpPr/>
              <p:nvPr/>
            </p:nvSpPr>
            <p:spPr>
              <a:xfrm rot="18900000">
                <a:off x="858937" y="4847639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91" name="Oval 29">
              <a:extLst>
                <a:ext uri="{FF2B5EF4-FFF2-40B4-BE49-F238E27FC236}">
                  <a16:creationId xmlns:a16="http://schemas.microsoft.com/office/drawing/2014/main" id="{8C2B11C3-A4A5-450B-B8C7-5A0C3D7771DD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92" name="Oval 30">
              <a:extLst>
                <a:ext uri="{FF2B5EF4-FFF2-40B4-BE49-F238E27FC236}">
                  <a16:creationId xmlns:a16="http://schemas.microsoft.com/office/drawing/2014/main" id="{E557F025-25F6-4B3F-B2F4-A53353F4CDF4}"/>
                </a:ext>
              </a:extLst>
            </p:cNvPr>
            <p:cNvSpPr/>
            <p:nvPr/>
          </p:nvSpPr>
          <p:spPr>
            <a:xfrm>
              <a:off x="2828414" y="3734345"/>
              <a:ext cx="368424" cy="3684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93" name="Oval 31">
              <a:extLst>
                <a:ext uri="{FF2B5EF4-FFF2-40B4-BE49-F238E27FC236}">
                  <a16:creationId xmlns:a16="http://schemas.microsoft.com/office/drawing/2014/main" id="{3AE3AF0C-17E0-42FB-9D40-44746A87AB2F}"/>
                </a:ext>
              </a:extLst>
            </p:cNvPr>
            <p:cNvSpPr/>
            <p:nvPr/>
          </p:nvSpPr>
          <p:spPr>
            <a:xfrm>
              <a:off x="4040199" y="3734345"/>
              <a:ext cx="368424" cy="36842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94" name="Oval 5">
              <a:extLst>
                <a:ext uri="{FF2B5EF4-FFF2-40B4-BE49-F238E27FC236}">
                  <a16:creationId xmlns:a16="http://schemas.microsoft.com/office/drawing/2014/main" id="{2E32C520-4759-4712-8A35-28566AB3815F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96" name="Oval 13">
              <a:extLst>
                <a:ext uri="{FF2B5EF4-FFF2-40B4-BE49-F238E27FC236}">
                  <a16:creationId xmlns:a16="http://schemas.microsoft.com/office/drawing/2014/main" id="{0738C64D-1AAF-401D-A3F9-2B2CD1AEA142}"/>
                </a:ext>
              </a:extLst>
            </p:cNvPr>
            <p:cNvSpPr/>
            <p:nvPr/>
          </p:nvSpPr>
          <p:spPr>
            <a:xfrm>
              <a:off x="446777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sp>
        <p:nvSpPr>
          <p:cNvPr id="99" name="CaixaDeTexto 92">
            <a:extLst>
              <a:ext uri="{FF2B5EF4-FFF2-40B4-BE49-F238E27FC236}">
                <a16:creationId xmlns:a16="http://schemas.microsoft.com/office/drawing/2014/main" id="{80ECFB58-D838-453B-A0D8-1A1A5E7A7EF4}"/>
              </a:ext>
            </a:extLst>
          </p:cNvPr>
          <p:cNvSpPr txBox="1"/>
          <p:nvPr/>
        </p:nvSpPr>
        <p:spPr>
          <a:xfrm>
            <a:off x="644872" y="1488416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  <p:cxnSp>
        <p:nvCxnSpPr>
          <p:cNvPr id="100" name="Straight Connector 36">
            <a:extLst>
              <a:ext uri="{FF2B5EF4-FFF2-40B4-BE49-F238E27FC236}">
                <a16:creationId xmlns:a16="http://schemas.microsoft.com/office/drawing/2014/main" id="{D687EBA1-D5E9-42F6-BBA7-92443E84B2B7}"/>
              </a:ext>
            </a:extLst>
          </p:cNvPr>
          <p:cNvCxnSpPr>
            <a:cxnSpLocks/>
          </p:cNvCxnSpPr>
          <p:nvPr/>
        </p:nvCxnSpPr>
        <p:spPr>
          <a:xfrm flipV="1">
            <a:off x="7586101" y="2125906"/>
            <a:ext cx="11363" cy="1800000"/>
          </a:xfrm>
          <a:prstGeom prst="line">
            <a:avLst/>
          </a:prstGeom>
          <a:ln w="25400">
            <a:solidFill>
              <a:srgbClr val="FF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F62874B-B1D5-4CF0-8958-D26C127A1BB5}"/>
              </a:ext>
            </a:extLst>
          </p:cNvPr>
          <p:cNvSpPr txBox="1"/>
          <p:nvPr/>
        </p:nvSpPr>
        <p:spPr>
          <a:xfrm>
            <a:off x="7646941" y="2102562"/>
            <a:ext cx="12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4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Connector 52">
            <a:extLst>
              <a:ext uri="{FF2B5EF4-FFF2-40B4-BE49-F238E27FC236}">
                <a16:creationId xmlns:a16="http://schemas.microsoft.com/office/drawing/2014/main" id="{888E0C33-4F1F-40E2-8705-2E4EABDC1854}"/>
              </a:ext>
            </a:extLst>
          </p:cNvPr>
          <p:cNvCxnSpPr/>
          <p:nvPr/>
        </p:nvCxnSpPr>
        <p:spPr>
          <a:xfrm flipV="1">
            <a:off x="9458417" y="4281066"/>
            <a:ext cx="0" cy="1800000"/>
          </a:xfrm>
          <a:prstGeom prst="line">
            <a:avLst/>
          </a:prstGeom>
          <a:ln w="25400">
            <a:solidFill>
              <a:srgbClr val="0070C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3DC0D7C-F30A-4113-A913-B434BE4C7F24}"/>
              </a:ext>
            </a:extLst>
          </p:cNvPr>
          <p:cNvSpPr txBox="1"/>
          <p:nvPr/>
        </p:nvSpPr>
        <p:spPr>
          <a:xfrm>
            <a:off x="7727441" y="5442618"/>
            <a:ext cx="1712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altLang="ko-KR" sz="1200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a publicação do edital previsto no art. 52, §1º, da LRF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D1F2393-848E-4AFF-84E1-28C36A4EF502}"/>
              </a:ext>
            </a:extLst>
          </p:cNvPr>
          <p:cNvSpPr txBox="1"/>
          <p:nvPr/>
        </p:nvSpPr>
        <p:spPr>
          <a:xfrm>
            <a:off x="8632718" y="3599304"/>
            <a:ext cx="1712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pt-BR" altLang="ko-K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그룹 1">
            <a:extLst>
              <a:ext uri="{FF2B5EF4-FFF2-40B4-BE49-F238E27FC236}">
                <a16:creationId xmlns:a16="http://schemas.microsoft.com/office/drawing/2014/main" id="{D5025B9A-48D5-4D2B-B4FD-8423F4C12A1F}"/>
              </a:ext>
            </a:extLst>
          </p:cNvPr>
          <p:cNvGrpSpPr/>
          <p:nvPr/>
        </p:nvGrpSpPr>
        <p:grpSpPr>
          <a:xfrm>
            <a:off x="6835136" y="3824359"/>
            <a:ext cx="4772260" cy="550376"/>
            <a:chOff x="940255" y="3646062"/>
            <a:chExt cx="4796732" cy="550376"/>
          </a:xfrm>
          <a:solidFill>
            <a:srgbClr val="B2B2B2"/>
          </a:solidFill>
        </p:grpSpPr>
        <p:sp>
          <p:nvSpPr>
            <p:cNvPr id="106" name="Oval 2">
              <a:extLst>
                <a:ext uri="{FF2B5EF4-FFF2-40B4-BE49-F238E27FC236}">
                  <a16:creationId xmlns:a16="http://schemas.microsoft.com/office/drawing/2014/main" id="{471E59BB-4609-47F7-9853-BDE433993C7E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07" name="Oval 4">
              <a:extLst>
                <a:ext uri="{FF2B5EF4-FFF2-40B4-BE49-F238E27FC236}">
                  <a16:creationId xmlns:a16="http://schemas.microsoft.com/office/drawing/2014/main" id="{062BAB1E-9EAF-4AB2-9985-BDAB788CAB79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08" name="Oval 5">
              <a:extLst>
                <a:ext uri="{FF2B5EF4-FFF2-40B4-BE49-F238E27FC236}">
                  <a16:creationId xmlns:a16="http://schemas.microsoft.com/office/drawing/2014/main" id="{D03F1D5B-DAB8-4664-8B61-B4CBA3D6C5F0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09" name="Oval 6">
              <a:extLst>
                <a:ext uri="{FF2B5EF4-FFF2-40B4-BE49-F238E27FC236}">
                  <a16:creationId xmlns:a16="http://schemas.microsoft.com/office/drawing/2014/main" id="{377944E6-4929-43E2-9211-5186DEFC02F4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0" name="Oval 7">
              <a:extLst>
                <a:ext uri="{FF2B5EF4-FFF2-40B4-BE49-F238E27FC236}">
                  <a16:creationId xmlns:a16="http://schemas.microsoft.com/office/drawing/2014/main" id="{AAD520A8-1FC6-44B3-8D48-FC291F0AF4D2}"/>
                </a:ext>
              </a:extLst>
            </p:cNvPr>
            <p:cNvSpPr/>
            <p:nvPr/>
          </p:nvSpPr>
          <p:spPr>
            <a:xfrm>
              <a:off x="282054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1" name="Oval 8">
              <a:extLst>
                <a:ext uri="{FF2B5EF4-FFF2-40B4-BE49-F238E27FC236}">
                  <a16:creationId xmlns:a16="http://schemas.microsoft.com/office/drawing/2014/main" id="{316E972E-C3CF-4596-940B-55A4FB97209E}"/>
                </a:ext>
              </a:extLst>
            </p:cNvPr>
            <p:cNvSpPr/>
            <p:nvPr/>
          </p:nvSpPr>
          <p:spPr>
            <a:xfrm>
              <a:off x="310852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2" name="Oval 9">
              <a:extLst>
                <a:ext uri="{FF2B5EF4-FFF2-40B4-BE49-F238E27FC236}">
                  <a16:creationId xmlns:a16="http://schemas.microsoft.com/office/drawing/2014/main" id="{F56F12CF-DB4F-4624-AC6D-B6ED3B992398}"/>
                </a:ext>
              </a:extLst>
            </p:cNvPr>
            <p:cNvSpPr/>
            <p:nvPr/>
          </p:nvSpPr>
          <p:spPr>
            <a:xfrm>
              <a:off x="383688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3" name="Oval 10">
              <a:extLst>
                <a:ext uri="{FF2B5EF4-FFF2-40B4-BE49-F238E27FC236}">
                  <a16:creationId xmlns:a16="http://schemas.microsoft.com/office/drawing/2014/main" id="{D9A1A73C-4B3C-46EE-9B6B-C69BE1BDE3F8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4" name="Oval 11">
              <a:extLst>
                <a:ext uri="{FF2B5EF4-FFF2-40B4-BE49-F238E27FC236}">
                  <a16:creationId xmlns:a16="http://schemas.microsoft.com/office/drawing/2014/main" id="{A938EECB-DB2E-4B04-AD28-CFF5D05904A7}"/>
                </a:ext>
              </a:extLst>
            </p:cNvPr>
            <p:cNvSpPr/>
            <p:nvPr/>
          </p:nvSpPr>
          <p:spPr>
            <a:xfrm>
              <a:off x="470082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5" name="Oval 12">
              <a:extLst>
                <a:ext uri="{FF2B5EF4-FFF2-40B4-BE49-F238E27FC236}">
                  <a16:creationId xmlns:a16="http://schemas.microsoft.com/office/drawing/2014/main" id="{1DEFBBC0-8ECD-489C-8175-3937D0B7C545}"/>
                </a:ext>
              </a:extLst>
            </p:cNvPr>
            <p:cNvSpPr/>
            <p:nvPr/>
          </p:nvSpPr>
          <p:spPr>
            <a:xfrm>
              <a:off x="498880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grpSp>
          <p:nvGrpSpPr>
            <p:cNvPr id="116" name="Group 27">
              <a:extLst>
                <a:ext uri="{FF2B5EF4-FFF2-40B4-BE49-F238E27FC236}">
                  <a16:creationId xmlns:a16="http://schemas.microsoft.com/office/drawing/2014/main" id="{64B4EF4F-18DD-45DE-ADCB-A04AC61AC93F}"/>
                </a:ext>
              </a:extLst>
            </p:cNvPr>
            <p:cNvGrpSpPr/>
            <p:nvPr/>
          </p:nvGrpSpPr>
          <p:grpSpPr>
            <a:xfrm>
              <a:off x="5045515" y="3646062"/>
              <a:ext cx="691472" cy="550376"/>
              <a:chOff x="951596" y="4469326"/>
              <a:chExt cx="691472" cy="550376"/>
            </a:xfrm>
            <a:grpFill/>
          </p:grpSpPr>
          <p:sp>
            <p:nvSpPr>
              <p:cNvPr id="121" name="Rounded Rectangle 25">
                <a:extLst>
                  <a:ext uri="{FF2B5EF4-FFF2-40B4-BE49-F238E27FC236}">
                    <a16:creationId xmlns:a16="http://schemas.microsoft.com/office/drawing/2014/main" id="{F7385A98-D92B-49E6-9298-3895F2FF7C72}"/>
                  </a:ext>
                </a:extLst>
              </p:cNvPr>
              <p:cNvSpPr/>
              <p:nvPr/>
            </p:nvSpPr>
            <p:spPr>
              <a:xfrm rot="2624939">
                <a:off x="951596" y="4469326"/>
                <a:ext cx="682843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22" name="Rounded Rectangle 26">
                <a:extLst>
                  <a:ext uri="{FF2B5EF4-FFF2-40B4-BE49-F238E27FC236}">
                    <a16:creationId xmlns:a16="http://schemas.microsoft.com/office/drawing/2014/main" id="{74CB255E-5822-4C92-A417-2FA02BECB5DC}"/>
                  </a:ext>
                </a:extLst>
              </p:cNvPr>
              <p:cNvSpPr/>
              <p:nvPr/>
            </p:nvSpPr>
            <p:spPr>
              <a:xfrm rot="18900000">
                <a:off x="960226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17" name="Oval 29">
              <a:extLst>
                <a:ext uri="{FF2B5EF4-FFF2-40B4-BE49-F238E27FC236}">
                  <a16:creationId xmlns:a16="http://schemas.microsoft.com/office/drawing/2014/main" id="{E9E2A3A4-9F43-4FB2-8CBB-DD79EB3BF207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8" name="Oval 30">
              <a:extLst>
                <a:ext uri="{FF2B5EF4-FFF2-40B4-BE49-F238E27FC236}">
                  <a16:creationId xmlns:a16="http://schemas.microsoft.com/office/drawing/2014/main" id="{3824AC6C-1AFA-40B6-A2EA-5CE4B71AC20F}"/>
                </a:ext>
              </a:extLst>
            </p:cNvPr>
            <p:cNvSpPr/>
            <p:nvPr/>
          </p:nvSpPr>
          <p:spPr>
            <a:xfrm>
              <a:off x="3396503" y="3734345"/>
              <a:ext cx="368424" cy="3684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9" name="Oval 5">
              <a:extLst>
                <a:ext uri="{FF2B5EF4-FFF2-40B4-BE49-F238E27FC236}">
                  <a16:creationId xmlns:a16="http://schemas.microsoft.com/office/drawing/2014/main" id="{D96769C9-6C1F-453A-B992-BB64B6035512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20" name="Oval 9">
              <a:extLst>
                <a:ext uri="{FF2B5EF4-FFF2-40B4-BE49-F238E27FC236}">
                  <a16:creationId xmlns:a16="http://schemas.microsoft.com/office/drawing/2014/main" id="{80EA492A-24DC-472C-BD50-795822F3F0BB}"/>
                </a:ext>
              </a:extLst>
            </p:cNvPr>
            <p:cNvSpPr/>
            <p:nvPr/>
          </p:nvSpPr>
          <p:spPr>
            <a:xfrm>
              <a:off x="412486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sp>
        <p:nvSpPr>
          <p:cNvPr id="123" name="CaixaDeTexto 2">
            <a:extLst>
              <a:ext uri="{FF2B5EF4-FFF2-40B4-BE49-F238E27FC236}">
                <a16:creationId xmlns:a16="http://schemas.microsoft.com/office/drawing/2014/main" id="{89A89EC4-4585-4A76-8615-0F25D33F95E8}"/>
              </a:ext>
            </a:extLst>
          </p:cNvPr>
          <p:cNvSpPr txBox="1"/>
          <p:nvPr/>
        </p:nvSpPr>
        <p:spPr>
          <a:xfrm>
            <a:off x="6611988" y="1485826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6F24C31-5A9A-4AC6-B1B5-5853DE7948A3}"/>
              </a:ext>
            </a:extLst>
          </p:cNvPr>
          <p:cNvSpPr txBox="1"/>
          <p:nvPr/>
        </p:nvSpPr>
        <p:spPr>
          <a:xfrm>
            <a:off x="6659905" y="4284555"/>
            <a:ext cx="1977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4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7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6">
            <a:extLst>
              <a:ext uri="{FF2B5EF4-FFF2-40B4-BE49-F238E27FC236}">
                <a16:creationId xmlns:a16="http://schemas.microsoft.com/office/drawing/2014/main" id="{DCA79A19-B03C-4811-B4C1-31B99183A160}"/>
              </a:ext>
            </a:extLst>
          </p:cNvPr>
          <p:cNvCxnSpPr>
            <a:cxnSpLocks/>
          </p:cNvCxnSpPr>
          <p:nvPr/>
        </p:nvCxnSpPr>
        <p:spPr>
          <a:xfrm flipV="1">
            <a:off x="2565715" y="1916242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3A1691-39C2-456B-BD17-3905FF0F3E56}"/>
              </a:ext>
            </a:extLst>
          </p:cNvPr>
          <p:cNvSpPr txBox="1"/>
          <p:nvPr/>
        </p:nvSpPr>
        <p:spPr>
          <a:xfrm>
            <a:off x="2609891" y="1908942"/>
            <a:ext cx="12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174B134E-F81B-4320-B27B-FDCD15F42F8A}"/>
              </a:ext>
            </a:extLst>
          </p:cNvPr>
          <p:cNvCxnSpPr/>
          <p:nvPr/>
        </p:nvCxnSpPr>
        <p:spPr>
          <a:xfrm flipV="1">
            <a:off x="5059193" y="191902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F5FF90-E7BD-41AD-9842-14A3D6C10B0B}"/>
              </a:ext>
            </a:extLst>
          </p:cNvPr>
          <p:cNvSpPr txBox="1"/>
          <p:nvPr/>
        </p:nvSpPr>
        <p:spPr>
          <a:xfrm>
            <a:off x="5102730" y="1908942"/>
            <a:ext cx="181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de Hab. E Div.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§1º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46">
            <a:extLst>
              <a:ext uri="{FF2B5EF4-FFF2-40B4-BE49-F238E27FC236}">
                <a16:creationId xmlns:a16="http://schemas.microsoft.com/office/drawing/2014/main" id="{EFFDA9CF-F359-432B-803D-82F34EFA5D7E}"/>
              </a:ext>
            </a:extLst>
          </p:cNvPr>
          <p:cNvCxnSpPr>
            <a:cxnSpLocks/>
          </p:cNvCxnSpPr>
          <p:nvPr/>
        </p:nvCxnSpPr>
        <p:spPr>
          <a:xfrm>
            <a:off x="8628856" y="3919342"/>
            <a:ext cx="0" cy="1968104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1D8D63DC-A6F5-4933-AED1-A1364DFF00DD}"/>
              </a:ext>
            </a:extLst>
          </p:cNvPr>
          <p:cNvCxnSpPr/>
          <p:nvPr/>
        </p:nvCxnSpPr>
        <p:spPr>
          <a:xfrm flipV="1">
            <a:off x="3844474" y="4065201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391E5F-1E08-4DCD-90DB-3A22CF97741A}"/>
              </a:ext>
            </a:extLst>
          </p:cNvPr>
          <p:cNvSpPr txBox="1"/>
          <p:nvPr/>
        </p:nvSpPr>
        <p:spPr>
          <a:xfrm>
            <a:off x="3841196" y="5284687"/>
            <a:ext cx="119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1º edital (art. 52, §1º LRF)</a:t>
            </a: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id="{3924C493-7C73-4A8C-A680-CFACFF53EE30}"/>
              </a:ext>
            </a:extLst>
          </p:cNvPr>
          <p:cNvCxnSpPr/>
          <p:nvPr/>
        </p:nvCxnSpPr>
        <p:spPr>
          <a:xfrm flipV="1">
            <a:off x="6272678" y="408744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DFCE2C-3256-4280-AC5A-6B426F29D03F}"/>
              </a:ext>
            </a:extLst>
          </p:cNvPr>
          <p:cNvSpPr txBox="1"/>
          <p:nvPr/>
        </p:nvSpPr>
        <p:spPr>
          <a:xfrm>
            <a:off x="6252229" y="5310692"/>
            <a:ext cx="167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2º edital (art. 7º, §1º LRF)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E2D52A-B85E-4D97-8283-4C50EFFD53F2}"/>
              </a:ext>
            </a:extLst>
          </p:cNvPr>
          <p:cNvSpPr txBox="1"/>
          <p:nvPr/>
        </p:nvSpPr>
        <p:spPr>
          <a:xfrm>
            <a:off x="5614091" y="3396311"/>
            <a:ext cx="131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Não houve</a:t>
            </a: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id="{F5820E35-77BC-408B-B8E0-652C9A836DDD}"/>
              </a:ext>
            </a:extLst>
          </p:cNvPr>
          <p:cNvGrpSpPr/>
          <p:nvPr/>
        </p:nvGrpSpPr>
        <p:grpSpPr>
          <a:xfrm>
            <a:off x="1798086" y="3583748"/>
            <a:ext cx="8333195" cy="564154"/>
            <a:chOff x="940255" y="3599071"/>
            <a:chExt cx="8375927" cy="564154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8BBBE21A-5635-4F27-864E-F2ACDD2135AB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4DE6F58F-4808-4AC2-8D55-F264BECBCDA9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83DF44C0-2501-4BDA-BB2D-AEC49E202F8D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C6DE7883-272E-4BF0-9572-48CDE89F9603}"/>
                </a:ext>
              </a:extLst>
            </p:cNvPr>
            <p:cNvSpPr/>
            <p:nvPr/>
          </p:nvSpPr>
          <p:spPr>
            <a:xfrm>
              <a:off x="2537965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9">
              <a:extLst>
                <a:ext uri="{FF2B5EF4-FFF2-40B4-BE49-F238E27FC236}">
                  <a16:creationId xmlns:a16="http://schemas.microsoft.com/office/drawing/2014/main" id="{1EF31853-C16C-4619-A7BD-8D409D481E7A}"/>
                </a:ext>
              </a:extLst>
            </p:cNvPr>
            <p:cNvSpPr/>
            <p:nvPr/>
          </p:nvSpPr>
          <p:spPr>
            <a:xfrm>
              <a:off x="3227110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10">
              <a:extLst>
                <a:ext uri="{FF2B5EF4-FFF2-40B4-BE49-F238E27FC236}">
                  <a16:creationId xmlns:a16="http://schemas.microsoft.com/office/drawing/2014/main" id="{98E5F556-24AD-4C00-B986-34562882F792}"/>
                </a:ext>
              </a:extLst>
            </p:cNvPr>
            <p:cNvSpPr/>
            <p:nvPr/>
          </p:nvSpPr>
          <p:spPr>
            <a:xfrm>
              <a:off x="3767183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61B018A8-0D06-4D42-8EBC-0DD82C872331}"/>
                </a:ext>
              </a:extLst>
            </p:cNvPr>
            <p:cNvSpPr/>
            <p:nvPr/>
          </p:nvSpPr>
          <p:spPr>
            <a:xfrm>
              <a:off x="4450571" y="381235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EC3636C9-8F92-4C5D-AF75-061AA7D81F8D}"/>
                </a:ext>
              </a:extLst>
            </p:cNvPr>
            <p:cNvSpPr/>
            <p:nvPr/>
          </p:nvSpPr>
          <p:spPr>
            <a:xfrm>
              <a:off x="4703694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7909EC08-CE75-483F-A49C-A6ACA0453295}"/>
                </a:ext>
              </a:extLst>
            </p:cNvPr>
            <p:cNvSpPr/>
            <p:nvPr/>
          </p:nvSpPr>
          <p:spPr>
            <a:xfrm>
              <a:off x="567073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89084D79-4C8E-426A-9E0A-71E212609379}"/>
                </a:ext>
              </a:extLst>
            </p:cNvPr>
            <p:cNvSpPr/>
            <p:nvPr/>
          </p:nvSpPr>
          <p:spPr>
            <a:xfrm>
              <a:off x="593577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9">
              <a:extLst>
                <a:ext uri="{FF2B5EF4-FFF2-40B4-BE49-F238E27FC236}">
                  <a16:creationId xmlns:a16="http://schemas.microsoft.com/office/drawing/2014/main" id="{89A832A4-93B2-4065-8E10-F8B11A9539A1}"/>
                </a:ext>
              </a:extLst>
            </p:cNvPr>
            <p:cNvSpPr/>
            <p:nvPr/>
          </p:nvSpPr>
          <p:spPr>
            <a:xfrm>
              <a:off x="6862739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20">
              <a:extLst>
                <a:ext uri="{FF2B5EF4-FFF2-40B4-BE49-F238E27FC236}">
                  <a16:creationId xmlns:a16="http://schemas.microsoft.com/office/drawing/2014/main" id="{8ACEC094-E042-4308-993F-977B12D02A5A}"/>
                </a:ext>
              </a:extLst>
            </p:cNvPr>
            <p:cNvSpPr/>
            <p:nvPr/>
          </p:nvSpPr>
          <p:spPr>
            <a:xfrm>
              <a:off x="7096213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7DE7B3EF-D9E6-404F-8397-1B7761B63075}"/>
                </a:ext>
              </a:extLst>
            </p:cNvPr>
            <p:cNvSpPr/>
            <p:nvPr/>
          </p:nvSpPr>
          <p:spPr>
            <a:xfrm>
              <a:off x="7358326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27">
              <a:extLst>
                <a:ext uri="{FF2B5EF4-FFF2-40B4-BE49-F238E27FC236}">
                  <a16:creationId xmlns:a16="http://schemas.microsoft.com/office/drawing/2014/main" id="{E8B1374E-3551-4D24-A437-F772F7763E71}"/>
                </a:ext>
              </a:extLst>
            </p:cNvPr>
            <p:cNvGrpSpPr/>
            <p:nvPr/>
          </p:nvGrpSpPr>
          <p:grpSpPr>
            <a:xfrm>
              <a:off x="8629540" y="3599071"/>
              <a:ext cx="686642" cy="564154"/>
              <a:chOff x="4535621" y="4422335"/>
              <a:chExt cx="686642" cy="564154"/>
            </a:xfrm>
            <a:grpFill/>
          </p:grpSpPr>
          <p:sp>
            <p:nvSpPr>
              <p:cNvPr id="47" name="Rounded Rectangle 25">
                <a:extLst>
                  <a:ext uri="{FF2B5EF4-FFF2-40B4-BE49-F238E27FC236}">
                    <a16:creationId xmlns:a16="http://schemas.microsoft.com/office/drawing/2014/main" id="{45C3DC40-0D9C-4A53-9C29-DAF002EA5980}"/>
                  </a:ext>
                </a:extLst>
              </p:cNvPr>
              <p:cNvSpPr/>
              <p:nvPr/>
            </p:nvSpPr>
            <p:spPr>
              <a:xfrm rot="2624939">
                <a:off x="4535621" y="4422335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ounded Rectangle 26">
                <a:extLst>
                  <a:ext uri="{FF2B5EF4-FFF2-40B4-BE49-F238E27FC236}">
                    <a16:creationId xmlns:a16="http://schemas.microsoft.com/office/drawing/2014/main" id="{70862F76-1648-478A-9DF4-0F7BA32F0CC5}"/>
                  </a:ext>
                </a:extLst>
              </p:cNvPr>
              <p:cNvSpPr/>
              <p:nvPr/>
            </p:nvSpPr>
            <p:spPr>
              <a:xfrm rot="18900000">
                <a:off x="4539421" y="4806489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F587DB40-8ABC-46EF-8B39-F25728C4D0C9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id="{7C937E2F-CC2D-4248-A29C-636984A6FEB8}"/>
                </a:ext>
              </a:extLst>
            </p:cNvPr>
            <p:cNvSpPr/>
            <p:nvPr/>
          </p:nvSpPr>
          <p:spPr>
            <a:xfrm>
              <a:off x="2812925" y="373776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1">
              <a:extLst>
                <a:ext uri="{FF2B5EF4-FFF2-40B4-BE49-F238E27FC236}">
                  <a16:creationId xmlns:a16="http://schemas.microsoft.com/office/drawing/2014/main" id="{5D75817C-FFFD-4DC1-ABF6-CFDE3EFAB9DD}"/>
                </a:ext>
              </a:extLst>
            </p:cNvPr>
            <p:cNvSpPr/>
            <p:nvPr/>
          </p:nvSpPr>
          <p:spPr>
            <a:xfrm>
              <a:off x="4033873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11D1F518-A4C8-4A9D-8D58-3104A67E155E}"/>
                </a:ext>
              </a:extLst>
            </p:cNvPr>
            <p:cNvSpPr/>
            <p:nvPr/>
          </p:nvSpPr>
          <p:spPr>
            <a:xfrm>
              <a:off x="5253581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90B9B7C1-4F40-4DB5-90E1-972801A80375}"/>
                </a:ext>
              </a:extLst>
            </p:cNvPr>
            <p:cNvSpPr/>
            <p:nvPr/>
          </p:nvSpPr>
          <p:spPr>
            <a:xfrm>
              <a:off x="7621842" y="3712100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74">
              <a:extLst>
                <a:ext uri="{FF2B5EF4-FFF2-40B4-BE49-F238E27FC236}">
                  <a16:creationId xmlns:a16="http://schemas.microsoft.com/office/drawing/2014/main" id="{442B7F95-1777-4E0E-BF60-7C2DE5D40224}"/>
                </a:ext>
              </a:extLst>
            </p:cNvPr>
            <p:cNvSpPr/>
            <p:nvPr/>
          </p:nvSpPr>
          <p:spPr>
            <a:xfrm>
              <a:off x="8611594" y="377791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AFB894B9-A952-49A1-B61A-409A18E93BFB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9">
              <a:extLst>
                <a:ext uri="{FF2B5EF4-FFF2-40B4-BE49-F238E27FC236}">
                  <a16:creationId xmlns:a16="http://schemas.microsoft.com/office/drawing/2014/main" id="{F0AAD808-BAC4-4F00-93AE-D891F705F782}"/>
                </a:ext>
              </a:extLst>
            </p:cNvPr>
            <p:cNvSpPr/>
            <p:nvPr/>
          </p:nvSpPr>
          <p:spPr>
            <a:xfrm>
              <a:off x="3489307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AD7F249F-5A97-4E12-8310-5DD2E6BB7668}"/>
                </a:ext>
              </a:extLst>
            </p:cNvPr>
            <p:cNvSpPr/>
            <p:nvPr/>
          </p:nvSpPr>
          <p:spPr>
            <a:xfrm>
              <a:off x="4963736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8C121888-05D7-442E-B725-B7AC0D7B7E8C}"/>
                </a:ext>
              </a:extLst>
            </p:cNvPr>
            <p:cNvSpPr/>
            <p:nvPr/>
          </p:nvSpPr>
          <p:spPr>
            <a:xfrm>
              <a:off x="620806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Oval 33">
            <a:extLst>
              <a:ext uri="{FF2B5EF4-FFF2-40B4-BE49-F238E27FC236}">
                <a16:creationId xmlns:a16="http://schemas.microsoft.com/office/drawing/2014/main" id="{7E64BE5C-BA96-4A94-BFD9-765E3D820356}"/>
              </a:ext>
            </a:extLst>
          </p:cNvPr>
          <p:cNvSpPr/>
          <p:nvPr/>
        </p:nvSpPr>
        <p:spPr>
          <a:xfrm>
            <a:off x="7299738" y="3721096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74">
            <a:extLst>
              <a:ext uri="{FF2B5EF4-FFF2-40B4-BE49-F238E27FC236}">
                <a16:creationId xmlns:a16="http://schemas.microsoft.com/office/drawing/2014/main" id="{2FC7E1F9-C260-45F2-9A5C-4BCA0D876ADC}"/>
              </a:ext>
            </a:extLst>
          </p:cNvPr>
          <p:cNvSpPr/>
          <p:nvPr/>
        </p:nvSpPr>
        <p:spPr>
          <a:xfrm>
            <a:off x="886784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74">
            <a:extLst>
              <a:ext uri="{FF2B5EF4-FFF2-40B4-BE49-F238E27FC236}">
                <a16:creationId xmlns:a16="http://schemas.microsoft.com/office/drawing/2014/main" id="{E5F70015-368B-451C-B212-0F80AA385AC2}"/>
              </a:ext>
            </a:extLst>
          </p:cNvPr>
          <p:cNvSpPr/>
          <p:nvPr/>
        </p:nvSpPr>
        <p:spPr>
          <a:xfrm>
            <a:off x="914439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355F7-7C5F-4052-A97B-FFE8C51AC359}"/>
              </a:ext>
            </a:extLst>
          </p:cNvPr>
          <p:cNvSpPr/>
          <p:nvPr/>
        </p:nvSpPr>
        <p:spPr>
          <a:xfrm>
            <a:off x="7525861" y="1849765"/>
            <a:ext cx="1422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Impugnações (art. 8º LFR)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9855B01-0CB0-485E-B8E5-3DA8E9877A30}"/>
              </a:ext>
            </a:extLst>
          </p:cNvPr>
          <p:cNvCxnSpPr>
            <a:cxnSpLocks/>
          </p:cNvCxnSpPr>
          <p:nvPr/>
        </p:nvCxnSpPr>
        <p:spPr>
          <a:xfrm>
            <a:off x="7483010" y="1820629"/>
            <a:ext cx="0" cy="2157987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92">
            <a:extLst>
              <a:ext uri="{FF2B5EF4-FFF2-40B4-BE49-F238E27FC236}">
                <a16:creationId xmlns:a16="http://schemas.microsoft.com/office/drawing/2014/main" id="{8E50C425-B209-40B0-A6EC-E33E93A8859E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00314715-D9D8-4FFA-87AE-E27965802FD6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lvl="0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EE1C3FA-005F-4526-B1E7-4F74885A193A}"/>
              </a:ext>
            </a:extLst>
          </p:cNvPr>
          <p:cNvSpPr/>
          <p:nvPr/>
        </p:nvSpPr>
        <p:spPr>
          <a:xfrm>
            <a:off x="8653641" y="5310692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18 LRF)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16BBB2-8C2B-489E-A59E-95F9BEE4C049}"/>
              </a:ext>
            </a:extLst>
          </p:cNvPr>
          <p:cNvSpPr txBox="1"/>
          <p:nvPr/>
        </p:nvSpPr>
        <p:spPr>
          <a:xfrm>
            <a:off x="7958324" y="3397541"/>
            <a:ext cx="131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Não houve</a:t>
            </a:r>
          </a:p>
        </p:txBody>
      </p:sp>
    </p:spTree>
    <p:extLst>
      <p:ext uri="{BB962C8B-B14F-4D97-AF65-F5344CB8AC3E}">
        <p14:creationId xmlns:p14="http://schemas.microsoft.com/office/powerpoint/2010/main" val="253235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118016-F58F-4D7F-A2AC-D4245B9ACBB4}"/>
              </a:ext>
            </a:extLst>
          </p:cNvPr>
          <p:cNvSpPr/>
          <p:nvPr/>
        </p:nvSpPr>
        <p:spPr>
          <a:xfrm>
            <a:off x="368969" y="348183"/>
            <a:ext cx="11448000" cy="6179769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  <a:endParaRPr lang="en-US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Atuação da Recuperanda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 algn="just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 algn="just">
              <a:lnSpc>
                <a:spcPct val="114000"/>
              </a:lnSpc>
            </a:pP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Conforme mencionado em petição inicial, a Recuperanda é pessoa jurídica de direito privado, constituída em 26 de junho de 2006 na forma de sociedade empresária de responsabilidade limitada, com sede na cidade de Carazinho, RS.</a:t>
            </a:r>
          </a:p>
          <a:p>
            <a:pPr lvl="0" indent="352425" algn="just">
              <a:lnSpc>
                <a:spcPct val="114000"/>
              </a:lnSpc>
            </a:pPr>
            <a:endParaRPr lang="pt-BR" sz="12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 algn="just">
              <a:lnSpc>
                <a:spcPct val="114000"/>
              </a:lnSpc>
            </a:pP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Atua no comércio varejista de combustíveis para veículos automotores; comércio varejista de lubrificantes; serviços de lavagem, lubrificação e polimento de veículos automotores; comércio varejista de mercadorias e loja de conveniência.</a:t>
            </a:r>
          </a:p>
          <a:p>
            <a:pPr lvl="0" indent="352425" algn="just">
              <a:lnSpc>
                <a:spcPct val="114000"/>
              </a:lnSpc>
            </a:pPr>
            <a:endParaRPr lang="pt-BR" sz="12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 algn="just">
              <a:lnSpc>
                <a:spcPct val="114000"/>
              </a:lnSpc>
            </a:pP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 empresa ainda mantem a inscrição estadual da matriz no Bairro </a:t>
            </a:r>
            <a:r>
              <a:rPr lang="pt-BR" sz="12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Sommer</a:t>
            </a: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com saldos  zerados, a qual foi vendida para outra empresa a dois anos.  Tinham 17 funcionários e com o valor da venda conseguiram apenas quitar as rescisões.</a:t>
            </a:r>
          </a:p>
          <a:p>
            <a:pPr lvl="0" indent="352425" algn="just">
              <a:lnSpc>
                <a:spcPct val="114000"/>
              </a:lnSpc>
            </a:pPr>
            <a:endParaRPr lang="pt-BR" sz="12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 algn="just">
              <a:lnSpc>
                <a:spcPct val="114000"/>
              </a:lnSpc>
            </a:pP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Atualmente as atividades mantem-se no CNPJ da filial que está localizada no bairro Vila Rica (Carazinho, RS), em prédio próprio. Atualmente a Recuperanda conta com dois funcionários um que atua como frentista, a Sra. </a:t>
            </a:r>
            <a:r>
              <a:rPr lang="pt-BR" sz="12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Cleci</a:t>
            </a: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esposa do proprietário que trabalha no caixa e o sócio e administrador, o Sr. Rudi Oscar Stürmer.</a:t>
            </a:r>
          </a:p>
          <a:p>
            <a:pPr lvl="0"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lvl="0"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Visita à sede da Recuperanda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dia 17 de maio de 2019, sexta-feira, realizamos visita a sede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fomos recebidos pelos sócio Sr.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Rudi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da sua esposa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Cleci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pelo funcionário Alexandre. Nossa visita ocorreu no horário das 16:30 até às 18:00, e constatou-se um bom movimento.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proprietário está entusiasmado com o aumento nas vendas, ocorrido nos meses de março e abril, sendo ele estão crescendo a cada mês, em torno de 20%. Ressaltou que os concorrentes estão mantendo os preços mais estáveis, sem muitas promoções.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Disse-nos que o custo do combustível adquirido por ele em Canoas, sem bandeira, tem custo médio, de R$ 4,27 ao litro, e que não entende como alguns postos conseguem vender entre  R$ 4,00 e R$ 4,30, como está vendendo a R$ 4,64 tem uma margem de  R$ 0,34 que representa 8%.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Sr.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Rudi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sucesso de sua recuperação, é permeado pelas despesas reduzidas, em função de não ter que pagar aluguel. Mostrou-se temeroso, com os credores pessoa física da RJ, que possam complicar na assembleia de credores e comprometer o resultado da  RJ.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acrescentou que se for aprovada a RJ,  deseja ampliar o posto, com área de lavagem e troca de óleo, cuja margem é bem maior, do que a venda do combustível. 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73BFF-6ED2-4799-874C-875C53BCE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24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F30542-920B-428F-B4F1-F203833E6E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recolhimento de tributos correntes está em dia. Destaca-se, no entanto, que o INSS correspondente ao período anterior à RJ ainda está atrasado.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878D50-D418-4E3D-A439-0A887F3DB7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Não foram contraídos novos empréstimos, tampouco ativos imobilizados.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Acrescentam que a compra de combustível precisa ser a vista.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711F0F-CAEC-4180-BC01-CD3032E81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Recuperanda vem conseguindo cumprir seus prazos com os pagamentos de despesas gerais (luz, água, salários, entre outras, não submetidas à Recuperação Judicial).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9EB13B-D967-4FF5-B87B-0835C02E4E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Recuperanda vem honrando com o pagamento dos honorários mensais.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Placeholder 23" descr="Checklist">
            <a:extLst>
              <a:ext uri="{FF2B5EF4-FFF2-40B4-BE49-F238E27FC236}">
                <a16:creationId xmlns:a16="http://schemas.microsoft.com/office/drawing/2014/main" id="{D099EF54-4375-42D7-95DA-42125D5B15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6" name="Picture Placeholder 25" descr="Money">
            <a:extLst>
              <a:ext uri="{FF2B5EF4-FFF2-40B4-BE49-F238E27FC236}">
                <a16:creationId xmlns:a16="http://schemas.microsoft.com/office/drawing/2014/main" id="{749B67A6-E77E-41B0-AB55-2608281464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8" name="Picture Placeholder 27" descr="Stopwatch">
            <a:extLst>
              <a:ext uri="{FF2B5EF4-FFF2-40B4-BE49-F238E27FC236}">
                <a16:creationId xmlns:a16="http://schemas.microsoft.com/office/drawing/2014/main" id="{0A3CE29F-88CB-4F9D-9AD3-89B4CFE2488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30" name="Picture Placeholder 29" descr="Daily Calendar">
            <a:extLst>
              <a:ext uri="{FF2B5EF4-FFF2-40B4-BE49-F238E27FC236}">
                <a16:creationId xmlns:a16="http://schemas.microsoft.com/office/drawing/2014/main" id="{975D0D6B-E632-4542-BDF4-9E08AA955A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338" b="2338"/>
          <a:stretch>
            <a:fillRect/>
          </a:stretch>
        </p:blipFill>
        <p:spPr/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0B90766-0F48-44FA-89F9-25E9C0BF24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9122A3-A932-42C5-A8A7-B135CB3A0D72}"/>
              </a:ext>
            </a:extLst>
          </p:cNvPr>
          <p:cNvSpPr/>
          <p:nvPr/>
        </p:nvSpPr>
        <p:spPr>
          <a:xfrm>
            <a:off x="368969" y="348183"/>
            <a:ext cx="11598442" cy="306109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Informações adicionais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C9BF18E-7521-4B50-9711-3AC7320D21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6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118016-F58F-4D7F-A2AC-D4245B9ACBB4}"/>
              </a:ext>
            </a:extLst>
          </p:cNvPr>
          <p:cNvSpPr/>
          <p:nvPr/>
        </p:nvSpPr>
        <p:spPr>
          <a:xfrm>
            <a:off x="678985" y="338334"/>
            <a:ext cx="11448000" cy="2267544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média de faturamento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2018 foi de R$ 190.609,00 mensais, no mês  de novembro apresentou seu melhor faturamento do ano com o valor de R$ 229.015,27, conforme verifica-se no gráfico que segue: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73BFF-6ED2-4799-874C-875C53BCEA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30" y="5694499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6D8D95-5D94-4E11-BCD2-FE90E961F2BE}"/>
              </a:ext>
            </a:extLst>
          </p:cNvPr>
          <p:cNvSpPr txBox="1"/>
          <p:nvPr/>
        </p:nvSpPr>
        <p:spPr>
          <a:xfrm>
            <a:off x="297838" y="4614204"/>
            <a:ext cx="55027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	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interessante observar que em 2018, nos primeiros meses do ano, ou seja, de janeiro a março o faturamento fica abaixo da média dos demais meses do ano. Da mesma forma, verificou-se na visita do primeiro bimestre de 2019, que o faturamento havia reduzido em relação aos últimos meses de 2018.</a:t>
            </a:r>
          </a:p>
          <a:p>
            <a:pPr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0062B6-BD29-4951-A05A-36F3AD82874B}"/>
              </a:ext>
            </a:extLst>
          </p:cNvPr>
          <p:cNvSpPr txBox="1"/>
          <p:nvPr/>
        </p:nvSpPr>
        <p:spPr>
          <a:xfrm>
            <a:off x="6651674" y="3151163"/>
            <a:ext cx="535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A9BF57-2149-4825-9544-7C09482E8982}"/>
              </a:ext>
            </a:extLst>
          </p:cNvPr>
          <p:cNvSpPr txBox="1"/>
          <p:nvPr/>
        </p:nvSpPr>
        <p:spPr>
          <a:xfrm>
            <a:off x="6159304" y="4656417"/>
            <a:ext cx="5353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O crescimento no quadrimestre de janeiro a abril de 2019 comparando-se com o ano de 2018 foi de 51%, passando de R$ 588.624,00 para R$ 887.068,00. </a:t>
            </a:r>
          </a:p>
          <a:p>
            <a:endParaRPr lang="pt-BR" dirty="0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3B060F7F-0DD7-4C90-834E-87435568F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941943"/>
              </p:ext>
            </p:extLst>
          </p:nvPr>
        </p:nvGraphicFramePr>
        <p:xfrm>
          <a:off x="6867454" y="2224040"/>
          <a:ext cx="456247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Worksheet" r:id="rId4" imgW="4562602" imgH="2209643" progId="Excel.Sheet.12">
                  <p:embed/>
                </p:oleObj>
              </mc:Choice>
              <mc:Fallback>
                <p:oleObj name="Worksheet" r:id="rId4" imgW="4562602" imgH="2209643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3B060F7F-0DD7-4C90-834E-87435568F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67454" y="2224040"/>
                        <a:ext cx="4562475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D3E6E5FA-369C-434D-BF41-AC9923421A41}"/>
              </a:ext>
            </a:extLst>
          </p:cNvPr>
          <p:cNvSpPr txBox="1"/>
          <p:nvPr/>
        </p:nvSpPr>
        <p:spPr>
          <a:xfrm>
            <a:off x="6670502" y="576775"/>
            <a:ext cx="4842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 gráfico demonstra que nos dois primeiros meses do ano de 2019, a média de faturamento foi de R$ 181.589,00, inferior a média de 2018, de R$ 190.609,00. Mas é importante destacar a reação das vendas nos meses de março e abril, que aumentaram a média em 2019, para R$ 221.000,00.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dirty="0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C52799AF-A566-4EA9-A621-A61F3B272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972146"/>
              </p:ext>
            </p:extLst>
          </p:nvPr>
        </p:nvGraphicFramePr>
        <p:xfrm>
          <a:off x="431800" y="1936750"/>
          <a:ext cx="1504950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Worksheet" r:id="rId6" imgW="1504982" imgH="9427" progId="Excel.Sheet.12">
                  <p:embed/>
                </p:oleObj>
              </mc:Choice>
              <mc:Fallback>
                <p:oleObj name="Worksheet" r:id="rId6" imgW="1504982" imgH="94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800" y="1936750"/>
                        <a:ext cx="1504950" cy="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A37DC2AF-6C63-4199-B788-D78ADE067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975035"/>
              </p:ext>
            </p:extLst>
          </p:nvPr>
        </p:nvGraphicFramePr>
        <p:xfrm>
          <a:off x="790208" y="1951038"/>
          <a:ext cx="45624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Worksheet" r:id="rId8" imgW="4562602" imgH="2952852" progId="Excel.Sheet.12">
                  <p:embed/>
                </p:oleObj>
              </mc:Choice>
              <mc:Fallback>
                <p:oleObj name="Worksheet" r:id="rId8" imgW="4562602" imgH="29528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0208" y="1951038"/>
                        <a:ext cx="4562475" cy="295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580329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6" ma:contentTypeDescription="Create a new document." ma:contentTypeScope="" ma:versionID="f2b0fdc843d7471f455c51b38a1e7f3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16cb20e37379de3b791980fc0309cd14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cef530-b7a7-45b6-9e40-b54026029e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e11f1e-42ac-4242-96d3-b0d9854f5654}" ma:internalName="TaxCatchAll" ma:showField="CatchAllData" ma:web="10f10aa4-5702-47bb-b7f6-1e31cf998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8182ff-5b7c-42a0-853e-d54b6befd95f">
      <Terms xmlns="http://schemas.microsoft.com/office/infopath/2007/PartnerControls"/>
    </lcf76f155ced4ddcb4097134ff3c332f>
    <TaxCatchAll xmlns="10f10aa4-5702-47bb-b7f6-1e31cf998bd6" xsi:nil="true"/>
  </documentManagement>
</p:properties>
</file>

<file path=customXml/itemProps1.xml><?xml version="1.0" encoding="utf-8"?>
<ds:datastoreItem xmlns:ds="http://schemas.openxmlformats.org/officeDocument/2006/customXml" ds:itemID="{9DE9DA23-6768-444B-ABFB-86E214A9FF1D}"/>
</file>

<file path=customXml/itemProps2.xml><?xml version="1.0" encoding="utf-8"?>
<ds:datastoreItem xmlns:ds="http://schemas.openxmlformats.org/officeDocument/2006/customXml" ds:itemID="{7914CD72-78CF-4050-9730-FD8D643320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A746DC-69F8-4332-94C8-93B0273FA5E9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428182ff-5b7c-42a0-853e-d54b6befd95f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2356</TotalTime>
  <Words>1434</Words>
  <Application>Microsoft Office PowerPoint</Application>
  <PresentationFormat>Widescreen</PresentationFormat>
  <Paragraphs>199</Paragraphs>
  <Slides>15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Open Sans</vt:lpstr>
      <vt:lpstr>Open Sans Light</vt:lpstr>
      <vt:lpstr>Open Sans Semibold</vt:lpstr>
      <vt:lpstr>Tw Cen MT</vt:lpstr>
      <vt:lpstr>NOWCO Master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mirna muraro</cp:lastModifiedBy>
  <cp:revision>120</cp:revision>
  <cp:lastPrinted>2019-06-03T14:07:22Z</cp:lastPrinted>
  <dcterms:created xsi:type="dcterms:W3CDTF">2019-01-24T17:20:57Z</dcterms:created>
  <dcterms:modified xsi:type="dcterms:W3CDTF">2019-06-09T18:34:40Z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</Properties>
</file>