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4"/>
    <p:sldMasterId id="2147483648" r:id="rId5"/>
    <p:sldMasterId id="2147483696" r:id="rId6"/>
    <p:sldMasterId id="2147483711" r:id="rId7"/>
  </p:sldMasterIdLst>
  <p:notesMasterIdLst>
    <p:notesMasterId r:id="rId42"/>
  </p:notesMasterIdLst>
  <p:handoutMasterIdLst>
    <p:handoutMasterId r:id="rId43"/>
  </p:handoutMasterIdLst>
  <p:sldIdLst>
    <p:sldId id="1343" r:id="rId8"/>
    <p:sldId id="749" r:id="rId9"/>
    <p:sldId id="1344" r:id="rId10"/>
    <p:sldId id="1342" r:id="rId11"/>
    <p:sldId id="1325" r:id="rId12"/>
    <p:sldId id="1339" r:id="rId13"/>
    <p:sldId id="1321" r:id="rId14"/>
    <p:sldId id="1347" r:id="rId15"/>
    <p:sldId id="1324" r:id="rId16"/>
    <p:sldId id="1338" r:id="rId17"/>
    <p:sldId id="1315" r:id="rId18"/>
    <p:sldId id="1406" r:id="rId19"/>
    <p:sldId id="1377" r:id="rId20"/>
    <p:sldId id="1407" r:id="rId21"/>
    <p:sldId id="1346" r:id="rId22"/>
    <p:sldId id="1317" r:id="rId23"/>
    <p:sldId id="1374" r:id="rId24"/>
    <p:sldId id="1397" r:id="rId25"/>
    <p:sldId id="1333" r:id="rId26"/>
    <p:sldId id="1350" r:id="rId27"/>
    <p:sldId id="1390" r:id="rId28"/>
    <p:sldId id="1395" r:id="rId29"/>
    <p:sldId id="1396" r:id="rId30"/>
    <p:sldId id="1365" r:id="rId31"/>
    <p:sldId id="1349" r:id="rId32"/>
    <p:sldId id="1334" r:id="rId33"/>
    <p:sldId id="1360" r:id="rId34"/>
    <p:sldId id="1384" r:id="rId35"/>
    <p:sldId id="1400" r:id="rId36"/>
    <p:sldId id="1399" r:id="rId37"/>
    <p:sldId id="1401" r:id="rId38"/>
    <p:sldId id="1403" r:id="rId39"/>
    <p:sldId id="1405" r:id="rId40"/>
    <p:sldId id="275" r:id="rId41"/>
  </p:sldIdLst>
  <p:sldSz cx="9906000" cy="6858000" type="A4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ogotipo" id="{91D89390-D174-415C-ACB1-9BCBCDAC7AD5}">
          <p14:sldIdLst>
            <p14:sldId id="1343"/>
            <p14:sldId id="749"/>
            <p14:sldId id="1344"/>
            <p14:sldId id="1342"/>
            <p14:sldId id="1325"/>
            <p14:sldId id="1339"/>
            <p14:sldId id="1321"/>
            <p14:sldId id="1347"/>
            <p14:sldId id="1324"/>
            <p14:sldId id="1338"/>
            <p14:sldId id="1315"/>
            <p14:sldId id="1406"/>
            <p14:sldId id="1377"/>
            <p14:sldId id="1407"/>
            <p14:sldId id="1346"/>
            <p14:sldId id="1317"/>
            <p14:sldId id="1374"/>
            <p14:sldId id="1397"/>
            <p14:sldId id="1333"/>
            <p14:sldId id="1350"/>
            <p14:sldId id="1390"/>
            <p14:sldId id="1395"/>
            <p14:sldId id="1396"/>
            <p14:sldId id="1365"/>
            <p14:sldId id="1349"/>
            <p14:sldId id="1334"/>
            <p14:sldId id="1360"/>
            <p14:sldId id="1384"/>
            <p14:sldId id="1400"/>
            <p14:sldId id="1399"/>
            <p14:sldId id="1401"/>
            <p14:sldId id="1403"/>
            <p14:sldId id="1405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ipe Camardelli" initials="FC" lastIdx="1" clrIdx="0">
    <p:extLst>
      <p:ext uri="{19B8F6BF-5375-455C-9EA6-DF929625EA0E}">
        <p15:presenceInfo xmlns:p15="http://schemas.microsoft.com/office/powerpoint/2012/main" userId="Felipe Camardel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7023"/>
    <a:srgbClr val="88C641"/>
    <a:srgbClr val="687D52"/>
    <a:srgbClr val="8BC944"/>
    <a:srgbClr val="A7A7A7"/>
    <a:srgbClr val="336699"/>
    <a:srgbClr val="003399"/>
    <a:srgbClr val="0000CC"/>
    <a:srgbClr val="7CB342"/>
    <a:srgbClr val="F4C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3506" autoAdjust="0"/>
  </p:normalViewPr>
  <p:slideViewPr>
    <p:cSldViewPr snapToGrid="0">
      <p:cViewPr varScale="1">
        <p:scale>
          <a:sx n="99" d="100"/>
          <a:sy n="99" d="100"/>
        </p:scale>
        <p:origin x="1056" y="84"/>
      </p:cViewPr>
      <p:guideLst>
        <p:guide orient="horz" pos="2160"/>
        <p:guide pos="3120"/>
      </p:guideLst>
    </p:cSldViewPr>
  </p:slideViewPr>
  <p:notesTextViewPr>
    <p:cViewPr>
      <p:scale>
        <a:sx n="20" d="100"/>
        <a:sy n="2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tendimento" userId="835b2fd7-4772-4ade-8779-ed2ca6305e2e" providerId="ADAL" clId="{B383AB68-0139-4CF2-92D3-CA7B93D6CDAA}"/>
    <pc:docChg chg="custSel modSld">
      <pc:chgData name="Atendimento" userId="835b2fd7-4772-4ade-8779-ed2ca6305e2e" providerId="ADAL" clId="{B383AB68-0139-4CF2-92D3-CA7B93D6CDAA}" dt="2020-12-17T20:10:13.491" v="235" actId="20577"/>
      <pc:docMkLst>
        <pc:docMk/>
      </pc:docMkLst>
      <pc:sldChg chg="modSp mod">
        <pc:chgData name="Atendimento" userId="835b2fd7-4772-4ade-8779-ed2ca6305e2e" providerId="ADAL" clId="{B383AB68-0139-4CF2-92D3-CA7B93D6CDAA}" dt="2020-12-17T20:10:13.491" v="235" actId="20577"/>
        <pc:sldMkLst>
          <pc:docMk/>
          <pc:sldMk cId="1630834399" sldId="1325"/>
        </pc:sldMkLst>
        <pc:spChg chg="mod">
          <ac:chgData name="Atendimento" userId="835b2fd7-4772-4ade-8779-ed2ca6305e2e" providerId="ADAL" clId="{B383AB68-0139-4CF2-92D3-CA7B93D6CDAA}" dt="2020-12-17T20:10:13.491" v="235" actId="20577"/>
          <ac:spMkLst>
            <pc:docMk/>
            <pc:sldMk cId="1630834399" sldId="1325"/>
            <ac:spMk id="316" creationId="{28FC824D-1364-4FE0-8A8D-062B0915A460}"/>
          </ac:spMkLst>
        </pc:spChg>
      </pc:sldChg>
      <pc:sldChg chg="modSp mod">
        <pc:chgData name="Atendimento" userId="835b2fd7-4772-4ade-8779-ed2ca6305e2e" providerId="ADAL" clId="{B383AB68-0139-4CF2-92D3-CA7B93D6CDAA}" dt="2020-12-17T20:07:56.732" v="96" actId="20577"/>
        <pc:sldMkLst>
          <pc:docMk/>
          <pc:sldMk cId="1652522170" sldId="1342"/>
        </pc:sldMkLst>
        <pc:spChg chg="mod">
          <ac:chgData name="Atendimento" userId="835b2fd7-4772-4ade-8779-ed2ca6305e2e" providerId="ADAL" clId="{B383AB68-0139-4CF2-92D3-CA7B93D6CDAA}" dt="2020-12-17T20:07:56.732" v="96" actId="20577"/>
          <ac:spMkLst>
            <pc:docMk/>
            <pc:sldMk cId="1652522170" sldId="1342"/>
            <ac:spMk id="5" creationId="{403EFA86-559B-4D84-BC6E-7D4FA499D1B1}"/>
          </ac:spMkLst>
        </pc:spChg>
      </pc:sldChg>
      <pc:sldChg chg="modSp mod">
        <pc:chgData name="Atendimento" userId="835b2fd7-4772-4ade-8779-ed2ca6305e2e" providerId="ADAL" clId="{B383AB68-0139-4CF2-92D3-CA7B93D6CDAA}" dt="2020-12-17T20:07:34.882" v="76" actId="27636"/>
        <pc:sldMkLst>
          <pc:docMk/>
          <pc:sldMk cId="1414790898" sldId="1343"/>
        </pc:sldMkLst>
        <pc:spChg chg="mod">
          <ac:chgData name="Atendimento" userId="835b2fd7-4772-4ade-8779-ed2ca6305e2e" providerId="ADAL" clId="{B383AB68-0139-4CF2-92D3-CA7B93D6CDAA}" dt="2020-12-17T20:07:34.882" v="76" actId="27636"/>
          <ac:spMkLst>
            <pc:docMk/>
            <pc:sldMk cId="1414790898" sldId="1343"/>
            <ac:spMk id="4" creationId="{4CDEFAA1-CB8E-4CD8-9B87-75F92CB2518D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preservacaodeempresas.sharepoint.com/Shared%20Documents/BRIZOLA%20E%20JAPUR%20ADMINISTRA&#199;&#195;O%20JUDICIAL/HOPPEN%20PETRY%20CIA%20LTDA/RMAs/RMA%201/Balan&#231;os%20Mirna%20%20RMA%2001%20-%20HOPEN%20E%20PETR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preservacaodeempresas.sharepoint.com/Shared%20Documents/BRIZOLA%20E%20JAPUR%20ADMINISTRA&#199;&#195;O%20JUDICIAL/HOPPEN%20PETRY%20CIA%20LTDA/RMAs/RMA%201/Balan&#231;os%20Mirna%20%20RMA%2001%20-%20HOPEN%20E%20PET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BC9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BFE-4EFD-B04E-85E4D071C5A3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BFE-4EFD-B04E-85E4D071C5A3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BFE-4EFD-B04E-85E4D071C5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Credores!$A$18:$A$20</c:f>
              <c:strCache>
                <c:ptCount val="3"/>
                <c:pt idx="0">
                  <c:v>Classe I </c:v>
                </c:pt>
                <c:pt idx="1">
                  <c:v>Classe II </c:v>
                </c:pt>
                <c:pt idx="2">
                  <c:v>Classe III </c:v>
                </c:pt>
              </c:strCache>
            </c:strRef>
          </c:cat>
          <c:val>
            <c:numRef>
              <c:f>Credores!$B$18:$B$20</c:f>
              <c:numCache>
                <c:formatCode>"R$"\ #,##0.00</c:formatCode>
                <c:ptCount val="3"/>
                <c:pt idx="0">
                  <c:v>476560.4</c:v>
                </c:pt>
                <c:pt idx="1">
                  <c:v>1363929.84</c:v>
                </c:pt>
                <c:pt idx="2">
                  <c:v>8597969.3399999999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BFE-4EFD-B04E-85E4D071C5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3154975"/>
        <c:axId val="1436793647"/>
      </c:barChart>
      <c:catAx>
        <c:axId val="1173154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36793647"/>
        <c:crosses val="autoZero"/>
        <c:auto val="1"/>
        <c:lblAlgn val="ctr"/>
        <c:lblOffset val="100"/>
        <c:noMultiLvlLbl val="0"/>
      </c:catAx>
      <c:valAx>
        <c:axId val="143679364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R$&quot;\ #,##0.00" sourceLinked="1"/>
        <c:majorTickMark val="none"/>
        <c:minorTickMark val="none"/>
        <c:tickLblPos val="nextTo"/>
        <c:crossAx val="11731549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50000"/>
            </a:schemeClr>
          </a:solidFill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explosion val="15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BC4-41B2-91A1-BEF75BA7215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BC4-41B2-91A1-BEF75BA7215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BC4-41B2-91A1-BEF75BA7215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BC4-41B2-91A1-BEF75BA7215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BC4-41B2-91A1-BEF75BA7215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BC4-41B2-91A1-BEF75BA7215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6BC4-41B2-91A1-BEF75BA7215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6BC4-41B2-91A1-BEF75BA7215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6BC4-41B2-91A1-BEF75BA7215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6BC4-41B2-91A1-BEF75BA72153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6BC4-41B2-91A1-BEF75BA72153}"/>
              </c:ext>
            </c:extLst>
          </c:dPt>
          <c:dLbls>
            <c:dLbl>
              <c:idx val="0"/>
              <c:layout>
                <c:manualLayout>
                  <c:x val="-4.3984753853453649E-2"/>
                  <c:y val="-0.2364892180811835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000" b="1" i="0" u="none" strike="noStrike" kern="1200" spc="0" baseline="0">
                        <a:solidFill>
                          <a:schemeClr val="tx2"/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4AD8FA69-5734-4F93-917B-A88089F52EC0}" type="CATEGORYNAME">
                      <a:rPr lang="en-US">
                        <a:solidFill>
                          <a:schemeClr val="tx2"/>
                        </a:solidFill>
                      </a:rPr>
                      <a:pPr algn="l">
                        <a:defRPr>
                          <a:solidFill>
                            <a:schemeClr val="tx2"/>
                          </a:solidFill>
                        </a:defRPr>
                      </a:pPr>
                      <a:t>[NOME DA CATEGORIA]</a:t>
                    </a:fld>
                    <a:r>
                      <a:rPr lang="en-US">
                        <a:solidFill>
                          <a:schemeClr val="tx2"/>
                        </a:solidFill>
                      </a:rPr>
                      <a:t> - </a:t>
                    </a:r>
                    <a:fld id="{A3080C2D-631D-43C5-99D7-3991956D8ACC}" type="PERCENTAGE">
                      <a:rPr lang="en-US">
                        <a:solidFill>
                          <a:schemeClr val="tx2"/>
                        </a:solidFill>
                      </a:rPr>
                      <a:pPr algn="l">
                        <a:defRPr>
                          <a:solidFill>
                            <a:schemeClr val="tx2"/>
                          </a:solidFill>
                        </a:defRPr>
                      </a:pPr>
                      <a:t>[PORCENTAGEM]</a:t>
                    </a:fld>
                    <a:endParaRPr lang="en-US">
                      <a:solidFill>
                        <a:schemeClr val="tx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000" b="1" i="0" u="none" strike="noStrike" kern="1200" spc="0" baseline="0">
                      <a:solidFill>
                        <a:schemeClr val="tx2"/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BC4-41B2-91A1-BEF75BA72153}"/>
                </c:ext>
              </c:extLst>
            </c:dLbl>
            <c:dLbl>
              <c:idx val="1"/>
              <c:layout>
                <c:manualLayout>
                  <c:x val="1.4886873209617714E-2"/>
                  <c:y val="0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000" b="1" i="0" u="none" strike="noStrike" kern="1200" spc="0" baseline="0">
                        <a:solidFill>
                          <a:schemeClr val="tx2"/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6D591319-692E-48D5-A715-B4AEF7660744}" type="CATEGORYNAME">
                      <a:rPr lang="en-US">
                        <a:solidFill>
                          <a:schemeClr val="tx2"/>
                        </a:solidFill>
                      </a:rPr>
                      <a:pPr algn="l">
                        <a:defRPr>
                          <a:solidFill>
                            <a:schemeClr val="tx2"/>
                          </a:solidFill>
                        </a:defRPr>
                      </a:pPr>
                      <a:t>[NOME DA CATEGORIA]</a:t>
                    </a:fld>
                    <a:r>
                      <a:rPr lang="en-US">
                        <a:solidFill>
                          <a:schemeClr val="tx2"/>
                        </a:solidFill>
                      </a:rPr>
                      <a:t> - </a:t>
                    </a:r>
                    <a:fld id="{1AE23463-4E5D-412B-952E-E7F378F90556}" type="PERCENTAGE">
                      <a:rPr lang="en-US">
                        <a:solidFill>
                          <a:schemeClr val="tx2"/>
                        </a:solidFill>
                      </a:rPr>
                      <a:pPr algn="l">
                        <a:defRPr>
                          <a:solidFill>
                            <a:schemeClr val="tx2"/>
                          </a:solidFill>
                        </a:defRPr>
                      </a:pPr>
                      <a:t>[PORCENTAGEM]</a:t>
                    </a:fld>
                    <a:endParaRPr lang="en-US">
                      <a:solidFill>
                        <a:schemeClr val="tx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000" b="1" i="0" u="none" strike="noStrike" kern="1200" spc="0" baseline="0">
                      <a:solidFill>
                        <a:schemeClr val="tx2"/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5827963587387"/>
                      <c:h val="0.12327012743270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BC4-41B2-91A1-BEF75BA72153}"/>
                </c:ext>
              </c:extLst>
            </c:dLbl>
            <c:dLbl>
              <c:idx val="2"/>
              <c:layout>
                <c:manualLayout>
                  <c:x val="0"/>
                  <c:y val="3.111700237910309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000" b="1" i="0" u="none" strike="noStrike" kern="1200" spc="0" baseline="0">
                        <a:solidFill>
                          <a:schemeClr val="tx2"/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C3159734-1AA6-41C0-8186-F6BF1DD25B60}" type="CATEGORYNAME">
                      <a:rPr lang="pt-BR">
                        <a:solidFill>
                          <a:schemeClr val="tx2"/>
                        </a:solidFill>
                      </a:rPr>
                      <a:pPr algn="l">
                        <a:defRPr>
                          <a:solidFill>
                            <a:schemeClr val="tx2"/>
                          </a:solidFill>
                        </a:defRPr>
                      </a:pPr>
                      <a:t>[NOME DA CATEGORIA]</a:t>
                    </a:fld>
                    <a:r>
                      <a:rPr lang="pt-BR">
                        <a:solidFill>
                          <a:schemeClr val="tx2"/>
                        </a:solidFill>
                      </a:rPr>
                      <a:t> - </a:t>
                    </a:r>
                    <a:fld id="{CE202E1C-23EA-49B0-927D-601EB51CE992}" type="PERCENTAGE">
                      <a:rPr lang="pt-BR">
                        <a:solidFill>
                          <a:schemeClr val="tx2"/>
                        </a:solidFill>
                      </a:rPr>
                      <a:pPr algn="l">
                        <a:defRPr>
                          <a:solidFill>
                            <a:schemeClr val="tx2"/>
                          </a:solidFill>
                        </a:defRPr>
                      </a:pPr>
                      <a:t>[PORCENTAGEM]</a:t>
                    </a:fld>
                    <a:endParaRPr lang="pt-BR">
                      <a:solidFill>
                        <a:schemeClr val="tx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000" b="1" i="0" u="none" strike="noStrike" kern="1200" spc="0" baseline="0">
                      <a:solidFill>
                        <a:schemeClr val="tx2"/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6833476655585935"/>
                      <c:h val="5.856219847747202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BC4-41B2-91A1-BEF75BA72153}"/>
                </c:ext>
              </c:extLst>
            </c:dLbl>
            <c:dLbl>
              <c:idx val="3"/>
              <c:layout>
                <c:manualLayout>
                  <c:x val="-1.5778384478087996E-2"/>
                  <c:y val="2.1781901665372052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000" b="1" i="0" u="none" strike="noStrike" kern="1200" spc="0" baseline="0">
                        <a:solidFill>
                          <a:schemeClr val="tx2"/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D201AE1C-ED02-42C8-A102-7B9631E54C2C}" type="CATEGORYNAME">
                      <a:rPr lang="en-US">
                        <a:solidFill>
                          <a:schemeClr val="tx2"/>
                        </a:solidFill>
                      </a:rPr>
                      <a:pPr algn="l">
                        <a:defRPr>
                          <a:solidFill>
                            <a:schemeClr val="tx2"/>
                          </a:solidFill>
                        </a:defRPr>
                      </a:pPr>
                      <a:t>[NOME DA CATEGORIA]</a:t>
                    </a:fld>
                    <a:r>
                      <a:rPr lang="en-US">
                        <a:solidFill>
                          <a:schemeClr val="tx2"/>
                        </a:solidFill>
                      </a:rPr>
                      <a:t> - </a:t>
                    </a:r>
                    <a:fld id="{39677D7A-D9D7-47C1-94F7-9EF27C67E332}" type="PERCENTAGE">
                      <a:rPr lang="en-US">
                        <a:solidFill>
                          <a:schemeClr val="tx2"/>
                        </a:solidFill>
                      </a:rPr>
                      <a:pPr algn="l">
                        <a:defRPr>
                          <a:solidFill>
                            <a:schemeClr val="tx2"/>
                          </a:solidFill>
                        </a:defRPr>
                      </a:pPr>
                      <a:t>[PORCENTAGEM]</a:t>
                    </a:fld>
                    <a:endParaRPr lang="en-US">
                      <a:solidFill>
                        <a:schemeClr val="tx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000" b="1" i="0" u="none" strike="noStrike" kern="1200" spc="0" baseline="0">
                      <a:solidFill>
                        <a:schemeClr val="tx2"/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78940450266154"/>
                      <c:h val="8.529170352112158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BC4-41B2-91A1-BEF75BA72153}"/>
                </c:ext>
              </c:extLst>
            </c:dLbl>
            <c:dLbl>
              <c:idx val="4"/>
              <c:layout>
                <c:manualLayout>
                  <c:x val="1.0186371897511246E-7"/>
                  <c:y val="4.978720380656483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000" b="1" i="0" u="none" strike="noStrike" kern="1200" spc="0" baseline="0">
                        <a:solidFill>
                          <a:schemeClr val="tx2"/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EA642644-EBB4-474F-97B9-E4F2F090CC2A}" type="CATEGORYNAME">
                      <a:rPr lang="en-US">
                        <a:solidFill>
                          <a:schemeClr val="tx2"/>
                        </a:solidFill>
                      </a:rPr>
                      <a:pPr algn="l">
                        <a:defRPr>
                          <a:solidFill>
                            <a:schemeClr val="tx2"/>
                          </a:solidFill>
                        </a:defRPr>
                      </a:pPr>
                      <a:t>[NOME DA CATEGORIA]</a:t>
                    </a:fld>
                    <a:r>
                      <a:rPr lang="en-US">
                        <a:solidFill>
                          <a:schemeClr val="tx2"/>
                        </a:solidFill>
                      </a:rPr>
                      <a:t> </a:t>
                    </a:r>
                    <a:fld id="{F255C766-8AFF-467A-A341-59645D768B25}" type="PERCENTAGE">
                      <a:rPr lang="en-US">
                        <a:solidFill>
                          <a:schemeClr val="tx2"/>
                        </a:solidFill>
                      </a:rPr>
                      <a:pPr algn="l">
                        <a:defRPr>
                          <a:solidFill>
                            <a:schemeClr val="tx2"/>
                          </a:solidFill>
                        </a:defRPr>
                      </a:pPr>
                      <a:t>[PORCENTAGEM]</a:t>
                    </a:fld>
                    <a:endParaRPr lang="en-US">
                      <a:solidFill>
                        <a:schemeClr val="tx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000" b="1" i="0" u="none" strike="noStrike" kern="1200" spc="0" baseline="0">
                      <a:solidFill>
                        <a:schemeClr val="tx2"/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25897567066558"/>
                      <c:h val="0.12327012743270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BC4-41B2-91A1-BEF75BA72153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000" b="1" i="0" u="none" strike="noStrike" kern="1200" spc="0" baseline="0">
                        <a:solidFill>
                          <a:schemeClr val="tx2"/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73D9303E-84E1-4165-8185-6A8FB9A73804}" type="CATEGORYNAME">
                      <a:rPr lang="en-US">
                        <a:solidFill>
                          <a:schemeClr val="tx2"/>
                        </a:solidFill>
                      </a:rPr>
                      <a:pPr algn="l">
                        <a:defRPr>
                          <a:solidFill>
                            <a:schemeClr val="tx2"/>
                          </a:solidFill>
                        </a:defRPr>
                      </a:pPr>
                      <a:t>[NOME DA CATEGORIA]</a:t>
                    </a:fld>
                    <a:r>
                      <a:rPr lang="en-US">
                        <a:solidFill>
                          <a:schemeClr val="tx2"/>
                        </a:solidFill>
                      </a:rPr>
                      <a:t> - </a:t>
                    </a:r>
                    <a:fld id="{5A33F1DF-9BB9-42EE-9D0C-A2CC682BAD8B}" type="PERCENTAGE">
                      <a:rPr lang="en-US">
                        <a:solidFill>
                          <a:schemeClr val="tx2"/>
                        </a:solidFill>
                      </a:rPr>
                      <a:pPr algn="l">
                        <a:defRPr>
                          <a:solidFill>
                            <a:schemeClr val="tx2"/>
                          </a:solidFill>
                        </a:defRPr>
                      </a:pPr>
                      <a:t>[PORCENTAGEM]</a:t>
                    </a:fld>
                    <a:endParaRPr lang="en-US">
                      <a:solidFill>
                        <a:schemeClr val="tx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000" b="1" i="0" u="none" strike="noStrike" kern="1200" spc="0" baseline="0">
                      <a:solidFill>
                        <a:schemeClr val="tx2"/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BC4-41B2-91A1-BEF75BA72153}"/>
                </c:ext>
              </c:extLst>
            </c:dLbl>
            <c:dLbl>
              <c:idx val="6"/>
              <c:layout>
                <c:manualLayout>
                  <c:x val="0"/>
                  <c:y val="4.6675503568654646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000" b="1" i="0" u="none" strike="noStrike" kern="1200" spc="0" baseline="0">
                        <a:solidFill>
                          <a:schemeClr val="tx2"/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2FD35413-4759-45A4-854F-152B8166609F}" type="CATEGORYNAME">
                      <a:rPr lang="en-US">
                        <a:solidFill>
                          <a:schemeClr val="tx2"/>
                        </a:solidFill>
                      </a:rPr>
                      <a:pPr algn="l">
                        <a:defRPr>
                          <a:solidFill>
                            <a:schemeClr val="tx2"/>
                          </a:solidFill>
                        </a:defRPr>
                      </a:pPr>
                      <a:t>[NOME DA CATEGORIA]</a:t>
                    </a:fld>
                    <a:r>
                      <a:rPr lang="en-US" dirty="0">
                        <a:solidFill>
                          <a:schemeClr val="tx2"/>
                        </a:solidFill>
                      </a:rPr>
                      <a:t> - </a:t>
                    </a:r>
                    <a:fld id="{B71F12E5-BEE7-4231-BA76-D5D841206CBF}" type="PERCENTAGE">
                      <a:rPr lang="en-US">
                        <a:solidFill>
                          <a:schemeClr val="tx2"/>
                        </a:solidFill>
                      </a:rPr>
                      <a:pPr algn="l">
                        <a:defRPr>
                          <a:solidFill>
                            <a:schemeClr val="tx2"/>
                          </a:solidFill>
                        </a:defRPr>
                      </a:pPr>
                      <a:t>[PORCENTAGEM]</a:t>
                    </a:fld>
                    <a:endParaRPr lang="en-US" dirty="0">
                      <a:solidFill>
                        <a:schemeClr val="tx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000" b="1" i="0" u="none" strike="noStrike" kern="1200" spc="0" baseline="0">
                      <a:solidFill>
                        <a:schemeClr val="tx2"/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89527065088268"/>
                      <c:h val="0.138828628622251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6BC4-41B2-91A1-BEF75BA72153}"/>
                </c:ext>
              </c:extLst>
            </c:dLbl>
            <c:dLbl>
              <c:idx val="7"/>
              <c:layout>
                <c:manualLayout>
                  <c:x val="-5.8972268417418774E-2"/>
                  <c:y val="1.2446800951641223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000" b="1" i="0" u="none" strike="noStrike" kern="1200" spc="0" baseline="0">
                        <a:solidFill>
                          <a:schemeClr val="tx2"/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1C7B2DB0-8C4A-4927-B86D-C1FC14B216BC}" type="CATEGORYNAME">
                      <a:rPr lang="en-US">
                        <a:solidFill>
                          <a:schemeClr val="tx2"/>
                        </a:solidFill>
                      </a:rPr>
                      <a:pPr algn="l">
                        <a:defRPr>
                          <a:solidFill>
                            <a:schemeClr val="tx2"/>
                          </a:solidFill>
                        </a:defRPr>
                      </a:pPr>
                      <a:t>[NOME DA CATEGORIA]</a:t>
                    </a:fld>
                    <a:r>
                      <a:rPr lang="en-US">
                        <a:solidFill>
                          <a:schemeClr val="tx2"/>
                        </a:solidFill>
                      </a:rPr>
                      <a:t> - </a:t>
                    </a:r>
                    <a:fld id="{C0B5795C-C7DF-47CF-988D-D3A0EE897B2C}" type="PERCENTAGE">
                      <a:rPr lang="en-US">
                        <a:solidFill>
                          <a:schemeClr val="tx2"/>
                        </a:solidFill>
                      </a:rPr>
                      <a:pPr algn="l">
                        <a:defRPr>
                          <a:solidFill>
                            <a:schemeClr val="tx2"/>
                          </a:solidFill>
                        </a:defRPr>
                      </a:pPr>
                      <a:t>[PORCENTAGEM]</a:t>
                    </a:fld>
                    <a:endParaRPr lang="en-US">
                      <a:solidFill>
                        <a:schemeClr val="tx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000" b="1" i="0" u="none" strike="noStrike" kern="1200" spc="0" baseline="0">
                      <a:solidFill>
                        <a:schemeClr val="tx2"/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07257280658383"/>
                      <c:h val="8.529170352112158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6BC4-41B2-91A1-BEF75BA72153}"/>
                </c:ext>
              </c:extLst>
            </c:dLbl>
            <c:dLbl>
              <c:idx val="8"/>
              <c:layout>
                <c:manualLayout>
                  <c:x val="-4.657199045170244E-2"/>
                  <c:y val="-2.059038999159595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000" b="1" i="0" u="none" strike="noStrike" kern="1200" spc="0" baseline="0">
                        <a:solidFill>
                          <a:schemeClr val="tx2"/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E593DB69-951F-4C15-B89D-1FFAC9CBB2A3}" type="CATEGORYNAME">
                      <a:rPr lang="pt-BR">
                        <a:solidFill>
                          <a:schemeClr val="tx2"/>
                        </a:solidFill>
                      </a:rPr>
                      <a:pPr algn="l">
                        <a:defRPr>
                          <a:solidFill>
                            <a:schemeClr val="tx2"/>
                          </a:solidFill>
                        </a:defRPr>
                      </a:pPr>
                      <a:t>[NOME DA CATEGORIA]</a:t>
                    </a:fld>
                    <a:r>
                      <a:rPr lang="pt-BR">
                        <a:solidFill>
                          <a:schemeClr val="tx2"/>
                        </a:solidFill>
                      </a:rPr>
                      <a:t> - </a:t>
                    </a:r>
                    <a:fld id="{753637E3-060E-498D-AB16-5901DDFE4609}" type="PERCENTAGE">
                      <a:rPr lang="pt-BR">
                        <a:solidFill>
                          <a:schemeClr val="tx2"/>
                        </a:solidFill>
                      </a:rPr>
                      <a:pPr algn="l">
                        <a:defRPr>
                          <a:solidFill>
                            <a:schemeClr val="tx2"/>
                          </a:solidFill>
                        </a:defRPr>
                      </a:pPr>
                      <a:t>[PORCENTAGEM]</a:t>
                    </a:fld>
                    <a:endParaRPr lang="pt-BR">
                      <a:solidFill>
                        <a:schemeClr val="tx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000" b="1" i="0" u="none" strike="noStrike" kern="1200" spc="0" baseline="0">
                      <a:solidFill>
                        <a:schemeClr val="tx2"/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878584558804799"/>
                      <c:h val="9.901430157030605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6BC4-41B2-91A1-BEF75BA72153}"/>
                </c:ext>
              </c:extLst>
            </c:dLbl>
            <c:dLbl>
              <c:idx val="9"/>
              <c:layout>
                <c:manualLayout>
                  <c:x val="4.1397415391485698E-2"/>
                  <c:y val="-3.079333655120707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000" b="1" i="0" u="none" strike="noStrike" kern="1200" spc="0" baseline="0">
                        <a:solidFill>
                          <a:schemeClr val="tx2"/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67D2F051-A39C-4EF9-8D0B-9E3288A03EB8}" type="CATEGORYNAME">
                      <a:rPr lang="en-US">
                        <a:solidFill>
                          <a:schemeClr val="tx2"/>
                        </a:solidFill>
                      </a:rPr>
                      <a:pPr algn="l">
                        <a:defRPr>
                          <a:solidFill>
                            <a:schemeClr val="tx2"/>
                          </a:solidFill>
                        </a:defRPr>
                      </a:pPr>
                      <a:t>[NOME DA CATEGORIA]</a:t>
                    </a:fld>
                    <a:r>
                      <a:rPr lang="en-US">
                        <a:solidFill>
                          <a:schemeClr val="tx2"/>
                        </a:solidFill>
                      </a:rPr>
                      <a:t> - </a:t>
                    </a:r>
                    <a:fld id="{2057CF9D-FC9C-4838-AD04-0FB3B1417A3B}" type="PERCENTAGE">
                      <a:rPr lang="en-US">
                        <a:solidFill>
                          <a:schemeClr val="tx2"/>
                        </a:solidFill>
                      </a:rPr>
                      <a:pPr algn="l">
                        <a:defRPr>
                          <a:solidFill>
                            <a:schemeClr val="tx2"/>
                          </a:solidFill>
                        </a:defRPr>
                      </a:pPr>
                      <a:t>[PORCENTAGEM]</a:t>
                    </a:fld>
                    <a:endParaRPr lang="en-US">
                      <a:solidFill>
                        <a:schemeClr val="tx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000" b="1" i="0" u="none" strike="noStrike" kern="1200" spc="0" baseline="0">
                      <a:solidFill>
                        <a:schemeClr val="tx2"/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601663556767327"/>
                      <c:h val="5.417470114201848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6BC4-41B2-91A1-BEF75BA72153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tx2"/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6BC4-41B2-91A1-BEF75BA721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tx2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50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Credores!$A$4:$A$14</c:f>
              <c:strCache>
                <c:ptCount val="10"/>
                <c:pt idx="0">
                  <c:v>DEMAIS CLIENTES</c:v>
                </c:pt>
                <c:pt idx="1">
                  <c:v>SOLUCRED SECURITIZADORA S/A</c:v>
                </c:pt>
                <c:pt idx="2">
                  <c:v>COOPERATIVA AGRÍCOLA NOVA FIUME LTDA</c:v>
                </c:pt>
                <c:pt idx="3">
                  <c:v>ERASMO TREIN</c:v>
                </c:pt>
                <c:pt idx="4">
                  <c:v>COOPERCAMPOS</c:v>
                </c:pt>
                <c:pt idx="5">
                  <c:v>COTAPEL</c:v>
                </c:pt>
                <c:pt idx="6">
                  <c:v>ELOI SELESIO TASCHETTO</c:v>
                </c:pt>
                <c:pt idx="7">
                  <c:v>PASSOPAR S.A.</c:v>
                </c:pt>
                <c:pt idx="8">
                  <c:v>REGOZAN COMÉRCIO DE CEREAIS LTDA</c:v>
                </c:pt>
                <c:pt idx="9">
                  <c:v>BANRISUL</c:v>
                </c:pt>
              </c:strCache>
            </c:strRef>
          </c:cat>
          <c:val>
            <c:numRef>
              <c:f>Credores!$B$4:$B$14</c:f>
              <c:numCache>
                <c:formatCode>#,##0.00</c:formatCode>
                <c:ptCount val="11"/>
                <c:pt idx="0">
                  <c:v>4335882.2300000004</c:v>
                </c:pt>
                <c:pt idx="1">
                  <c:v>961077.9</c:v>
                </c:pt>
                <c:pt idx="2">
                  <c:v>869843.34</c:v>
                </c:pt>
                <c:pt idx="3">
                  <c:v>856619.39</c:v>
                </c:pt>
                <c:pt idx="4">
                  <c:v>830175.64</c:v>
                </c:pt>
                <c:pt idx="5">
                  <c:v>702682.5</c:v>
                </c:pt>
                <c:pt idx="6">
                  <c:v>650000</c:v>
                </c:pt>
                <c:pt idx="7">
                  <c:v>543970.16</c:v>
                </c:pt>
                <c:pt idx="8">
                  <c:v>498300</c:v>
                </c:pt>
                <c:pt idx="9">
                  <c:v>494086.5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6BC4-41B2-91A1-BEF75BA72153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32A880-980C-43E2-A170-C9E787DDE7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9012"/>
          </a:xfrm>
          <a:prstGeom prst="rect">
            <a:avLst/>
          </a:prstGeom>
        </p:spPr>
        <p:txBody>
          <a:bodyPr vert="horz" lIns="95627" tIns="47814" rIns="95627" bIns="4781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6DBDD0-65BB-4F9B-9D8F-30D5D5EF05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5" y="1"/>
            <a:ext cx="2971800" cy="499012"/>
          </a:xfrm>
          <a:prstGeom prst="rect">
            <a:avLst/>
          </a:prstGeom>
        </p:spPr>
        <p:txBody>
          <a:bodyPr vert="horz" lIns="95627" tIns="47814" rIns="95627" bIns="47814" rtlCol="0"/>
          <a:lstStyle>
            <a:lvl1pPr algn="r">
              <a:defRPr sz="1300"/>
            </a:lvl1pPr>
          </a:lstStyle>
          <a:p>
            <a:fld id="{C1870C76-089F-48E0-85B8-6B46E8CDB542}" type="datetimeFigureOut">
              <a:rPr lang="pt-BR" smtClean="0"/>
              <a:t>17/12/2020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07409A-87B1-4C30-9BF8-DFC9098030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6679"/>
            <a:ext cx="2971800" cy="499011"/>
          </a:xfrm>
          <a:prstGeom prst="rect">
            <a:avLst/>
          </a:prstGeom>
        </p:spPr>
        <p:txBody>
          <a:bodyPr vert="horz" lIns="95627" tIns="47814" rIns="95627" bIns="4781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A78F5-8A44-434A-943F-4D281556A3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5" y="9446679"/>
            <a:ext cx="2971800" cy="499011"/>
          </a:xfrm>
          <a:prstGeom prst="rect">
            <a:avLst/>
          </a:prstGeom>
        </p:spPr>
        <p:txBody>
          <a:bodyPr vert="horz" lIns="95627" tIns="47814" rIns="95627" bIns="47814" rtlCol="0" anchor="b"/>
          <a:lstStyle>
            <a:lvl1pPr algn="r">
              <a:defRPr sz="1300"/>
            </a:lvl1pPr>
          </a:lstStyle>
          <a:p>
            <a:fld id="{B68C25E8-9DF8-42C0-B83D-5C01C2C726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536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1800" cy="499012"/>
          </a:xfrm>
          <a:prstGeom prst="rect">
            <a:avLst/>
          </a:prstGeom>
        </p:spPr>
        <p:txBody>
          <a:bodyPr vert="horz" lIns="95619" tIns="47809" rIns="95619" bIns="4780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2"/>
            <a:ext cx="2971800" cy="499012"/>
          </a:xfrm>
          <a:prstGeom prst="rect">
            <a:avLst/>
          </a:prstGeom>
        </p:spPr>
        <p:txBody>
          <a:bodyPr vert="horz" lIns="95619" tIns="47809" rIns="95619" bIns="47809" rtlCol="0"/>
          <a:lstStyle>
            <a:lvl1pPr algn="r">
              <a:defRPr sz="1300"/>
            </a:lvl1pPr>
          </a:lstStyle>
          <a:p>
            <a:fld id="{15ECCBA7-CF81-984E-ADF6-71210A185331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1244600"/>
            <a:ext cx="4845050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19" tIns="47809" rIns="95619" bIns="4780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86363"/>
            <a:ext cx="5486400" cy="3916114"/>
          </a:xfrm>
          <a:prstGeom prst="rect">
            <a:avLst/>
          </a:prstGeom>
        </p:spPr>
        <p:txBody>
          <a:bodyPr vert="horz" lIns="95619" tIns="47809" rIns="95619" bIns="4780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6679"/>
            <a:ext cx="2971800" cy="499011"/>
          </a:xfrm>
          <a:prstGeom prst="rect">
            <a:avLst/>
          </a:prstGeom>
        </p:spPr>
        <p:txBody>
          <a:bodyPr vert="horz" lIns="95619" tIns="47809" rIns="95619" bIns="4780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9446679"/>
            <a:ext cx="2971800" cy="499011"/>
          </a:xfrm>
          <a:prstGeom prst="rect">
            <a:avLst/>
          </a:prstGeom>
        </p:spPr>
        <p:txBody>
          <a:bodyPr vert="horz" lIns="95619" tIns="47809" rIns="95619" bIns="47809" rtlCol="0" anchor="b"/>
          <a:lstStyle>
            <a:lvl1pPr algn="r">
              <a:defRPr sz="1300"/>
            </a:lvl1pPr>
          </a:lstStyle>
          <a:p>
            <a:fld id="{60A1FCA4-2D25-6140-83D1-B86434166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5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69" indent="-298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33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474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60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744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880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016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151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47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69" indent="-298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33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474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60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744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880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016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151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09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69" indent="-298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33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474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60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744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880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016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151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24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69" indent="-298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33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474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60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744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880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016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151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06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54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87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14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69" indent="-298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33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474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60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744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880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016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151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21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69" indent="-298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33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474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60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744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880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016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151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17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69" indent="-298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33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474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60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744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880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016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151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4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2D1FC-1DF0-4B28-A5AC-950336DB2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8F2C98-3061-4807-AD04-0D7356C3A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BC402-AE2A-4685-976C-5561FB6E1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17/12/2020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2B6AE-F2AA-4821-9976-6BA59311E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9317D-5D8B-4AA6-BECA-D2327B284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97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62B97-76F2-4DC8-A948-DC74C6A75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750A0E-5CE4-48C4-B546-EA165F3CE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9FBF6-7480-4243-849C-954BFB816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17/12/2020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8E62D-629D-4543-8DF9-4A0EAF67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E5723-48D7-466F-9F91-40A1DD61A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905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9A134C-AA2E-4288-9DA1-9719CF2928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2DE072-2A6F-49CF-91C3-4089A8DB6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A4B1B-6022-4079-A6BD-1BBB0428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17/12/2020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EF46C-18D8-4151-811C-3B0B7CBC6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721BC-15B1-40B6-96CC-B572143E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701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4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7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9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8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4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5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8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A089-D4B0-473E-9E88-B229C92A8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0F2E7-3DB3-4E02-9CE3-EE02BA7BC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6B7F5-73C2-4097-BD7E-218376CF7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17/12/2020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560B4-6BCE-447F-8FEC-93FF571CA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84B1A-E2C2-4EEE-9551-AFE96EF29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357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6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97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1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1067245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7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5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5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0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80FF-EF75-4FD1-B68E-60B26B815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9F113-9FDB-43B4-97A2-0820EA430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EF93D-5495-4408-9CD2-3DDD2F5BA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17/12/2020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34173-0648-455F-BD23-91C16CDA6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84E7B-0575-470C-A36B-19E91E19C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0106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8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4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50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8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0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7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3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2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2362559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8E237-0FAD-4182-AA41-3D017B378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07B48-BD50-4599-9225-A95A93AAA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30F75-FEF4-423F-B4CD-C5A090732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38E789-FAEC-4EFC-8C1A-B4D6B0F56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17/12/2020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5F370-02EB-4F01-8F95-32F2F8E17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AD1B6-90D2-468D-B16B-384C11B09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4436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2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3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1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6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39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06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4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8835D-2AC3-4C89-9700-CE570E261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DEE3B-2B8D-4FF3-BF67-B5F577DFF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1F733-BF55-47CA-A0D7-E73C5047C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5E4E33-E5B9-4DCF-874B-5633877D9F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240D8B-C712-4E3A-B9EB-9DFDB72228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4310E8-89D7-403F-A3B8-B248F86B8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17/12/2020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84A9BB-B773-4F0A-9674-0E6170EB2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6A2670-2BF4-4E6E-B429-457049E9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39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4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48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6389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2DBFA-744F-4F9E-80AB-DE9A80AE5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EA1503-38BE-4291-AC2E-B9911A686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17/12/2020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E18055-E9F3-46F9-8841-FCF1F3692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08EF7-CBF6-4D90-B6CA-EA7EA1ECC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3324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0E527-C43D-49D5-800B-351AFEA47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17/12/2020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69AFC4-ADD9-4F3F-BBC7-B7C0B35AB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58E91-7A6F-44B0-9C22-830F8A07B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606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01780-8849-4615-862E-9F72CA0C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3B500-C31D-47CE-BF2C-1379D606A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DD43F-C94B-435E-93E7-135071A39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1419B-ABFA-44D2-ACCB-D288A7A7F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17/12/2020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19036-7D78-460E-94B4-8BF4F1AE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84C08-DECD-422E-9688-0F2F2DAC0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15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8BF67-00F6-4DA5-8BA3-AAB84477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633C45-A1C3-4D6F-A902-46D6E8833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8B7D8-9554-4A7B-A0EF-7DF50A22B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4DE7B-363E-450E-9994-88501A21A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17/12/2020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33C12-DC82-4526-AAF2-641A943E5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E6BA5-8D42-48A6-BE67-30C863571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620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50FE65-A8EB-44E5-B504-A53837E57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0FEB2-11FB-493E-A7BA-2DD5D4277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7AA5E-9865-4DCD-9B62-140AE5DC3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A59C1-022B-4265-BA0A-AF99C9DB45B2}" type="datetimeFigureOut">
              <a:rPr lang="pt-BR" smtClean="0"/>
              <a:t>17/12/2020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B636D-70C8-47F6-8BFE-E73FB8D49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BEFC3-2E58-4FEA-82E4-1999EAF18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476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57311F-5D5F-4807-BCB0-D91228CC53F9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67" y="506426"/>
            <a:ext cx="1382519" cy="521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39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5" r:id="rId13"/>
    <p:sldLayoutId id="2147483695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7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57311F-5D5F-4807-BCB0-D91228CC53F9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67" y="506426"/>
            <a:ext cx="1382519" cy="521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95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package" Target="../embeddings/Microsoft_Excel_Worksheet2.xlsx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package" Target="../embeddings/Microsoft_Excel_Worksheet3.xlsx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package" Target="../embeddings/Microsoft_Excel_Worksheet4.xlsx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package" Target="../embeddings/Microsoft_Excel_Worksheet5.xlsx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>
            <a:extLst>
              <a:ext uri="{FF2B5EF4-FFF2-40B4-BE49-F238E27FC236}">
                <a16:creationId xmlns:a16="http://schemas.microsoft.com/office/drawing/2014/main" id="{4CDEFAA1-CB8E-4CD8-9B87-75F92CB2518D}"/>
              </a:ext>
            </a:extLst>
          </p:cNvPr>
          <p:cNvSpPr txBox="1">
            <a:spLocks/>
          </p:cNvSpPr>
          <p:nvPr/>
        </p:nvSpPr>
        <p:spPr>
          <a:xfrm>
            <a:off x="-97276" y="3223740"/>
            <a:ext cx="9906000" cy="150226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5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Autos n</a:t>
            </a:r>
            <a:r>
              <a:rPr lang="pt-BR" sz="15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</a:t>
            </a:r>
            <a:r>
              <a:rPr lang="pt-BR" sz="15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pt-BR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5000464-60.2019.8.21.0050</a:t>
            </a:r>
            <a:endParaRPr lang="pt-BR" sz="1500" b="1" dirty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5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Ação: Recuperação Judicial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5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1ª Vara Judicial da Comarca de Getúlio Vargas/RS</a:t>
            </a: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5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Recuperanda: </a:t>
            </a:r>
            <a:r>
              <a:rPr lang="sv-SE" sz="15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Hoppen, Hoppen e CIA Ltda.</a:t>
            </a: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sv-SE" sz="15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Administração Judicial: Brizola e Japur Administração Judicial</a:t>
            </a:r>
            <a:endParaRPr lang="pt-BR" sz="1200" b="1" dirty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790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2.2 </a:t>
            </a:r>
            <a:r>
              <a:rPr lang="en-US" err="1">
                <a:latin typeface="Source Sans Pro" panose="020B0503030403020204" pitchFamily="34" charset="0"/>
                <a:ea typeface="Source Sans Pro" panose="020B0503030403020204" pitchFamily="34" charset="0"/>
              </a:rPr>
              <a:t>Informações</a:t>
            </a:r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Source Sans Pro" panose="020B0503030403020204" pitchFamily="34" charset="0"/>
                <a:ea typeface="Source Sans Pro" panose="020B0503030403020204" pitchFamily="34" charset="0"/>
              </a:rPr>
              <a:t>Gerais</a:t>
            </a:r>
            <a:endParaRPr lang="en-US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2" name="Shape 8711">
            <a:extLst>
              <a:ext uri="{FF2B5EF4-FFF2-40B4-BE49-F238E27FC236}">
                <a16:creationId xmlns:a16="http://schemas.microsoft.com/office/drawing/2014/main" id="{A513C745-5290-4858-9CC6-E24EDCD2988F}"/>
              </a:ext>
            </a:extLst>
          </p:cNvPr>
          <p:cNvSpPr/>
          <p:nvPr/>
        </p:nvSpPr>
        <p:spPr>
          <a:xfrm>
            <a:off x="390482" y="1805814"/>
            <a:ext cx="2885377" cy="4261284"/>
          </a:xfrm>
          <a:prstGeom prst="roundRect">
            <a:avLst>
              <a:gd name="adj" fmla="val 3386"/>
            </a:avLst>
          </a:prstGeom>
          <a:solidFill>
            <a:srgbClr val="7CB342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9069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5400" b="1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0" name="Shape 8723">
            <a:extLst>
              <a:ext uri="{FF2B5EF4-FFF2-40B4-BE49-F238E27FC236}">
                <a16:creationId xmlns:a16="http://schemas.microsoft.com/office/drawing/2014/main" id="{76A20E84-3233-4C02-9A51-F98136DC013E}"/>
              </a:ext>
            </a:extLst>
          </p:cNvPr>
          <p:cNvSpPr/>
          <p:nvPr/>
        </p:nvSpPr>
        <p:spPr>
          <a:xfrm>
            <a:off x="524914" y="2184593"/>
            <a:ext cx="2566942" cy="300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sv-SE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Hoppen, Hoppen e Cia LTDA (Filial)*</a:t>
            </a:r>
            <a:endParaRPr lang="en-US" sz="14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Shape 8713">
            <a:extLst>
              <a:ext uri="{FF2B5EF4-FFF2-40B4-BE49-F238E27FC236}">
                <a16:creationId xmlns:a16="http://schemas.microsoft.com/office/drawing/2014/main" id="{4F709ADB-9260-4CE8-BADD-A8F455735D36}"/>
              </a:ext>
            </a:extLst>
          </p:cNvPr>
          <p:cNvSpPr/>
          <p:nvPr/>
        </p:nvSpPr>
        <p:spPr>
          <a:xfrm>
            <a:off x="714966" y="2398875"/>
            <a:ext cx="2186837" cy="300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40000"/>
              </a:lnSpc>
              <a:defRPr sz="1800"/>
            </a:pPr>
            <a:r>
              <a:rPr lang="pt-BR" sz="105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mo"/>
                <a:sym typeface="Arimo"/>
              </a:rPr>
              <a:t>CNPJ: 90.154.089/0003-03</a:t>
            </a:r>
            <a:endParaRPr sz="105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mo"/>
              <a:sym typeface="Arimo"/>
            </a:endParaRPr>
          </a:p>
        </p:txBody>
      </p:sp>
      <p:sp>
        <p:nvSpPr>
          <p:cNvPr id="34" name="Shape 8712">
            <a:extLst>
              <a:ext uri="{FF2B5EF4-FFF2-40B4-BE49-F238E27FC236}">
                <a16:creationId xmlns:a16="http://schemas.microsoft.com/office/drawing/2014/main" id="{7A02AD72-E610-405C-B161-6FDF23026062}"/>
              </a:ext>
            </a:extLst>
          </p:cNvPr>
          <p:cNvSpPr/>
          <p:nvPr/>
        </p:nvSpPr>
        <p:spPr>
          <a:xfrm>
            <a:off x="453890" y="3107197"/>
            <a:ext cx="2777828" cy="28319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Objeto: Moagem de trigo e fabricação de derivados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highlight>
                <a:srgbClr val="FFFF00"/>
              </a:highlight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Av. Ouro Verde, 361 – Erebango - RS</a:t>
            </a:r>
          </a:p>
        </p:txBody>
      </p:sp>
      <p:sp>
        <p:nvSpPr>
          <p:cNvPr id="13" name="Shape 8711">
            <a:extLst>
              <a:ext uri="{FF2B5EF4-FFF2-40B4-BE49-F238E27FC236}">
                <a16:creationId xmlns:a16="http://schemas.microsoft.com/office/drawing/2014/main" id="{397D9E48-F4D7-47E7-9239-B5E45EB49AEA}"/>
              </a:ext>
            </a:extLst>
          </p:cNvPr>
          <p:cNvSpPr/>
          <p:nvPr/>
        </p:nvSpPr>
        <p:spPr>
          <a:xfrm>
            <a:off x="6451331" y="1805814"/>
            <a:ext cx="2885377" cy="4261284"/>
          </a:xfrm>
          <a:prstGeom prst="roundRect">
            <a:avLst>
              <a:gd name="adj" fmla="val 3386"/>
            </a:avLst>
          </a:prstGeom>
          <a:solidFill>
            <a:srgbClr val="7CB342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9069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5400" b="1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5" name="Shape 8723">
            <a:extLst>
              <a:ext uri="{FF2B5EF4-FFF2-40B4-BE49-F238E27FC236}">
                <a16:creationId xmlns:a16="http://schemas.microsoft.com/office/drawing/2014/main" id="{4A3D82EA-5357-4DF4-93F2-71B0B31F07F2}"/>
              </a:ext>
            </a:extLst>
          </p:cNvPr>
          <p:cNvSpPr/>
          <p:nvPr/>
        </p:nvSpPr>
        <p:spPr>
          <a:xfrm>
            <a:off x="6582994" y="2175716"/>
            <a:ext cx="2507566" cy="300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t-BR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Hoppen, Petry &amp; Cia LTDA.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t-BR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(Filial)*</a:t>
            </a:r>
            <a:endParaRPr lang="en-US" sz="14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Shape 8713">
            <a:extLst>
              <a:ext uri="{FF2B5EF4-FFF2-40B4-BE49-F238E27FC236}">
                <a16:creationId xmlns:a16="http://schemas.microsoft.com/office/drawing/2014/main" id="{653D1A70-A421-413D-9B4C-3D94A888F5B8}"/>
              </a:ext>
            </a:extLst>
          </p:cNvPr>
          <p:cNvSpPr/>
          <p:nvPr/>
        </p:nvSpPr>
        <p:spPr>
          <a:xfrm>
            <a:off x="6988565" y="2382795"/>
            <a:ext cx="1757640" cy="5390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40000"/>
              </a:lnSpc>
              <a:defRPr sz="1800"/>
            </a:pPr>
            <a:r>
              <a:rPr lang="pt-BR" sz="105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mo"/>
                <a:sym typeface="Arimo"/>
              </a:rPr>
              <a:t>CNPJ: 90.154.089/0004-86</a:t>
            </a:r>
            <a:endParaRPr sz="105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mo"/>
              <a:sym typeface="Arimo"/>
            </a:endParaRPr>
          </a:p>
        </p:txBody>
      </p:sp>
      <p:sp>
        <p:nvSpPr>
          <p:cNvPr id="17" name="Shape 8712">
            <a:extLst>
              <a:ext uri="{FF2B5EF4-FFF2-40B4-BE49-F238E27FC236}">
                <a16:creationId xmlns:a16="http://schemas.microsoft.com/office/drawing/2014/main" id="{133E53EC-E978-448E-8632-C9F885F2D300}"/>
              </a:ext>
            </a:extLst>
          </p:cNvPr>
          <p:cNvSpPr/>
          <p:nvPr/>
        </p:nvSpPr>
        <p:spPr>
          <a:xfrm>
            <a:off x="6443962" y="2942509"/>
            <a:ext cx="2929519" cy="30499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Objeto: Transporte rodoviário de carga, exceto produtos perigosos e mudanças, intermunicipal, interestadual e internacional</a:t>
            </a:r>
          </a:p>
          <a:p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Rua Faz Chopin, S/N – Erebango - RS</a:t>
            </a:r>
          </a:p>
        </p:txBody>
      </p:sp>
      <p:sp>
        <p:nvSpPr>
          <p:cNvPr id="18" name="Shape 8711">
            <a:extLst>
              <a:ext uri="{FF2B5EF4-FFF2-40B4-BE49-F238E27FC236}">
                <a16:creationId xmlns:a16="http://schemas.microsoft.com/office/drawing/2014/main" id="{3669B450-6E3B-4E40-8FF7-3DF412CBE89B}"/>
              </a:ext>
            </a:extLst>
          </p:cNvPr>
          <p:cNvSpPr/>
          <p:nvPr/>
        </p:nvSpPr>
        <p:spPr>
          <a:xfrm>
            <a:off x="3295124" y="1552467"/>
            <a:ext cx="3129573" cy="4768433"/>
          </a:xfrm>
          <a:prstGeom prst="roundRect">
            <a:avLst>
              <a:gd name="adj" fmla="val 3386"/>
            </a:avLst>
          </a:prstGeom>
          <a:solidFill>
            <a:srgbClr val="377023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9069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5400" b="1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9" name="Shape 8742">
            <a:extLst>
              <a:ext uri="{FF2B5EF4-FFF2-40B4-BE49-F238E27FC236}">
                <a16:creationId xmlns:a16="http://schemas.microsoft.com/office/drawing/2014/main" id="{DDB59FE6-91F1-48CB-86B9-DFA1F60353D8}"/>
              </a:ext>
            </a:extLst>
          </p:cNvPr>
          <p:cNvSpPr/>
          <p:nvPr/>
        </p:nvSpPr>
        <p:spPr>
          <a:xfrm>
            <a:off x="3617712" y="2946628"/>
            <a:ext cx="2541171" cy="0"/>
          </a:xfrm>
          <a:prstGeom prst="line">
            <a:avLst/>
          </a:prstGeom>
          <a:noFill/>
          <a:ln w="25400" cap="flat">
            <a:solidFill>
              <a:schemeClr val="bg1">
                <a:lumMod val="95000"/>
              </a:scheme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1446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0" name="Shape 8723">
            <a:extLst>
              <a:ext uri="{FF2B5EF4-FFF2-40B4-BE49-F238E27FC236}">
                <a16:creationId xmlns:a16="http://schemas.microsoft.com/office/drawing/2014/main" id="{0F26C73F-3517-4942-A4A3-C82AA78BA76C}"/>
              </a:ext>
            </a:extLst>
          </p:cNvPr>
          <p:cNvSpPr/>
          <p:nvPr/>
        </p:nvSpPr>
        <p:spPr>
          <a:xfrm>
            <a:off x="3643079" y="2082168"/>
            <a:ext cx="2468826" cy="300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t-BR" sz="1400" b="1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Hoppen</a:t>
            </a:r>
            <a:r>
              <a:rPr lang="pt-BR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, </a:t>
            </a:r>
            <a:r>
              <a:rPr lang="pt-BR" sz="1400" b="1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Hoppen</a:t>
            </a:r>
            <a:r>
              <a:rPr lang="pt-BR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e Cia LTDA.</a:t>
            </a:r>
            <a:endParaRPr lang="en-US" sz="14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Shape 8713">
            <a:extLst>
              <a:ext uri="{FF2B5EF4-FFF2-40B4-BE49-F238E27FC236}">
                <a16:creationId xmlns:a16="http://schemas.microsoft.com/office/drawing/2014/main" id="{71FC6157-CB8E-4429-9538-218848B9ED11}"/>
              </a:ext>
            </a:extLst>
          </p:cNvPr>
          <p:cNvSpPr/>
          <p:nvPr/>
        </p:nvSpPr>
        <p:spPr>
          <a:xfrm>
            <a:off x="4078655" y="2382795"/>
            <a:ext cx="1757640" cy="5390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40000"/>
              </a:lnSpc>
              <a:defRPr sz="1800"/>
            </a:pPr>
            <a:r>
              <a:rPr lang="pt-BR" sz="105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mo"/>
                <a:sym typeface="Arimo"/>
              </a:rPr>
              <a:t>CNPJ: 90.154.089/0001-33</a:t>
            </a:r>
            <a:endParaRPr sz="105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mo"/>
              <a:sym typeface="Arimo"/>
            </a:endParaRPr>
          </a:p>
        </p:txBody>
      </p:sp>
      <p:sp>
        <p:nvSpPr>
          <p:cNvPr id="23" name="Shape 8712">
            <a:extLst>
              <a:ext uri="{FF2B5EF4-FFF2-40B4-BE49-F238E27FC236}">
                <a16:creationId xmlns:a16="http://schemas.microsoft.com/office/drawing/2014/main" id="{04CABE93-97B1-4BD6-A1F2-203A468A08C2}"/>
              </a:ext>
            </a:extLst>
          </p:cNvPr>
          <p:cNvSpPr/>
          <p:nvPr/>
        </p:nvSpPr>
        <p:spPr>
          <a:xfrm>
            <a:off x="3358531" y="2946628"/>
            <a:ext cx="3002759" cy="3241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Objeto: Fabricação de produtos para infusão (chá, mate, etc.)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Diretores-administradores: </a:t>
            </a:r>
            <a:r>
              <a:rPr lang="pt-BR" sz="12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Lauri</a:t>
            </a: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pt-BR" sz="12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Hoppen</a:t>
            </a: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Junior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Av. Ouro Verde, 74 – </a:t>
            </a:r>
            <a:r>
              <a:rPr lang="pt-BR" sz="12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Erebango</a:t>
            </a: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- RS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Sociedade empresária limitada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Capital Social: R$ 1.899.021,00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Sócios: Lauri Hoppen Junior (95%);  Rafael Hoppen (3%) e Victor Hoppen (3%).</a:t>
            </a:r>
          </a:p>
        </p:txBody>
      </p:sp>
      <p:sp>
        <p:nvSpPr>
          <p:cNvPr id="24" name="Shape 8742">
            <a:extLst>
              <a:ext uri="{FF2B5EF4-FFF2-40B4-BE49-F238E27FC236}">
                <a16:creationId xmlns:a16="http://schemas.microsoft.com/office/drawing/2014/main" id="{3BA02A4D-9BC0-4754-876A-8628ED0A8D48}"/>
              </a:ext>
            </a:extLst>
          </p:cNvPr>
          <p:cNvSpPr/>
          <p:nvPr/>
        </p:nvSpPr>
        <p:spPr>
          <a:xfrm>
            <a:off x="583017" y="2956984"/>
            <a:ext cx="2541171" cy="0"/>
          </a:xfrm>
          <a:prstGeom prst="line">
            <a:avLst/>
          </a:prstGeom>
          <a:noFill/>
          <a:ln w="25400" cap="flat">
            <a:solidFill>
              <a:schemeClr val="bg1">
                <a:lumMod val="95000"/>
              </a:scheme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1446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5" name="Shape 8742">
            <a:extLst>
              <a:ext uri="{FF2B5EF4-FFF2-40B4-BE49-F238E27FC236}">
                <a16:creationId xmlns:a16="http://schemas.microsoft.com/office/drawing/2014/main" id="{4E67E881-EA35-49A7-B95B-D5C22BDDF072}"/>
              </a:ext>
            </a:extLst>
          </p:cNvPr>
          <p:cNvSpPr/>
          <p:nvPr/>
        </p:nvSpPr>
        <p:spPr>
          <a:xfrm>
            <a:off x="6559186" y="2949582"/>
            <a:ext cx="2541171" cy="0"/>
          </a:xfrm>
          <a:prstGeom prst="line">
            <a:avLst/>
          </a:prstGeom>
          <a:noFill/>
          <a:ln w="25400" cap="flat">
            <a:solidFill>
              <a:schemeClr val="bg1">
                <a:lumMod val="95000"/>
              </a:scheme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1446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6" name="Shape 8723">
            <a:extLst>
              <a:ext uri="{FF2B5EF4-FFF2-40B4-BE49-F238E27FC236}">
                <a16:creationId xmlns:a16="http://schemas.microsoft.com/office/drawing/2014/main" id="{9A146BBB-C567-4381-8FAC-7410FEE22C4C}"/>
              </a:ext>
            </a:extLst>
          </p:cNvPr>
          <p:cNvSpPr/>
          <p:nvPr/>
        </p:nvSpPr>
        <p:spPr>
          <a:xfrm>
            <a:off x="390482" y="6450063"/>
            <a:ext cx="8946226" cy="300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t-BR" sz="1200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*As atividades da Recuperanda são todas vinculadas à matriz. Entendemos como desnecessária a segregação dos dados.</a:t>
            </a:r>
            <a:endParaRPr lang="en-US" sz="1200" i="1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04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2452" y="114534"/>
            <a:ext cx="7483153" cy="486355"/>
          </a:xfrm>
        </p:spPr>
        <p:txBody>
          <a:bodyPr/>
          <a:lstStyle/>
          <a:p>
            <a:r>
              <a:rPr lang="en-US" dirty="0"/>
              <a:t>2.3 </a:t>
            </a:r>
            <a:r>
              <a:rPr lang="en-US" dirty="0" err="1"/>
              <a:t>Fiscalização</a:t>
            </a:r>
            <a:r>
              <a:rPr lang="en-US" dirty="0"/>
              <a:t> </a:t>
            </a:r>
            <a:r>
              <a:rPr lang="en-US" dirty="0" err="1"/>
              <a:t>ativa</a:t>
            </a:r>
            <a:r>
              <a:rPr lang="en-US" dirty="0"/>
              <a:t>: </a:t>
            </a:r>
            <a:r>
              <a:rPr lang="en-US" dirty="0" err="1"/>
              <a:t>videoconferência</a:t>
            </a:r>
            <a:endParaRPr lang="en-US" dirty="0"/>
          </a:p>
        </p:txBody>
      </p:sp>
      <p:sp>
        <p:nvSpPr>
          <p:cNvPr id="505" name="TextBox 504">
            <a:extLst>
              <a:ext uri="{FF2B5EF4-FFF2-40B4-BE49-F238E27FC236}">
                <a16:creationId xmlns:a16="http://schemas.microsoft.com/office/drawing/2014/main" id="{297C8EBD-2AEE-450B-99BC-1D7B409A44B7}"/>
              </a:ext>
            </a:extLst>
          </p:cNvPr>
          <p:cNvSpPr txBox="1"/>
          <p:nvPr/>
        </p:nvSpPr>
        <p:spPr>
          <a:xfrm>
            <a:off x="372451" y="818010"/>
            <a:ext cx="9234903" cy="7429213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Administração Judicial, alinhada às recentes </a:t>
            </a:r>
            <a:r>
              <a:rPr lang="pt-BR" sz="1100" b="1" dirty="0">
                <a:solidFill>
                  <a:srgbClr val="377023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recomendações do Conselho Nacional de Justiça¹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referente aos procedimentos a serem adotados nos processos de insolvência em tempos de pandemia do novo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coronavírus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permanece fiscalizando remotamente as atividades da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Dessa forma, no dia 20 de abril de 2020, foi realizada videoconferência  com os representantes da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Participaram da reunião o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sócio-administrador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Sr.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Lauri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Hoppen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Jr., seus filhos e também sócios, Srs. Rafael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Hoppen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e Victor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Hoppen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a advogada Dra. Letícia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Gallina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e a equipe jurídico-contábil da Dome, Dr.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Rúbio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e Carlos. </a:t>
            </a: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Cumpre destacar que este relatório diz respeito às informações gerais da Recuperanda repassadas à equipe da Administração Judicial no momento da visitação. No que se refere às informações econômico-financeiras, realizou-se a análise dos meses de janeiro, fevereiro e março de 2020.</a:t>
            </a: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Na videoconferência, a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relatou que, como efeito da recuperação judicial, voltou-se para sua atividade principal e realizou mudanças no seu processo de produção, como ajustes no maquinário, o que resultou em uma </a:t>
            </a:r>
            <a:r>
              <a:rPr lang="pt-BR" sz="1100" b="1" dirty="0">
                <a:solidFill>
                  <a:srgbClr val="377023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redução de custos de 5%.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Conforme informado pelo Sr.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Lauri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se, antes, 1.000kg de matéria-prima de erva-mate resultava em 350kg de erva para venda, agora a Empresa está conseguindo obter 400kg para venda com a mesma quantidade de matéria-prima. 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registrou que os impactos da pandemia não foram muito grandes em seus negócios, mesmo tendo ocorrido o </a:t>
            </a:r>
            <a:r>
              <a:rPr lang="pt-BR" sz="1100" b="1" dirty="0">
                <a:solidFill>
                  <a:srgbClr val="377023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cancelamento de vendas para Europa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e a </a:t>
            </a:r>
            <a:r>
              <a:rPr lang="pt-BR" sz="1100" b="1" dirty="0">
                <a:solidFill>
                  <a:srgbClr val="377023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redução das vendas internas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Rio Grande do Sul em função da recomendação do não compartilhamento do chimarrão.</a:t>
            </a: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Entretanto, seu principal mercado exportador, </a:t>
            </a:r>
            <a:r>
              <a:rPr lang="pt-BR" sz="1100" b="1" dirty="0">
                <a:solidFill>
                  <a:srgbClr val="377023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Uruguai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</a:t>
            </a:r>
            <a:r>
              <a:rPr lang="pt-BR" sz="1100" b="1" dirty="0">
                <a:solidFill>
                  <a:srgbClr val="377023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continuou com os pedidos em níveis normais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Embora a Empresa tivesse intenção de buscar expandir suas vendas no mercado interno, a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entende que, no momento, o retorno das exportações traz maior resultado. </a:t>
            </a: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Nesse sentido, noticiaram estar em tratativas com um </a:t>
            </a:r>
            <a:r>
              <a:rPr lang="pt-BR" sz="1100" b="1" dirty="0">
                <a:solidFill>
                  <a:srgbClr val="377023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novo cliente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</a:t>
            </a:r>
            <a:r>
              <a:rPr lang="pt-BR" sz="1100" b="1" dirty="0">
                <a:solidFill>
                  <a:srgbClr val="377023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Argentina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objetivando a exportação da matéria-prima</a:t>
            </a:r>
            <a:r>
              <a:rPr lang="pt-BR" sz="1100" dirty="0">
                <a:solidFill>
                  <a:srgbClr val="377023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Registraram que, inicialmente e a depender do teste prévio da erva, seria uma venda de R$ 500.000,00, com a possibilidade de continuar a parceria.</a:t>
            </a: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Em linhas gerais, a Empresa está </a:t>
            </a:r>
            <a:r>
              <a:rPr lang="pt-BR" sz="1100" b="1" dirty="0">
                <a:solidFill>
                  <a:srgbClr val="377023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otimista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quanto à Recuperação Judicial e registrou que teve lucro no primeiro trimestre. Com o </a:t>
            </a:r>
            <a:r>
              <a:rPr lang="pt-BR" sz="1100" i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stay</a:t>
            </a:r>
            <a:r>
              <a:rPr lang="pt-B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i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period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estão conseguindo fazer caixa para investimentos em estoques de matéria prima e também para os pagamentos do plano de recuperação judicial.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 </a:t>
            </a: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 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phic 3" descr="Factory">
            <a:extLst>
              <a:ext uri="{FF2B5EF4-FFF2-40B4-BE49-F238E27FC236}">
                <a16:creationId xmlns:a16="http://schemas.microsoft.com/office/drawing/2014/main" id="{96840701-F4BE-42FE-BD9F-EF3E58F6B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719513" y="4988715"/>
            <a:ext cx="1051275" cy="1051275"/>
          </a:xfrm>
          <a:prstGeom prst="rect">
            <a:avLst/>
          </a:prstGeom>
        </p:spPr>
      </p:pic>
      <p:grpSp>
        <p:nvGrpSpPr>
          <p:cNvPr id="500" name="Group 499">
            <a:extLst>
              <a:ext uri="{FF2B5EF4-FFF2-40B4-BE49-F238E27FC236}">
                <a16:creationId xmlns:a16="http://schemas.microsoft.com/office/drawing/2014/main" id="{88B6C602-628B-4E49-B6E5-5593ABF42F41}"/>
              </a:ext>
            </a:extLst>
          </p:cNvPr>
          <p:cNvGrpSpPr/>
          <p:nvPr/>
        </p:nvGrpSpPr>
        <p:grpSpPr>
          <a:xfrm>
            <a:off x="7446125" y="5030919"/>
            <a:ext cx="1780560" cy="1456421"/>
            <a:chOff x="4476325" y="1364544"/>
            <a:chExt cx="3796703" cy="3778956"/>
          </a:xfrm>
        </p:grpSpPr>
        <p:sp>
          <p:nvSpPr>
            <p:cNvPr id="501" name="Freeform 468">
              <a:extLst>
                <a:ext uri="{FF2B5EF4-FFF2-40B4-BE49-F238E27FC236}">
                  <a16:creationId xmlns:a16="http://schemas.microsoft.com/office/drawing/2014/main" id="{77E5BE3E-DDBE-4C6D-91FE-97E1712195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9783" y="1386364"/>
              <a:ext cx="2829064" cy="2829064"/>
            </a:xfrm>
            <a:custGeom>
              <a:avLst/>
              <a:gdLst>
                <a:gd name="T0" fmla="*/ 315 w 630"/>
                <a:gd name="T1" fmla="*/ 19 h 630"/>
                <a:gd name="T2" fmla="*/ 611 w 630"/>
                <a:gd name="T3" fmla="*/ 315 h 630"/>
                <a:gd name="T4" fmla="*/ 315 w 630"/>
                <a:gd name="T5" fmla="*/ 611 h 630"/>
                <a:gd name="T6" fmla="*/ 315 w 630"/>
                <a:gd name="T7" fmla="*/ 630 h 630"/>
                <a:gd name="T8" fmla="*/ 630 w 630"/>
                <a:gd name="T9" fmla="*/ 315 h 630"/>
                <a:gd name="T10" fmla="*/ 315 w 630"/>
                <a:gd name="T11" fmla="*/ 0 h 630"/>
                <a:gd name="T12" fmla="*/ 315 w 630"/>
                <a:gd name="T13" fmla="*/ 19 h 630"/>
                <a:gd name="T14" fmla="*/ 315 w 630"/>
                <a:gd name="T15" fmla="*/ 611 h 630"/>
                <a:gd name="T16" fmla="*/ 19 w 630"/>
                <a:gd name="T17" fmla="*/ 315 h 630"/>
                <a:gd name="T18" fmla="*/ 315 w 630"/>
                <a:gd name="T19" fmla="*/ 19 h 630"/>
                <a:gd name="T20" fmla="*/ 315 w 630"/>
                <a:gd name="T21" fmla="*/ 0 h 630"/>
                <a:gd name="T22" fmla="*/ 0 w 630"/>
                <a:gd name="T23" fmla="*/ 315 h 630"/>
                <a:gd name="T24" fmla="*/ 315 w 630"/>
                <a:gd name="T25" fmla="*/ 630 h 630"/>
                <a:gd name="T26" fmla="*/ 315 w 630"/>
                <a:gd name="T27" fmla="*/ 611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0" h="630">
                  <a:moveTo>
                    <a:pt x="315" y="19"/>
                  </a:moveTo>
                  <a:cubicBezTo>
                    <a:pt x="479" y="19"/>
                    <a:pt x="611" y="152"/>
                    <a:pt x="611" y="315"/>
                  </a:cubicBezTo>
                  <a:cubicBezTo>
                    <a:pt x="611" y="479"/>
                    <a:pt x="479" y="611"/>
                    <a:pt x="315" y="611"/>
                  </a:cubicBezTo>
                  <a:cubicBezTo>
                    <a:pt x="315" y="630"/>
                    <a:pt x="315" y="630"/>
                    <a:pt x="315" y="630"/>
                  </a:cubicBezTo>
                  <a:cubicBezTo>
                    <a:pt x="489" y="630"/>
                    <a:pt x="630" y="489"/>
                    <a:pt x="630" y="315"/>
                  </a:cubicBezTo>
                  <a:cubicBezTo>
                    <a:pt x="630" y="141"/>
                    <a:pt x="489" y="0"/>
                    <a:pt x="315" y="0"/>
                  </a:cubicBezTo>
                  <a:lnTo>
                    <a:pt x="315" y="19"/>
                  </a:lnTo>
                  <a:close/>
                  <a:moveTo>
                    <a:pt x="315" y="611"/>
                  </a:moveTo>
                  <a:cubicBezTo>
                    <a:pt x="152" y="611"/>
                    <a:pt x="19" y="479"/>
                    <a:pt x="19" y="315"/>
                  </a:cubicBezTo>
                  <a:cubicBezTo>
                    <a:pt x="19" y="152"/>
                    <a:pt x="152" y="19"/>
                    <a:pt x="315" y="19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141" y="0"/>
                    <a:pt x="0" y="141"/>
                    <a:pt x="0" y="315"/>
                  </a:cubicBezTo>
                  <a:cubicBezTo>
                    <a:pt x="0" y="489"/>
                    <a:pt x="141" y="630"/>
                    <a:pt x="315" y="630"/>
                  </a:cubicBezTo>
                  <a:lnTo>
                    <a:pt x="315" y="611"/>
                  </a:lnTo>
                  <a:close/>
                </a:path>
              </a:pathLst>
            </a:custGeom>
            <a:solidFill>
              <a:schemeClr val="bg1">
                <a:lumMod val="95000"/>
                <a:alpha val="61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02" name="Freeform 11">
              <a:extLst>
                <a:ext uri="{FF2B5EF4-FFF2-40B4-BE49-F238E27FC236}">
                  <a16:creationId xmlns:a16="http://schemas.microsoft.com/office/drawing/2014/main" id="{3098565E-34E6-4673-8230-DD5C63D1C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6145" y="3801414"/>
              <a:ext cx="1376883" cy="1342086"/>
            </a:xfrm>
            <a:custGeom>
              <a:avLst/>
              <a:gdLst>
                <a:gd name="connsiteX0" fmla="*/ 246478 w 1376883"/>
                <a:gd name="connsiteY0" fmla="*/ 0 h 1342086"/>
                <a:gd name="connsiteX1" fmla="*/ 1376883 w 1376883"/>
                <a:gd name="connsiteY1" fmla="*/ 1342086 h 1342086"/>
                <a:gd name="connsiteX2" fmla="*/ 964218 w 1376883"/>
                <a:gd name="connsiteY2" fmla="*/ 1342086 h 1342086"/>
                <a:gd name="connsiteX3" fmla="*/ 0 w 1376883"/>
                <a:gd name="connsiteY3" fmla="*/ 201522 h 1342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6883" h="1342086">
                  <a:moveTo>
                    <a:pt x="246478" y="0"/>
                  </a:moveTo>
                  <a:lnTo>
                    <a:pt x="1376883" y="1342086"/>
                  </a:lnTo>
                  <a:lnTo>
                    <a:pt x="964218" y="1342086"/>
                  </a:lnTo>
                  <a:lnTo>
                    <a:pt x="0" y="20152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503" name="Freeform 470">
              <a:extLst>
                <a:ext uri="{FF2B5EF4-FFF2-40B4-BE49-F238E27FC236}">
                  <a16:creationId xmlns:a16="http://schemas.microsoft.com/office/drawing/2014/main" id="{BFD55CA8-1502-4AF5-A809-1C0C63579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0884" y="3702203"/>
              <a:ext cx="466602" cy="430948"/>
            </a:xfrm>
            <a:custGeom>
              <a:avLst/>
              <a:gdLst>
                <a:gd name="T0" fmla="*/ 79 w 104"/>
                <a:gd name="T1" fmla="*/ 0 h 96"/>
                <a:gd name="T2" fmla="*/ 0 w 104"/>
                <a:gd name="T3" fmla="*/ 65 h 96"/>
                <a:gd name="T4" fmla="*/ 25 w 104"/>
                <a:gd name="T5" fmla="*/ 96 h 96"/>
                <a:gd name="T6" fmla="*/ 104 w 104"/>
                <a:gd name="T7" fmla="*/ 31 h 96"/>
                <a:gd name="T8" fmla="*/ 79 w 104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96">
                  <a:moveTo>
                    <a:pt x="79" y="0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63" y="85"/>
                    <a:pt x="89" y="63"/>
                    <a:pt x="104" y="31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04" name="Freeform 471">
              <a:extLst>
                <a:ext uri="{FF2B5EF4-FFF2-40B4-BE49-F238E27FC236}">
                  <a16:creationId xmlns:a16="http://schemas.microsoft.com/office/drawing/2014/main" id="{2ED05278-E7A8-4493-8FCB-1E4C8B7BB3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6325" y="1364544"/>
              <a:ext cx="3260012" cy="2853867"/>
            </a:xfrm>
            <a:custGeom>
              <a:avLst/>
              <a:gdLst>
                <a:gd name="T0" fmla="*/ 363 w 726"/>
                <a:gd name="T1" fmla="*/ 636 h 636"/>
                <a:gd name="T2" fmla="*/ 516 w 726"/>
                <a:gd name="T3" fmla="*/ 597 h 636"/>
                <a:gd name="T4" fmla="*/ 642 w 726"/>
                <a:gd name="T5" fmla="*/ 166 h 636"/>
                <a:gd name="T6" fmla="*/ 363 w 726"/>
                <a:gd name="T7" fmla="*/ 0 h 636"/>
                <a:gd name="T8" fmla="*/ 363 w 726"/>
                <a:gd name="T9" fmla="*/ 18 h 636"/>
                <a:gd name="T10" fmla="*/ 627 w 726"/>
                <a:gd name="T11" fmla="*/ 174 h 636"/>
                <a:gd name="T12" fmla="*/ 507 w 726"/>
                <a:gd name="T13" fmla="*/ 582 h 636"/>
                <a:gd name="T14" fmla="*/ 363 w 726"/>
                <a:gd name="T15" fmla="*/ 618 h 636"/>
                <a:gd name="T16" fmla="*/ 363 w 726"/>
                <a:gd name="T17" fmla="*/ 636 h 636"/>
                <a:gd name="T18" fmla="*/ 211 w 726"/>
                <a:gd name="T19" fmla="*/ 39 h 636"/>
                <a:gd name="T20" fmla="*/ 84 w 726"/>
                <a:gd name="T21" fmla="*/ 471 h 636"/>
                <a:gd name="T22" fmla="*/ 363 w 726"/>
                <a:gd name="T23" fmla="*/ 636 h 636"/>
                <a:gd name="T24" fmla="*/ 363 w 726"/>
                <a:gd name="T25" fmla="*/ 618 h 636"/>
                <a:gd name="T26" fmla="*/ 100 w 726"/>
                <a:gd name="T27" fmla="*/ 462 h 636"/>
                <a:gd name="T28" fmla="*/ 219 w 726"/>
                <a:gd name="T29" fmla="*/ 55 h 636"/>
                <a:gd name="T30" fmla="*/ 363 w 726"/>
                <a:gd name="T31" fmla="*/ 18 h 636"/>
                <a:gd name="T32" fmla="*/ 363 w 726"/>
                <a:gd name="T33" fmla="*/ 0 h 636"/>
                <a:gd name="T34" fmla="*/ 211 w 726"/>
                <a:gd name="T35" fmla="*/ 39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6" h="636">
                  <a:moveTo>
                    <a:pt x="363" y="636"/>
                  </a:moveTo>
                  <a:cubicBezTo>
                    <a:pt x="415" y="636"/>
                    <a:pt x="467" y="623"/>
                    <a:pt x="516" y="597"/>
                  </a:cubicBezTo>
                  <a:cubicBezTo>
                    <a:pt x="670" y="513"/>
                    <a:pt x="726" y="320"/>
                    <a:pt x="642" y="166"/>
                  </a:cubicBezTo>
                  <a:cubicBezTo>
                    <a:pt x="584" y="60"/>
                    <a:pt x="476" y="0"/>
                    <a:pt x="363" y="0"/>
                  </a:cubicBezTo>
                  <a:cubicBezTo>
                    <a:pt x="363" y="18"/>
                    <a:pt x="363" y="18"/>
                    <a:pt x="363" y="18"/>
                  </a:cubicBezTo>
                  <a:cubicBezTo>
                    <a:pt x="469" y="18"/>
                    <a:pt x="572" y="74"/>
                    <a:pt x="627" y="174"/>
                  </a:cubicBezTo>
                  <a:cubicBezTo>
                    <a:pt x="706" y="320"/>
                    <a:pt x="653" y="502"/>
                    <a:pt x="507" y="582"/>
                  </a:cubicBezTo>
                  <a:cubicBezTo>
                    <a:pt x="462" y="607"/>
                    <a:pt x="412" y="619"/>
                    <a:pt x="363" y="618"/>
                  </a:cubicBezTo>
                  <a:lnTo>
                    <a:pt x="363" y="636"/>
                  </a:lnTo>
                  <a:close/>
                  <a:moveTo>
                    <a:pt x="211" y="39"/>
                  </a:moveTo>
                  <a:cubicBezTo>
                    <a:pt x="57" y="124"/>
                    <a:pt x="0" y="317"/>
                    <a:pt x="84" y="471"/>
                  </a:cubicBezTo>
                  <a:cubicBezTo>
                    <a:pt x="142" y="576"/>
                    <a:pt x="251" y="636"/>
                    <a:pt x="363" y="636"/>
                  </a:cubicBezTo>
                  <a:cubicBezTo>
                    <a:pt x="363" y="618"/>
                    <a:pt x="363" y="618"/>
                    <a:pt x="363" y="618"/>
                  </a:cubicBezTo>
                  <a:cubicBezTo>
                    <a:pt x="257" y="618"/>
                    <a:pt x="154" y="562"/>
                    <a:pt x="100" y="462"/>
                  </a:cubicBezTo>
                  <a:cubicBezTo>
                    <a:pt x="20" y="317"/>
                    <a:pt x="74" y="134"/>
                    <a:pt x="219" y="55"/>
                  </a:cubicBezTo>
                  <a:cubicBezTo>
                    <a:pt x="265" y="30"/>
                    <a:pt x="315" y="18"/>
                    <a:pt x="363" y="18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12" y="0"/>
                    <a:pt x="259" y="13"/>
                    <a:pt x="211" y="39"/>
                  </a:cubicBezTo>
                  <a:close/>
                </a:path>
              </a:pathLst>
            </a:custGeom>
            <a:solidFill>
              <a:srgbClr val="15303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0" name="Rectangle 8">
            <a:extLst>
              <a:ext uri="{FF2B5EF4-FFF2-40B4-BE49-F238E27FC236}">
                <a16:creationId xmlns:a16="http://schemas.microsoft.com/office/drawing/2014/main" id="{83C110A5-C7BB-4BB5-A59D-E753E38DEBAC}"/>
              </a:ext>
            </a:extLst>
          </p:cNvPr>
          <p:cNvSpPr/>
          <p:nvPr/>
        </p:nvSpPr>
        <p:spPr>
          <a:xfrm>
            <a:off x="152399" y="6487340"/>
            <a:ext cx="8915931" cy="348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pt-BR" sz="975" i="1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¹ Recomendação n.º  63/2020 – (...) Art. 5. Recomendar a todos os Juízos com competência para o julgamento de ações de recuperação empresarial e falência que determinem aos administradores judiciais que continuem a realizar a fiscalização das atividades das empresas </a:t>
            </a:r>
            <a:r>
              <a:rPr lang="pt-BR" sz="975" i="1" baseline="30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recuperandas</a:t>
            </a:r>
            <a:r>
              <a:rPr lang="pt-BR" sz="975" i="1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nos termos da Lei nº 11.101, de 9 de fevereiro de 2005, de forma virtual ou remota, e que continuem a apresentar os Relatórios Mensais de Atividades (RMA), divulgando-os em suas respectivas páginas na Internet. </a:t>
            </a:r>
            <a:endParaRPr lang="en-US" sz="975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92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381826"/>
            <a:ext cx="7483153" cy="486355"/>
          </a:xfrm>
        </p:spPr>
        <p:txBody>
          <a:bodyPr/>
          <a:lstStyle/>
          <a:p>
            <a:r>
              <a:rPr lang="en-US" dirty="0"/>
              <a:t>2.3 </a:t>
            </a:r>
            <a:r>
              <a:rPr lang="en-US" dirty="0" err="1"/>
              <a:t>Videoconferência</a:t>
            </a:r>
            <a:r>
              <a:rPr lang="en-US" dirty="0"/>
              <a:t> (</a:t>
            </a:r>
            <a:r>
              <a:rPr lang="en-US" dirty="0" err="1"/>
              <a:t>registro</a:t>
            </a:r>
            <a:r>
              <a:rPr lang="en-US" dirty="0"/>
              <a:t> </a:t>
            </a:r>
            <a:r>
              <a:rPr lang="en-US" dirty="0" err="1"/>
              <a:t>fotográfico</a:t>
            </a:r>
            <a:r>
              <a:rPr lang="en-US" dirty="0"/>
              <a:t>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50AC3B8-7AF8-40D8-A33C-4A20BD720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41" y="1624417"/>
            <a:ext cx="8604891" cy="3609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0777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232981"/>
            <a:ext cx="7483153" cy="486355"/>
          </a:xfrm>
        </p:spPr>
        <p:txBody>
          <a:bodyPr/>
          <a:lstStyle/>
          <a:p>
            <a:r>
              <a:rPr lang="en-US" dirty="0"/>
              <a:t>2.3 </a:t>
            </a:r>
            <a:r>
              <a:rPr lang="en-US" dirty="0" err="1"/>
              <a:t>Fiscalização</a:t>
            </a:r>
            <a:r>
              <a:rPr lang="en-US" dirty="0"/>
              <a:t> </a:t>
            </a:r>
            <a:r>
              <a:rPr lang="en-US" dirty="0" err="1"/>
              <a:t>ativa</a:t>
            </a:r>
            <a:endParaRPr lang="en-US" dirty="0"/>
          </a:p>
        </p:txBody>
      </p:sp>
      <p:sp>
        <p:nvSpPr>
          <p:cNvPr id="449" name="Rectangle 448">
            <a:extLst>
              <a:ext uri="{FF2B5EF4-FFF2-40B4-BE49-F238E27FC236}">
                <a16:creationId xmlns:a16="http://schemas.microsoft.com/office/drawing/2014/main" id="{C5740D28-8EAA-4B8B-9E0E-0D13086CC821}"/>
              </a:ext>
            </a:extLst>
          </p:cNvPr>
          <p:cNvSpPr/>
          <p:nvPr/>
        </p:nvSpPr>
        <p:spPr>
          <a:xfrm>
            <a:off x="399073" y="5217634"/>
            <a:ext cx="8576161" cy="99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pt-BR" sz="900" b="1" i="1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¹QR Code é a abreviação de </a:t>
            </a:r>
            <a:r>
              <a:rPr lang="pt-BR" sz="900" b="1" i="1" dirty="0" err="1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quick</a:t>
            </a:r>
            <a:r>
              <a:rPr lang="pt-BR" sz="900" b="1" i="1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response </a:t>
            </a:r>
            <a:r>
              <a:rPr lang="pt-BR" sz="900" b="1" i="1" dirty="0" err="1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code</a:t>
            </a:r>
            <a:r>
              <a:rPr lang="pt-BR" sz="900" b="1" i="1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(código de resposta rápida). Trata-se de um código de barras bidimensional com capacidade de codificar atalhos para endereços eletrônicos. Para decifrar o código, é preciso ter um leitor de QR Code instalado no celular ou no computador. Feito isso, basta aproximar a câmera do smartphone ou a webcam do símbolo. Quase instantaneamente, o emblema dá acesso ao vídeo da visita da equipe de Administração Judicial.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C83733-E8CF-4DFE-9BA5-8D6FDF5EC538}"/>
              </a:ext>
            </a:extLst>
          </p:cNvPr>
          <p:cNvSpPr txBox="1"/>
          <p:nvPr/>
        </p:nvSpPr>
        <p:spPr>
          <a:xfrm>
            <a:off x="399073" y="643141"/>
            <a:ext cx="9061101" cy="4102341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No que se refere ao </a:t>
            </a:r>
            <a:r>
              <a:rPr lang="pt-BR" sz="1100" b="1" dirty="0">
                <a:solidFill>
                  <a:srgbClr val="377023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quadro de funcionários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em março de 2020 a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contava com 21 (vinte e um) colaboradores. </a:t>
            </a:r>
          </a:p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Em relação </a:t>
            </a:r>
            <a:r>
              <a:rPr lang="pt-BR" sz="1100" b="1" dirty="0">
                <a:solidFill>
                  <a:srgbClr val="377023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às despesas correntes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a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tem pago em dia os salários dos empregados, energia elétrica, fornecedores e tributos correntes.</a:t>
            </a:r>
          </a:p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Os </a:t>
            </a:r>
            <a:r>
              <a:rPr lang="pt-BR" sz="1100" b="1" dirty="0">
                <a:solidFill>
                  <a:srgbClr val="377023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honorários da Administração Judicial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ainda não foram fixados pelo Juízo da Recuperação Judicial. </a:t>
            </a:r>
          </a:p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    Por fim, as atividades da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podem ser visualizadas no vídeo decifrando-se o QR Code¹ ao lado:</a:t>
            </a:r>
          </a:p>
          <a:p>
            <a:pPr algn="just" defTabSz="237668">
              <a:lnSpc>
                <a:spcPct val="150000"/>
              </a:lnSpc>
            </a:pPr>
            <a:endParaRPr lang="pt-BR" sz="105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endParaRPr lang="pt-BR" sz="105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endParaRPr lang="pt-BR" sz="105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pt-BR" sz="105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pt-BR" sz="105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pt-BR" sz="105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pt-BR" sz="105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pt-BR" sz="105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035016-CB4A-4AC8-ABA3-5902E7F1328A}"/>
              </a:ext>
            </a:extLst>
          </p:cNvPr>
          <p:cNvGrpSpPr/>
          <p:nvPr/>
        </p:nvGrpSpPr>
        <p:grpSpPr>
          <a:xfrm>
            <a:off x="5993394" y="835527"/>
            <a:ext cx="2113865" cy="3677893"/>
            <a:chOff x="2777030" y="1276350"/>
            <a:chExt cx="1871170" cy="340331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1E81418-5ACA-4FBB-B914-D7C983ED1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7030" y="1276350"/>
              <a:ext cx="1871170" cy="3403312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F508500-A80D-439D-A14F-920A45432E6E}"/>
                </a:ext>
              </a:extLst>
            </p:cNvPr>
            <p:cNvSpPr/>
            <p:nvPr/>
          </p:nvSpPr>
          <p:spPr>
            <a:xfrm>
              <a:off x="2961703" y="1874759"/>
              <a:ext cx="1501824" cy="22114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1C9AFBC-7629-4B9C-B62A-380B4AB07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859" y="2055971"/>
            <a:ext cx="1412937" cy="142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5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381826"/>
            <a:ext cx="7483153" cy="486355"/>
          </a:xfrm>
        </p:spPr>
        <p:txBody>
          <a:bodyPr/>
          <a:lstStyle/>
          <a:p>
            <a:r>
              <a:rPr lang="en-US" dirty="0"/>
              <a:t>2.3 </a:t>
            </a:r>
            <a:r>
              <a:rPr lang="en-US" dirty="0" err="1"/>
              <a:t>Fiscalização</a:t>
            </a:r>
            <a:r>
              <a:rPr lang="en-US" dirty="0"/>
              <a:t> </a:t>
            </a:r>
            <a:r>
              <a:rPr lang="en-US" dirty="0" err="1"/>
              <a:t>ativa</a:t>
            </a:r>
            <a:r>
              <a:rPr lang="en-US" dirty="0"/>
              <a:t>: </a:t>
            </a:r>
            <a:r>
              <a:rPr lang="en-US" dirty="0" err="1">
                <a:solidFill>
                  <a:srgbClr val="88C641"/>
                </a:solidFill>
              </a:rPr>
              <a:t>impactos</a:t>
            </a:r>
            <a:r>
              <a:rPr lang="en-US" dirty="0">
                <a:solidFill>
                  <a:srgbClr val="88C641"/>
                </a:solidFill>
              </a:rPr>
              <a:t> da </a:t>
            </a:r>
            <a:r>
              <a:rPr lang="en-US" dirty="0" err="1">
                <a:solidFill>
                  <a:srgbClr val="88C641"/>
                </a:solidFill>
              </a:rPr>
              <a:t>Covid</a:t>
            </a:r>
            <a:r>
              <a:rPr lang="en-US" dirty="0">
                <a:solidFill>
                  <a:srgbClr val="88C641"/>
                </a:solidFill>
              </a:rPr>
              <a:t> 19</a:t>
            </a:r>
          </a:p>
        </p:txBody>
      </p:sp>
      <p:sp>
        <p:nvSpPr>
          <p:cNvPr id="505" name="TextBox 504">
            <a:extLst>
              <a:ext uri="{FF2B5EF4-FFF2-40B4-BE49-F238E27FC236}">
                <a16:creationId xmlns:a16="http://schemas.microsoft.com/office/drawing/2014/main" id="{297C8EBD-2AEE-450B-99BC-1D7B409A44B7}"/>
              </a:ext>
            </a:extLst>
          </p:cNvPr>
          <p:cNvSpPr txBox="1"/>
          <p:nvPr/>
        </p:nvSpPr>
        <p:spPr>
          <a:xfrm>
            <a:off x="276348" y="840045"/>
            <a:ext cx="9629651" cy="6413551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Questionados acerca </a:t>
            </a:r>
            <a:r>
              <a:rPr lang="pt-BR" sz="1100" b="1" dirty="0">
                <a:solidFill>
                  <a:srgbClr val="377023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dos impactos da pandemia do novo </a:t>
            </a:r>
            <a:r>
              <a:rPr lang="pt-BR" sz="1100" b="1" dirty="0" err="1">
                <a:solidFill>
                  <a:srgbClr val="377023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coronavírus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a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informou que houve a decretação do estado de calamidade pública. Dessa forma, implementou medidas de prevenção a fim de resguardar seus colaboradores e fornecedores. Para tanto, suspendeu viagens de prospecção de negócios programadas pelos sócios, bem como o atendimento presencial e serviços terceirizados de manutenção preventiva, obras e novos projetos, com o objetivo de reduzir o número de pessoas na Empresa. </a:t>
            </a: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âmbito interno da fábrica, foram inseridos cartazes de alerta de sintomas do Covid-19 e dos cuidados básicos necessários no dia-a-dia. Também foi disponibilizado álcool gel, máscaras e luvas. Os colaboradores foram orientados que, enquanto perdurar os efeitos da pandemia, o chimarrão não deverá ser de uso coletivo e que no refeitório da empresa somente poderão permanecer 04 (quatro) pessoas por vez.  </a:t>
            </a: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Os bebedouros locais foram desativados, devendo cada colaborador trazer sua garrafa de água. O recebimento de matéria prima (arrobas de erva-mate) vem se dando de forma escalonada, entrando apenas um caminhão por vez no pátio da empresa, evitando aglomerações. </a:t>
            </a: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 relação aos impactos da Covid-19 nos negócios, a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informou que, desde que o país adotou medidas e protocolos, tais como isolamento social, fechamento de fronteiras, fechamento parcial do comércio e afins, a Empresa, além de redobrar com os cuidados dentro da indústria, </a:t>
            </a:r>
            <a:r>
              <a:rPr lang="pt-BR" sz="1100" b="1" dirty="0">
                <a:solidFill>
                  <a:srgbClr val="377023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permaneceu com suas atividades em dia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principalmente o comércio com o país vizinho, Uruguai.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Todavia, relatou ter sofrido uma </a:t>
            </a:r>
            <a:r>
              <a:rPr lang="pt-BR" sz="1100" b="1" dirty="0">
                <a:solidFill>
                  <a:srgbClr val="377023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queda na proporção de 40% de produção no mês de março e de 20% no mês de abril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(no período compreendido), porquanto foi determinando o </a:t>
            </a:r>
            <a:r>
              <a:rPr lang="pt-BR" sz="1100" b="1" dirty="0">
                <a:solidFill>
                  <a:srgbClr val="377023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afastamento de funcionários pertencentes ao grupo de risco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através de concessão de férias antecipadas.  </a:t>
            </a: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     O maior impacto sentido foi na </a:t>
            </a:r>
            <a:r>
              <a:rPr lang="pt-BR" sz="1100" b="1" dirty="0">
                <a:solidFill>
                  <a:srgbClr val="377023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colheita da matéria-prima pelos trabalhadores indiretos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(colhedores de erva-mate), tendo em vista a recomendação de não aglomerações, o que trouxe consequências como </a:t>
            </a:r>
            <a:r>
              <a:rPr lang="pt-BR" sz="1100" b="1" dirty="0">
                <a:solidFill>
                  <a:srgbClr val="377023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redução da vinda da matéria-prima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até a indústria e </a:t>
            </a:r>
            <a:r>
              <a:rPr lang="pt-BR" sz="1100" b="1" dirty="0">
                <a:solidFill>
                  <a:srgbClr val="377023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diminuição de produto final para entrega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Também relatou adiamento e suspensão de pedidos por alguns clientes internos e externos. </a:t>
            </a: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A Recuperanda </a:t>
            </a:r>
            <a:r>
              <a:rPr lang="pt-BR" sz="1100" b="1" dirty="0">
                <a:solidFill>
                  <a:srgbClr val="377023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não realizou nenhuma demissão nesse período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da mesma forma que os </a:t>
            </a:r>
            <a:r>
              <a:rPr lang="pt-BR" sz="1100" b="1" dirty="0">
                <a:solidFill>
                  <a:srgbClr val="377023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salários dos empregados não sofreram nenhuma alteração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 todos foram mantidos </a:t>
            </a:r>
            <a:r>
              <a:rPr lang="pt-BR" sz="1100" b="1" dirty="0">
                <a:solidFill>
                  <a:srgbClr val="377023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com pagamentos em dia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phic 3" descr="Factory">
            <a:extLst>
              <a:ext uri="{FF2B5EF4-FFF2-40B4-BE49-F238E27FC236}">
                <a16:creationId xmlns:a16="http://schemas.microsoft.com/office/drawing/2014/main" id="{96840701-F4BE-42FE-BD9F-EF3E58F6B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065121" y="5005723"/>
            <a:ext cx="1051275" cy="1051275"/>
          </a:xfrm>
          <a:prstGeom prst="rect">
            <a:avLst/>
          </a:prstGeom>
        </p:spPr>
      </p:pic>
      <p:grpSp>
        <p:nvGrpSpPr>
          <p:cNvPr id="500" name="Group 499">
            <a:extLst>
              <a:ext uri="{FF2B5EF4-FFF2-40B4-BE49-F238E27FC236}">
                <a16:creationId xmlns:a16="http://schemas.microsoft.com/office/drawing/2014/main" id="{88B6C602-628B-4E49-B6E5-5593ABF42F41}"/>
              </a:ext>
            </a:extLst>
          </p:cNvPr>
          <p:cNvGrpSpPr/>
          <p:nvPr/>
        </p:nvGrpSpPr>
        <p:grpSpPr>
          <a:xfrm>
            <a:off x="7868165" y="5030919"/>
            <a:ext cx="1780560" cy="1456421"/>
            <a:chOff x="4476325" y="1364544"/>
            <a:chExt cx="3796703" cy="3778956"/>
          </a:xfrm>
        </p:grpSpPr>
        <p:sp>
          <p:nvSpPr>
            <p:cNvPr id="501" name="Freeform 468">
              <a:extLst>
                <a:ext uri="{FF2B5EF4-FFF2-40B4-BE49-F238E27FC236}">
                  <a16:creationId xmlns:a16="http://schemas.microsoft.com/office/drawing/2014/main" id="{77E5BE3E-DDBE-4C6D-91FE-97E1712195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9783" y="1386364"/>
              <a:ext cx="2829064" cy="2829064"/>
            </a:xfrm>
            <a:custGeom>
              <a:avLst/>
              <a:gdLst>
                <a:gd name="T0" fmla="*/ 315 w 630"/>
                <a:gd name="T1" fmla="*/ 19 h 630"/>
                <a:gd name="T2" fmla="*/ 611 w 630"/>
                <a:gd name="T3" fmla="*/ 315 h 630"/>
                <a:gd name="T4" fmla="*/ 315 w 630"/>
                <a:gd name="T5" fmla="*/ 611 h 630"/>
                <a:gd name="T6" fmla="*/ 315 w 630"/>
                <a:gd name="T7" fmla="*/ 630 h 630"/>
                <a:gd name="T8" fmla="*/ 630 w 630"/>
                <a:gd name="T9" fmla="*/ 315 h 630"/>
                <a:gd name="T10" fmla="*/ 315 w 630"/>
                <a:gd name="T11" fmla="*/ 0 h 630"/>
                <a:gd name="T12" fmla="*/ 315 w 630"/>
                <a:gd name="T13" fmla="*/ 19 h 630"/>
                <a:gd name="T14" fmla="*/ 315 w 630"/>
                <a:gd name="T15" fmla="*/ 611 h 630"/>
                <a:gd name="T16" fmla="*/ 19 w 630"/>
                <a:gd name="T17" fmla="*/ 315 h 630"/>
                <a:gd name="T18" fmla="*/ 315 w 630"/>
                <a:gd name="T19" fmla="*/ 19 h 630"/>
                <a:gd name="T20" fmla="*/ 315 w 630"/>
                <a:gd name="T21" fmla="*/ 0 h 630"/>
                <a:gd name="T22" fmla="*/ 0 w 630"/>
                <a:gd name="T23" fmla="*/ 315 h 630"/>
                <a:gd name="T24" fmla="*/ 315 w 630"/>
                <a:gd name="T25" fmla="*/ 630 h 630"/>
                <a:gd name="T26" fmla="*/ 315 w 630"/>
                <a:gd name="T27" fmla="*/ 611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0" h="630">
                  <a:moveTo>
                    <a:pt x="315" y="19"/>
                  </a:moveTo>
                  <a:cubicBezTo>
                    <a:pt x="479" y="19"/>
                    <a:pt x="611" y="152"/>
                    <a:pt x="611" y="315"/>
                  </a:cubicBezTo>
                  <a:cubicBezTo>
                    <a:pt x="611" y="479"/>
                    <a:pt x="479" y="611"/>
                    <a:pt x="315" y="611"/>
                  </a:cubicBezTo>
                  <a:cubicBezTo>
                    <a:pt x="315" y="630"/>
                    <a:pt x="315" y="630"/>
                    <a:pt x="315" y="630"/>
                  </a:cubicBezTo>
                  <a:cubicBezTo>
                    <a:pt x="489" y="630"/>
                    <a:pt x="630" y="489"/>
                    <a:pt x="630" y="315"/>
                  </a:cubicBezTo>
                  <a:cubicBezTo>
                    <a:pt x="630" y="141"/>
                    <a:pt x="489" y="0"/>
                    <a:pt x="315" y="0"/>
                  </a:cubicBezTo>
                  <a:lnTo>
                    <a:pt x="315" y="19"/>
                  </a:lnTo>
                  <a:close/>
                  <a:moveTo>
                    <a:pt x="315" y="611"/>
                  </a:moveTo>
                  <a:cubicBezTo>
                    <a:pt x="152" y="611"/>
                    <a:pt x="19" y="479"/>
                    <a:pt x="19" y="315"/>
                  </a:cubicBezTo>
                  <a:cubicBezTo>
                    <a:pt x="19" y="152"/>
                    <a:pt x="152" y="19"/>
                    <a:pt x="315" y="19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141" y="0"/>
                    <a:pt x="0" y="141"/>
                    <a:pt x="0" y="315"/>
                  </a:cubicBezTo>
                  <a:cubicBezTo>
                    <a:pt x="0" y="489"/>
                    <a:pt x="141" y="630"/>
                    <a:pt x="315" y="630"/>
                  </a:cubicBezTo>
                  <a:lnTo>
                    <a:pt x="315" y="611"/>
                  </a:lnTo>
                  <a:close/>
                </a:path>
              </a:pathLst>
            </a:custGeom>
            <a:solidFill>
              <a:schemeClr val="bg1">
                <a:lumMod val="95000"/>
                <a:alpha val="61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02" name="Freeform 11">
              <a:extLst>
                <a:ext uri="{FF2B5EF4-FFF2-40B4-BE49-F238E27FC236}">
                  <a16:creationId xmlns:a16="http://schemas.microsoft.com/office/drawing/2014/main" id="{3098565E-34E6-4673-8230-DD5C63D1C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6145" y="3801414"/>
              <a:ext cx="1376883" cy="1342086"/>
            </a:xfrm>
            <a:custGeom>
              <a:avLst/>
              <a:gdLst>
                <a:gd name="connsiteX0" fmla="*/ 246478 w 1376883"/>
                <a:gd name="connsiteY0" fmla="*/ 0 h 1342086"/>
                <a:gd name="connsiteX1" fmla="*/ 1376883 w 1376883"/>
                <a:gd name="connsiteY1" fmla="*/ 1342086 h 1342086"/>
                <a:gd name="connsiteX2" fmla="*/ 964218 w 1376883"/>
                <a:gd name="connsiteY2" fmla="*/ 1342086 h 1342086"/>
                <a:gd name="connsiteX3" fmla="*/ 0 w 1376883"/>
                <a:gd name="connsiteY3" fmla="*/ 201522 h 1342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6883" h="1342086">
                  <a:moveTo>
                    <a:pt x="246478" y="0"/>
                  </a:moveTo>
                  <a:lnTo>
                    <a:pt x="1376883" y="1342086"/>
                  </a:lnTo>
                  <a:lnTo>
                    <a:pt x="964218" y="1342086"/>
                  </a:lnTo>
                  <a:lnTo>
                    <a:pt x="0" y="20152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503" name="Freeform 470">
              <a:extLst>
                <a:ext uri="{FF2B5EF4-FFF2-40B4-BE49-F238E27FC236}">
                  <a16:creationId xmlns:a16="http://schemas.microsoft.com/office/drawing/2014/main" id="{BFD55CA8-1502-4AF5-A809-1C0C63579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0884" y="3702203"/>
              <a:ext cx="466602" cy="430948"/>
            </a:xfrm>
            <a:custGeom>
              <a:avLst/>
              <a:gdLst>
                <a:gd name="T0" fmla="*/ 79 w 104"/>
                <a:gd name="T1" fmla="*/ 0 h 96"/>
                <a:gd name="T2" fmla="*/ 0 w 104"/>
                <a:gd name="T3" fmla="*/ 65 h 96"/>
                <a:gd name="T4" fmla="*/ 25 w 104"/>
                <a:gd name="T5" fmla="*/ 96 h 96"/>
                <a:gd name="T6" fmla="*/ 104 w 104"/>
                <a:gd name="T7" fmla="*/ 31 h 96"/>
                <a:gd name="T8" fmla="*/ 79 w 104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96">
                  <a:moveTo>
                    <a:pt x="79" y="0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63" y="85"/>
                    <a:pt x="89" y="63"/>
                    <a:pt x="104" y="31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04" name="Freeform 471">
              <a:extLst>
                <a:ext uri="{FF2B5EF4-FFF2-40B4-BE49-F238E27FC236}">
                  <a16:creationId xmlns:a16="http://schemas.microsoft.com/office/drawing/2014/main" id="{2ED05278-E7A8-4493-8FCB-1E4C8B7BB3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6325" y="1364544"/>
              <a:ext cx="3260012" cy="2853867"/>
            </a:xfrm>
            <a:custGeom>
              <a:avLst/>
              <a:gdLst>
                <a:gd name="T0" fmla="*/ 363 w 726"/>
                <a:gd name="T1" fmla="*/ 636 h 636"/>
                <a:gd name="T2" fmla="*/ 516 w 726"/>
                <a:gd name="T3" fmla="*/ 597 h 636"/>
                <a:gd name="T4" fmla="*/ 642 w 726"/>
                <a:gd name="T5" fmla="*/ 166 h 636"/>
                <a:gd name="T6" fmla="*/ 363 w 726"/>
                <a:gd name="T7" fmla="*/ 0 h 636"/>
                <a:gd name="T8" fmla="*/ 363 w 726"/>
                <a:gd name="T9" fmla="*/ 18 h 636"/>
                <a:gd name="T10" fmla="*/ 627 w 726"/>
                <a:gd name="T11" fmla="*/ 174 h 636"/>
                <a:gd name="T12" fmla="*/ 507 w 726"/>
                <a:gd name="T13" fmla="*/ 582 h 636"/>
                <a:gd name="T14" fmla="*/ 363 w 726"/>
                <a:gd name="T15" fmla="*/ 618 h 636"/>
                <a:gd name="T16" fmla="*/ 363 w 726"/>
                <a:gd name="T17" fmla="*/ 636 h 636"/>
                <a:gd name="T18" fmla="*/ 211 w 726"/>
                <a:gd name="T19" fmla="*/ 39 h 636"/>
                <a:gd name="T20" fmla="*/ 84 w 726"/>
                <a:gd name="T21" fmla="*/ 471 h 636"/>
                <a:gd name="T22" fmla="*/ 363 w 726"/>
                <a:gd name="T23" fmla="*/ 636 h 636"/>
                <a:gd name="T24" fmla="*/ 363 w 726"/>
                <a:gd name="T25" fmla="*/ 618 h 636"/>
                <a:gd name="T26" fmla="*/ 100 w 726"/>
                <a:gd name="T27" fmla="*/ 462 h 636"/>
                <a:gd name="T28" fmla="*/ 219 w 726"/>
                <a:gd name="T29" fmla="*/ 55 h 636"/>
                <a:gd name="T30" fmla="*/ 363 w 726"/>
                <a:gd name="T31" fmla="*/ 18 h 636"/>
                <a:gd name="T32" fmla="*/ 363 w 726"/>
                <a:gd name="T33" fmla="*/ 0 h 636"/>
                <a:gd name="T34" fmla="*/ 211 w 726"/>
                <a:gd name="T35" fmla="*/ 39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6" h="636">
                  <a:moveTo>
                    <a:pt x="363" y="636"/>
                  </a:moveTo>
                  <a:cubicBezTo>
                    <a:pt x="415" y="636"/>
                    <a:pt x="467" y="623"/>
                    <a:pt x="516" y="597"/>
                  </a:cubicBezTo>
                  <a:cubicBezTo>
                    <a:pt x="670" y="513"/>
                    <a:pt x="726" y="320"/>
                    <a:pt x="642" y="166"/>
                  </a:cubicBezTo>
                  <a:cubicBezTo>
                    <a:pt x="584" y="60"/>
                    <a:pt x="476" y="0"/>
                    <a:pt x="363" y="0"/>
                  </a:cubicBezTo>
                  <a:cubicBezTo>
                    <a:pt x="363" y="18"/>
                    <a:pt x="363" y="18"/>
                    <a:pt x="363" y="18"/>
                  </a:cubicBezTo>
                  <a:cubicBezTo>
                    <a:pt x="469" y="18"/>
                    <a:pt x="572" y="74"/>
                    <a:pt x="627" y="174"/>
                  </a:cubicBezTo>
                  <a:cubicBezTo>
                    <a:pt x="706" y="320"/>
                    <a:pt x="653" y="502"/>
                    <a:pt x="507" y="582"/>
                  </a:cubicBezTo>
                  <a:cubicBezTo>
                    <a:pt x="462" y="607"/>
                    <a:pt x="412" y="619"/>
                    <a:pt x="363" y="618"/>
                  </a:cubicBezTo>
                  <a:lnTo>
                    <a:pt x="363" y="636"/>
                  </a:lnTo>
                  <a:close/>
                  <a:moveTo>
                    <a:pt x="211" y="39"/>
                  </a:moveTo>
                  <a:cubicBezTo>
                    <a:pt x="57" y="124"/>
                    <a:pt x="0" y="317"/>
                    <a:pt x="84" y="471"/>
                  </a:cubicBezTo>
                  <a:cubicBezTo>
                    <a:pt x="142" y="576"/>
                    <a:pt x="251" y="636"/>
                    <a:pt x="363" y="636"/>
                  </a:cubicBezTo>
                  <a:cubicBezTo>
                    <a:pt x="363" y="618"/>
                    <a:pt x="363" y="618"/>
                    <a:pt x="363" y="618"/>
                  </a:cubicBezTo>
                  <a:cubicBezTo>
                    <a:pt x="257" y="618"/>
                    <a:pt x="154" y="562"/>
                    <a:pt x="100" y="462"/>
                  </a:cubicBezTo>
                  <a:cubicBezTo>
                    <a:pt x="20" y="317"/>
                    <a:pt x="74" y="134"/>
                    <a:pt x="219" y="55"/>
                  </a:cubicBezTo>
                  <a:cubicBezTo>
                    <a:pt x="265" y="30"/>
                    <a:pt x="315" y="18"/>
                    <a:pt x="363" y="18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12" y="0"/>
                    <a:pt x="259" y="13"/>
                    <a:pt x="211" y="39"/>
                  </a:cubicBezTo>
                  <a:close/>
                </a:path>
              </a:pathLst>
            </a:custGeom>
            <a:solidFill>
              <a:srgbClr val="15303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37401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673640" y="3225958"/>
            <a:ext cx="2830750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3. CRÉDITOS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736164" y="2125483"/>
            <a:ext cx="4354333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0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3.1. Créditos por Classe</a:t>
            </a:r>
          </a:p>
          <a:p>
            <a:pPr>
              <a:lnSpc>
                <a:spcPct val="150000"/>
              </a:lnSpc>
            </a:pPr>
            <a:r>
              <a:rPr lang="pt-BR" sz="20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3.2. Perfil dos Credores</a:t>
            </a:r>
          </a:p>
          <a:p>
            <a:pPr>
              <a:lnSpc>
                <a:spcPct val="150000"/>
              </a:lnSpc>
            </a:pPr>
            <a:endParaRPr lang="pt-BR" sz="2000" b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246347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US" dirty="0" err="1"/>
              <a:t>Créditos</a:t>
            </a:r>
            <a:r>
              <a:rPr lang="en-US" dirty="0"/>
              <a:t>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por Classe</a:t>
            </a:r>
            <a:endParaRPr lang="en-US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EE42AE11-4358-4CEA-8D6E-C776C92A2779}"/>
              </a:ext>
            </a:extLst>
          </p:cNvPr>
          <p:cNvSpPr/>
          <p:nvPr/>
        </p:nvSpPr>
        <p:spPr>
          <a:xfrm>
            <a:off x="5727321" y="1450614"/>
            <a:ext cx="3750014" cy="1521057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just" defTabSz="237668">
              <a:lnSpc>
                <a:spcPct val="150000"/>
              </a:lnSpc>
            </a:pP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passivo total sujeito à Recuperação Judicial atinge a monta de </a:t>
            </a: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 </a:t>
            </a:r>
            <a:r>
              <a:rPr lang="pt-BR" sz="1050" b="1" dirty="0">
                <a:solidFill>
                  <a:schemeClr val="accent6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10.438.459,58</a:t>
            </a: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lista de credores da </a:t>
            </a:r>
            <a:r>
              <a:rPr lang="pt-BR" sz="1050" dirty="0" err="1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é composta pela </a:t>
            </a:r>
            <a:r>
              <a:rPr lang="pt-BR" sz="1050" b="1" dirty="0">
                <a:solidFill>
                  <a:schemeClr val="accent6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Classe I – Trabalhista (4,6%),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050" b="1" dirty="0">
                <a:solidFill>
                  <a:schemeClr val="accent6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Classe II – Garantia Real (13%) e Classe III – Quirografários (82,4%).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05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gráfico ao lado apresenta o perfil da sua dívida.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2">
            <a:extLst>
              <a:ext uri="{FF2B5EF4-FFF2-40B4-BE49-F238E27FC236}">
                <a16:creationId xmlns:a16="http://schemas.microsoft.com/office/drawing/2014/main" id="{815801EB-3769-4F2D-8659-4CDA1D3F17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4807212"/>
              </p:ext>
            </p:extLst>
          </p:nvPr>
        </p:nvGraphicFramePr>
        <p:xfrm>
          <a:off x="820445" y="1450614"/>
          <a:ext cx="4572000" cy="4616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546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3.2 </a:t>
            </a:r>
            <a:r>
              <a:rPr lang="en-US" dirty="0" err="1"/>
              <a:t>Créditos</a:t>
            </a:r>
            <a:r>
              <a:rPr lang="en-US" dirty="0"/>
              <a:t>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- Perfil dos Credores</a:t>
            </a:r>
            <a:endParaRPr lang="en-US" dirty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EE42AE11-4358-4CEA-8D6E-C776C92A2779}"/>
              </a:ext>
            </a:extLst>
          </p:cNvPr>
          <p:cNvSpPr/>
          <p:nvPr/>
        </p:nvSpPr>
        <p:spPr>
          <a:xfrm>
            <a:off x="5381092" y="1938886"/>
            <a:ext cx="3750014" cy="1763431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just" defTabSz="237668">
              <a:lnSpc>
                <a:spcPct val="150000"/>
              </a:lnSpc>
            </a:pP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passivo sujeito à Recuperação Judicial se apresenta de forma pulverizada, sendo que a natureza da dívida é, substancialmente, relacionada a </a:t>
            </a:r>
            <a:r>
              <a:rPr lang="pt-BR" sz="1050" b="1" dirty="0">
                <a:solidFill>
                  <a:schemeClr val="accent6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cooperativas e fornecedores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que perfazem uma monta aproximada de </a:t>
            </a:r>
            <a:r>
              <a:rPr lang="pt-BR" sz="1050" b="1" dirty="0">
                <a:solidFill>
                  <a:schemeClr val="accent6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R$ 10 milhões.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05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gráfico ao lado é possível visualizar a representatividade dos principais credores da Recuperanda.</a:t>
            </a:r>
            <a:endParaRPr lang="en-US" sz="105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58D9DB0-C8A5-4F98-A809-113F7A2D96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7157838"/>
              </p:ext>
            </p:extLst>
          </p:nvPr>
        </p:nvGraphicFramePr>
        <p:xfrm>
          <a:off x="355939" y="1985728"/>
          <a:ext cx="4908519" cy="4081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638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4. ANÁLISE FINANCEIRA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561067" y="1590472"/>
            <a:ext cx="4953000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4.1. Ativo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4.2. Passivo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4.3. Demonstração dos Resultados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133168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4.1 </a:t>
            </a:r>
            <a:r>
              <a:rPr lang="en-US" err="1"/>
              <a:t>Análise</a:t>
            </a:r>
            <a:r>
              <a:rPr lang="en-US"/>
              <a:t> </a:t>
            </a:r>
            <a:r>
              <a:rPr lang="en-US" err="1"/>
              <a:t>Financeira</a:t>
            </a:r>
            <a:r>
              <a:rPr lang="en-US"/>
              <a:t> –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Ativo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C894B3-2561-4801-A3B8-79D53FCBFE68}"/>
              </a:ext>
            </a:extLst>
          </p:cNvPr>
          <p:cNvSpPr/>
          <p:nvPr/>
        </p:nvSpPr>
        <p:spPr>
          <a:xfrm>
            <a:off x="729535" y="1419825"/>
            <a:ext cx="7952018" cy="314894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abaixo o a evolução do saldo das contas de </a:t>
            </a:r>
            <a:r>
              <a:rPr lang="pt-BR" sz="1050" b="1" dirty="0">
                <a:solidFill>
                  <a:schemeClr val="accent6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Ativo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da Recuperanda:</a:t>
            </a:r>
            <a:endParaRPr lang="pt-BR" sz="11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EB8B2E-CCE7-4EE0-B3FF-DB0219BC350B}"/>
              </a:ext>
            </a:extLst>
          </p:cNvPr>
          <p:cNvSpPr/>
          <p:nvPr/>
        </p:nvSpPr>
        <p:spPr>
          <a:xfrm>
            <a:off x="731012" y="6037707"/>
            <a:ext cx="7952018" cy="449803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 – Análise vertical. Demonstra a representatividade de cada rubrica perante o total do ativo.</a:t>
            </a:r>
          </a:p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 - Análise horizontal. Apresenta a variação entre junho e novembro de cada rubrica.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E4FF2DF1-5806-462E-BE93-EA82A96B3F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49702"/>
              </p:ext>
            </p:extLst>
          </p:nvPr>
        </p:nvGraphicFramePr>
        <p:xfrm>
          <a:off x="2082091" y="2107250"/>
          <a:ext cx="5629275" cy="337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629214" imgH="3371779" progId="Excel.Sheet.12">
                  <p:embed/>
                </p:oleObj>
              </mc:Choice>
              <mc:Fallback>
                <p:oleObj name="Worksheet" r:id="rId2" imgW="5629214" imgH="3371779" progId="Excel.Sheet.12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E4FF2DF1-5806-462E-BE93-EA82A96B3F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82091" y="2107250"/>
                        <a:ext cx="5629275" cy="337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405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2" name="TextBox 21"/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5786B810-17FA-463F-8C1F-06C454E07794}"/>
              </a:ext>
            </a:extLst>
          </p:cNvPr>
          <p:cNvSpPr txBox="1">
            <a:spLocks/>
          </p:cNvSpPr>
          <p:nvPr/>
        </p:nvSpPr>
        <p:spPr>
          <a:xfrm>
            <a:off x="4526281" y="907243"/>
            <a:ext cx="3799839" cy="5474318"/>
          </a:xfrm>
          <a:prstGeom prst="rect">
            <a:avLst/>
          </a:prstGeom>
        </p:spPr>
        <p:txBody>
          <a:bodyPr vert="horz" lIns="74295" tIns="37148" rIns="74295" bIns="37148" rtlCol="0" anchor="t">
            <a:noAutofit/>
          </a:bodyPr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 Introdução.................................................................................. 3</a:t>
            </a:r>
            <a:endParaRPr lang="en-US" sz="1000" b="1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1.1. Considerações Preliminares............................................ 4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1.2. </a:t>
            </a:r>
            <a:r>
              <a:rPr lang="pt-BR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Estágio Processual............................................................. 5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1.3. Cronograma Processual................................................... 6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 Informações sobre a Recuperanda........................................</a:t>
            </a:r>
            <a:r>
              <a:rPr lang="en-US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 8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2.1. Histórico.............................................................................. 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9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2.2. Informações Gerais ......................................................... 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10</a:t>
            </a:r>
            <a:endParaRPr lang="pt-BR" sz="1000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/>
            </a:endParaRP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2.3 Fiscalização ativa............................................................... 11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3. Créditos ..................................................................................... 13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3.1. Créditos por Classe........................................................... 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14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3.2. Perfil dos Credores............................................................ 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15</a:t>
            </a:r>
            <a:endParaRPr lang="pt-BR" sz="1000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/>
            </a:endParaRP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 Análise Econômico-Financeira............................................... 16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4.1. Ativo..................................................................................... 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17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4.2. Passivo ................................................................................ 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20</a:t>
            </a:r>
            <a:endParaRPr lang="pt-BR" sz="1000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/>
            </a:endParaRP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4.3 Demonstração dos Resultados........................................ 22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5. Informações Adicionais ........................................................... 24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6. Registro Fotográfico.................................................................. 26</a:t>
            </a:r>
            <a:endParaRPr lang="pt-BR" sz="10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D812F22-0ACA-4EDB-B56A-6C977C65B0D1}"/>
              </a:ext>
            </a:extLst>
          </p:cNvPr>
          <p:cNvSpPr txBox="1">
            <a:spLocks/>
          </p:cNvSpPr>
          <p:nvPr/>
        </p:nvSpPr>
        <p:spPr>
          <a:xfrm>
            <a:off x="1312018" y="3225958"/>
            <a:ext cx="1553994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ÍNDICE</a:t>
            </a:r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/>
              <a:t>4.1 </a:t>
            </a:r>
            <a:r>
              <a:rPr lang="en-US" err="1"/>
              <a:t>Análise</a:t>
            </a:r>
            <a:r>
              <a:rPr lang="en-US"/>
              <a:t> </a:t>
            </a:r>
            <a:r>
              <a:rPr lang="en-US" err="1"/>
              <a:t>Financeira</a:t>
            </a:r>
            <a:r>
              <a:rPr lang="en-US"/>
              <a:t> –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Ativo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2CA9D-0C66-4FF6-BCA4-0A7A14CAF6CE}"/>
              </a:ext>
            </a:extLst>
          </p:cNvPr>
          <p:cNvSpPr/>
          <p:nvPr/>
        </p:nvSpPr>
        <p:spPr>
          <a:xfrm>
            <a:off x="366594" y="4585548"/>
            <a:ext cx="8925636" cy="1843069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Ao analisarmos as contas patrimoniais da Recuperanda, a primeira constatação refere-se à relevância dos </a:t>
            </a:r>
            <a:r>
              <a:rPr lang="pt-BR" sz="1100" b="1" dirty="0">
                <a:solidFill>
                  <a:schemeClr val="accent5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Ativos Imobilizados,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que correspondem a aproximadamente 59% do ativo total da </a:t>
            </a:r>
            <a:r>
              <a:rPr lang="pt-BR" sz="1100" dirty="0" err="1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Também em valor relevante, os </a:t>
            </a:r>
            <a:r>
              <a:rPr lang="pt-BR" sz="1100" b="1" dirty="0">
                <a:solidFill>
                  <a:schemeClr val="accent5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Impostos a Recuperar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representam em torno de 17%, constituído principalmente por créditos de </a:t>
            </a:r>
            <a:r>
              <a:rPr lang="pt-BR" sz="1100" dirty="0" err="1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Cofins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os quais refletem </a:t>
            </a:r>
            <a:r>
              <a:rPr lang="pt-BR" sz="11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créditos que a empresa tem direito a recuperar referente às exportações. Todos tem PER/DCOMP, alguns já analisados e outros pendentes de análise na Receita Federal.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Pela análise horizontal é possível verificar que os ativos circulantes de março de 2020, quando comparado com o ano de 2019, cresceram 6%, principalmente os disponíveis (87) e estoques (18%).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B80F4E0-4DA1-4C2D-8C05-362D2A9407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311040"/>
              </p:ext>
            </p:extLst>
          </p:nvPr>
        </p:nvGraphicFramePr>
        <p:xfrm>
          <a:off x="1184580" y="1350917"/>
          <a:ext cx="6534150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534321" imgH="2952852" progId="Excel.Sheet.12">
                  <p:embed/>
                </p:oleObj>
              </mc:Choice>
              <mc:Fallback>
                <p:oleObj name="Worksheet" r:id="rId2" imgW="6534321" imgH="2952852" progId="Excel.Sheet.12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9B80F4E0-4DA1-4C2D-8C05-362D2A9407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84580" y="1350917"/>
                        <a:ext cx="6534150" cy="295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378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4.2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– </a:t>
            </a:r>
            <a:r>
              <a:rPr lang="en-US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Passivo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C894B3-2561-4801-A3B8-79D53FCBFE68}"/>
              </a:ext>
            </a:extLst>
          </p:cNvPr>
          <p:cNvSpPr/>
          <p:nvPr/>
        </p:nvSpPr>
        <p:spPr>
          <a:xfrm>
            <a:off x="729535" y="1419825"/>
            <a:ext cx="7952018" cy="318613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abaixo o a evolução do saldo das contas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Passivo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Recuperanda:</a:t>
            </a:r>
            <a:endParaRPr lang="pt-BR" sz="11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8A94DE-7006-4FB2-8C06-C66400550462}"/>
              </a:ext>
            </a:extLst>
          </p:cNvPr>
          <p:cNvSpPr/>
          <p:nvPr/>
        </p:nvSpPr>
        <p:spPr>
          <a:xfrm>
            <a:off x="731012" y="6037707"/>
            <a:ext cx="7952018" cy="449803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 – Análise vertical. Demonstra a representatividade de cada rubrica perante o total do passivo.</a:t>
            </a:r>
          </a:p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 - Análise horizontal. Apresenta a variação entre junho e novembro de cada rubrica.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DB2F633D-9E2C-4A90-A048-790C66D7D0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781108"/>
              </p:ext>
            </p:extLst>
          </p:nvPr>
        </p:nvGraphicFramePr>
        <p:xfrm>
          <a:off x="1049142" y="1955730"/>
          <a:ext cx="7019925" cy="356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019969" imgH="3562201" progId="Excel.Sheet.12">
                  <p:embed/>
                </p:oleObj>
              </mc:Choice>
              <mc:Fallback>
                <p:oleObj name="Worksheet" r:id="rId2" imgW="7019969" imgH="3562201" progId="Excel.Sheet.12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DB2F633D-9E2C-4A90-A048-790C66D7D0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49142" y="1955730"/>
                        <a:ext cx="7019925" cy="3562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774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/>
              <a:t>4.2 </a:t>
            </a:r>
            <a:r>
              <a:rPr lang="en-US" err="1"/>
              <a:t>Análise</a:t>
            </a:r>
            <a:r>
              <a:rPr lang="en-US"/>
              <a:t> </a:t>
            </a:r>
            <a:r>
              <a:rPr lang="en-US" err="1"/>
              <a:t>Financeira</a:t>
            </a:r>
            <a:r>
              <a:rPr lang="en-US"/>
              <a:t> –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Passivo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992120-D949-4EB5-9671-F6D7A05C1B43}"/>
              </a:ext>
            </a:extLst>
          </p:cNvPr>
          <p:cNvSpPr/>
          <p:nvPr/>
        </p:nvSpPr>
        <p:spPr>
          <a:xfrm>
            <a:off x="4953000" y="2140220"/>
            <a:ext cx="4316106" cy="2848344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 passivo total é de R$ 17.592.765,32. Deste valor, verifica-se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que a obrigação maior está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concentrada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com fornecedores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matéria-prima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representando aproximadamente 45% do passivo total. 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Já as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obrigações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sociais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e as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tributárias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representam 39% e 24% do total das obrigações com terceiros, respectivamente. </a:t>
            </a: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passivo total da Recuperanda aumentou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3%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período analisado quando comparado com 31/12/2019, principalmente relacionado com o aumento de adiantamento de clientes. </a:t>
            </a:r>
          </a:p>
          <a:p>
            <a:pPr algn="just" defTabSz="237668">
              <a:lnSpc>
                <a:spcPct val="150000"/>
              </a:lnSpc>
            </a:pPr>
            <a:endParaRPr lang="pt-BR" sz="1050" dirty="0">
              <a:solidFill>
                <a:schemeClr val="tx2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3594588-554D-40DA-9ABD-F956081E00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249512"/>
              </p:ext>
            </p:extLst>
          </p:nvPr>
        </p:nvGraphicFramePr>
        <p:xfrm>
          <a:off x="284029" y="2140220"/>
          <a:ext cx="4316106" cy="306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867035" imgH="2743200" progId="Excel.Sheet.12">
                  <p:embed/>
                </p:oleObj>
              </mc:Choice>
              <mc:Fallback>
                <p:oleObj name="Worksheet" r:id="rId2" imgW="3867035" imgH="2743200" progId="Excel.Sheet.12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13594588-554D-40DA-9ABD-F956081E00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4029" y="2140220"/>
                        <a:ext cx="4316106" cy="306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829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8" y="790902"/>
            <a:ext cx="7740415" cy="486355"/>
          </a:xfrm>
        </p:spPr>
        <p:txBody>
          <a:bodyPr/>
          <a:lstStyle/>
          <a:p>
            <a:r>
              <a:rPr lang="en-US" dirty="0"/>
              <a:t>4.3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–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Demonstração</a:t>
            </a:r>
            <a:r>
              <a:rPr lang="en-US" sz="23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 de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Resultado</a:t>
            </a:r>
            <a:endParaRPr lang="en-US" sz="2300" dirty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D157DA-93B4-4B70-9FD6-8E17B9ADDE5D}"/>
              </a:ext>
            </a:extLst>
          </p:cNvPr>
          <p:cNvSpPr/>
          <p:nvPr/>
        </p:nvSpPr>
        <p:spPr>
          <a:xfrm>
            <a:off x="729662" y="1250928"/>
            <a:ext cx="8122919" cy="309187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abaixo </a:t>
            </a:r>
            <a:r>
              <a:rPr lang="pt-BR" sz="105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Demonstração de Resultado do Exercício  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referente a janeiro a março de 2020: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A71363-1553-4D2E-B567-2351246C5E92}"/>
              </a:ext>
            </a:extLst>
          </p:cNvPr>
          <p:cNvSpPr/>
          <p:nvPr/>
        </p:nvSpPr>
        <p:spPr>
          <a:xfrm>
            <a:off x="1056073" y="6455657"/>
            <a:ext cx="4953000" cy="26558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050" i="1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 - Análise horizontal. Apresenta a variação anual de cada rubrica.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C3E437E4-DF97-4098-973C-AA26BF7C30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036636"/>
              </p:ext>
            </p:extLst>
          </p:nvPr>
        </p:nvGraphicFramePr>
        <p:xfrm>
          <a:off x="1312672" y="2091994"/>
          <a:ext cx="6543675" cy="275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543776" imgH="2752627" progId="Excel.Sheet.12">
                  <p:embed/>
                </p:oleObj>
              </mc:Choice>
              <mc:Fallback>
                <p:oleObj name="Worksheet" r:id="rId2" imgW="6543776" imgH="2752627" progId="Excel.Sheet.12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C3E437E4-DF97-4098-973C-AA26BF7C30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12672" y="2091994"/>
                        <a:ext cx="6543675" cy="2752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477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990038" cy="486355"/>
          </a:xfrm>
        </p:spPr>
        <p:txBody>
          <a:bodyPr/>
          <a:lstStyle/>
          <a:p>
            <a:r>
              <a:rPr lang="en-US" dirty="0"/>
              <a:t>4.3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–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Demonstração</a:t>
            </a:r>
            <a:r>
              <a:rPr lang="en-US" sz="23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 de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Resultado</a:t>
            </a:r>
            <a:endParaRPr lang="en-US" sz="23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613F70-1F95-463F-BFDB-8B15297559E4}"/>
              </a:ext>
            </a:extLst>
          </p:cNvPr>
          <p:cNvSpPr/>
          <p:nvPr/>
        </p:nvSpPr>
        <p:spPr>
          <a:xfrm>
            <a:off x="710079" y="1367400"/>
            <a:ext cx="3817411" cy="4382225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receita bruta de vendas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do período de janeiro a março de 2020 quando comparada com o primeiro trimestre de 2019 aumentou em 14%.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que se refere às despesas apresentadas pela Empresa, destaca-se o valor desembolsado com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Despesas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Administrativas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que no período analisado representa 63%. </a:t>
            </a: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Pelo Demonstrativo de Resultado, observa-se que o Custo da mercadoria  vendida (CMV)  da Recuperanda  é inconstante, a média do período é de 78%. No mesmo período de 2019, o  CMV era negativo e representava 122% da receita líquida. </a:t>
            </a: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primeiro trimestre de 2020, a Recuperanda apurou um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lucro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contábil acumulado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R$ 33.553,69,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fato positivo se considerarmos que no mesmo período de 2019 existia um prejuízo de R$ 1.587.550,75.</a:t>
            </a:r>
            <a:endParaRPr lang="pt-BR" sz="1100" b="1" dirty="0">
              <a:solidFill>
                <a:schemeClr val="accent6">
                  <a:lumMod val="7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44DB98F8-A9B0-4A6F-8640-E2EEB45F11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70428"/>
              </p:ext>
            </p:extLst>
          </p:nvPr>
        </p:nvGraphicFramePr>
        <p:xfrm>
          <a:off x="5245007" y="1370653"/>
          <a:ext cx="3619500" cy="408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619672" imgH="4086331" progId="Excel.Sheet.12">
                  <p:embed/>
                </p:oleObj>
              </mc:Choice>
              <mc:Fallback>
                <p:oleObj name="Worksheet" r:id="rId2" imgW="3619672" imgH="4086331" progId="Excel.Sheet.12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44DB98F8-A9B0-4A6F-8640-E2EEB45F11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45007" y="1370653"/>
                        <a:ext cx="3619500" cy="408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44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5. INFORMAÇÕES ADICIONAIS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662667" y="2890952"/>
            <a:ext cx="4283213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5.1. Cumprimento das Obrigações</a:t>
            </a:r>
          </a:p>
          <a:p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997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5.1 </a:t>
            </a:r>
            <a:r>
              <a:rPr lang="en-US" err="1"/>
              <a:t>Cumprimento</a:t>
            </a:r>
            <a:r>
              <a:rPr lang="en-US"/>
              <a:t> das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Obrigações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F23FB8-A076-4C30-838D-1E703B5A22E6}"/>
              </a:ext>
            </a:extLst>
          </p:cNvPr>
          <p:cNvSpPr/>
          <p:nvPr/>
        </p:nvSpPr>
        <p:spPr>
          <a:xfrm>
            <a:off x="4771896" y="1620309"/>
            <a:ext cx="4224784" cy="3246530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Na qualidade de auxiliar do Juízo, além de manter o credor informado do andamento das atividades da </a:t>
            </a:r>
            <a:r>
              <a:rPr lang="pt-BR" sz="1100" dirty="0" err="1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e dos trâmites processuais, um dos papeis da equipe de Administração Judicial é o de fiscalizar as atividades empresariais, especialmente no que tange ao cumprimento das obrigações que lhe são impostas pela Lei 11.101/05.</a:t>
            </a: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Nesse diapasão, esta Equipe verificou as atividades da Recuperanda e constatou que mantêm seu funcionamento normal. Contudo, existem atrasos em pagamentos de tributos, cujos créditos não são sujeitos à Recuperação Judicial.</a:t>
            </a:r>
            <a:endParaRPr lang="pt-BR" sz="1100" dirty="0">
              <a:solidFill>
                <a:srgbClr val="FF0000"/>
              </a:solidFill>
              <a:latin typeface="Arial"/>
              <a:ea typeface="Cambria" panose="02040503050406030204" pitchFamily="18" charset="0"/>
              <a:cs typeface="Arial"/>
            </a:endParaRPr>
          </a:p>
          <a:p>
            <a:pPr marL="171450" indent="-171450" algn="just">
              <a:lnSpc>
                <a:spcPct val="114000"/>
              </a:lnSpc>
              <a:buFont typeface="Wingdings" panose="05000000000000000000" pitchFamily="2" charset="2"/>
              <a:buChar char="§"/>
            </a:pPr>
            <a:endParaRPr lang="pt-BR" sz="1050" dirty="0">
              <a:solidFill>
                <a:srgbClr val="FF0000"/>
              </a:solidFill>
              <a:latin typeface="Arial"/>
              <a:cs typeface="Arial"/>
            </a:endParaRPr>
          </a:p>
          <a:p>
            <a:pPr indent="292100" algn="just">
              <a:lnSpc>
                <a:spcPct val="114000"/>
              </a:lnSpc>
            </a:pPr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5CBDBCD0-61A7-4855-9567-FD3141B27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316" y="1727200"/>
            <a:ext cx="3447215" cy="376428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552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6. REGISTRO FOTOGRÁFICO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5048747" y="2609700"/>
            <a:ext cx="3287533" cy="60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6.1. Registro Fotográfico</a:t>
            </a:r>
          </a:p>
          <a:p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282750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220608-4A90-46A9-A6DE-6674C5B26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53000" y="1405511"/>
            <a:ext cx="4329663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PRODUÇÃO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316" y="1405511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PRODUÇÃO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28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9AB189-4C7B-4719-B531-55C20D49C209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483153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latin typeface="Roboto Black" pitchFamily="2" charset="0"/>
                <a:ea typeface="Roboto Black" pitchFamily="2" charset="0"/>
              </a:rPr>
              <a:t>6.1 </a:t>
            </a:r>
            <a:r>
              <a:rPr lang="en-US" sz="2600" err="1">
                <a:latin typeface="Roboto Black" pitchFamily="2" charset="0"/>
                <a:ea typeface="Roboto Black" pitchFamily="2" charset="0"/>
              </a:rPr>
              <a:t>Registro</a:t>
            </a:r>
            <a:r>
              <a:rPr lang="en-US" sz="260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26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600"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A9D026A6-5031-46A6-BA65-BBAB5096FA9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t="13770" b="13770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Espaço Reservado para Imagem 11">
            <a:extLst>
              <a:ext uri="{FF2B5EF4-FFF2-40B4-BE49-F238E27FC236}">
                <a16:creationId xmlns:a16="http://schemas.microsoft.com/office/drawing/2014/main" id="{4D6C63AC-4F71-4F35-A834-0EE9B23A973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11186" r="11186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128570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220608-4A90-46A9-A6DE-6674C5B26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53000" y="1405511"/>
            <a:ext cx="4329663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Área industrial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316" y="1405511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PRODUÇÃO E ESTOCAGEM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29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9AB189-4C7B-4719-B531-55C20D49C209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483153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latin typeface="Roboto Black" pitchFamily="2" charset="0"/>
                <a:ea typeface="Roboto Black" pitchFamily="2" charset="0"/>
              </a:rPr>
              <a:t>6.1 </a:t>
            </a:r>
            <a:r>
              <a:rPr lang="en-US" sz="2600" err="1">
                <a:latin typeface="Roboto Black" pitchFamily="2" charset="0"/>
                <a:ea typeface="Roboto Black" pitchFamily="2" charset="0"/>
              </a:rPr>
              <a:t>Registro</a:t>
            </a:r>
            <a:r>
              <a:rPr lang="en-US" sz="260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26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600"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67860593-8D1B-4A46-A84D-653299F6781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t="13770" b="13770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Espaço Reservado para Imagem 12">
            <a:extLst>
              <a:ext uri="{FF2B5EF4-FFF2-40B4-BE49-F238E27FC236}">
                <a16:creationId xmlns:a16="http://schemas.microsoft.com/office/drawing/2014/main" id="{1CF23B62-EB9D-4162-BA1C-26E8ACBA61F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11186" r="11186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97367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673640" y="3225958"/>
            <a:ext cx="2830750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1. INTRODUÇÃO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420015" y="2511813"/>
            <a:ext cx="4953000" cy="145463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1.1. Considerações Preliminares</a:t>
            </a:r>
          </a:p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1.2. Estágio Processual</a:t>
            </a:r>
          </a:p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1.3. Cronograma Processual</a:t>
            </a:r>
            <a:endParaRPr lang="en-US" sz="2200" b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193207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220608-4A90-46A9-A6DE-6674C5B26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62082" y="1415280"/>
            <a:ext cx="4329663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Área industrial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316" y="1405511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Área industrial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30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9AB189-4C7B-4719-B531-55C20D49C209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483153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latin typeface="Roboto Black" pitchFamily="2" charset="0"/>
                <a:ea typeface="Roboto Black" pitchFamily="2" charset="0"/>
              </a:rPr>
              <a:t>6.1 </a:t>
            </a:r>
            <a:r>
              <a:rPr lang="en-US" sz="2600" err="1">
                <a:latin typeface="Roboto Black" pitchFamily="2" charset="0"/>
                <a:ea typeface="Roboto Black" pitchFamily="2" charset="0"/>
              </a:rPr>
              <a:t>Registro</a:t>
            </a:r>
            <a:r>
              <a:rPr lang="en-US" sz="260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26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600"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3" name="Espaço Reservado para Imagem 2">
            <a:extLst>
              <a:ext uri="{FF2B5EF4-FFF2-40B4-BE49-F238E27FC236}">
                <a16:creationId xmlns:a16="http://schemas.microsoft.com/office/drawing/2014/main" id="{B852D0DF-5E50-45F0-9284-571118EFC7C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11186" r="11186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88B8BC68-8C6D-4D84-8749-0C31F554E77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20889" r="20889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358457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220608-4A90-46A9-A6DE-6674C5B26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53000" y="1405511"/>
            <a:ext cx="4329663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ÁREA INDUSTRIAL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316" y="1405511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ÁREA INDUSTRIAL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31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9AB189-4C7B-4719-B531-55C20D49C209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483153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latin typeface="Roboto Black" pitchFamily="2" charset="0"/>
                <a:ea typeface="Roboto Black" pitchFamily="2" charset="0"/>
              </a:rPr>
              <a:t>6.1 </a:t>
            </a:r>
            <a:r>
              <a:rPr lang="en-US" sz="2600" err="1">
                <a:latin typeface="Roboto Black" pitchFamily="2" charset="0"/>
                <a:ea typeface="Roboto Black" pitchFamily="2" charset="0"/>
              </a:rPr>
              <a:t>Registro</a:t>
            </a:r>
            <a:r>
              <a:rPr lang="en-US" sz="260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26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600"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21172465-9036-43AF-8B7C-F2F16747108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t="13770" b="13770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86DC585B-661C-4080-9F99-C49BD155E56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11186" r="11186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838780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220608-4A90-46A9-A6DE-6674C5B26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53000" y="1405511"/>
            <a:ext cx="4329663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ÁREA INDUSTRIAL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316" y="1405511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en-US" sz="1300" b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Produção</a:t>
            </a:r>
            <a:r>
              <a:rPr lang="en-US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/ </a:t>
            </a:r>
            <a:r>
              <a:rPr lang="en-US" sz="1300" b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estocagem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32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9AB189-4C7B-4719-B531-55C20D49C209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483153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latin typeface="Roboto Black" pitchFamily="2" charset="0"/>
                <a:ea typeface="Roboto Black" pitchFamily="2" charset="0"/>
              </a:rPr>
              <a:t>6.1 </a:t>
            </a:r>
            <a:r>
              <a:rPr lang="en-US" sz="2600" err="1">
                <a:latin typeface="Roboto Black" pitchFamily="2" charset="0"/>
                <a:ea typeface="Roboto Black" pitchFamily="2" charset="0"/>
              </a:rPr>
              <a:t>Registro</a:t>
            </a:r>
            <a:r>
              <a:rPr lang="en-US" sz="260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26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600"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240BACB1-8A2C-426E-A165-B0AF3C499BE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11186" r="11186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05F9F5A1-14E6-4731-B042-10A29CD7C6E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20889" r="20889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229029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220608-4A90-46A9-A6DE-6674C5B26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62082" y="1415280"/>
            <a:ext cx="4329663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Produto de exportação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316" y="1405511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Estoque de produtos para exportação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33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9AB189-4C7B-4719-B531-55C20D49C209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483153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latin typeface="Roboto Black" pitchFamily="2" charset="0"/>
                <a:ea typeface="Roboto Black" pitchFamily="2" charset="0"/>
              </a:rPr>
              <a:t>6.1 </a:t>
            </a:r>
            <a:r>
              <a:rPr lang="en-US" sz="2600" err="1">
                <a:latin typeface="Roboto Black" pitchFamily="2" charset="0"/>
                <a:ea typeface="Roboto Black" pitchFamily="2" charset="0"/>
              </a:rPr>
              <a:t>Registro</a:t>
            </a:r>
            <a:r>
              <a:rPr lang="en-US" sz="260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26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600"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15" name="Espaço Reservado para Imagem 14">
            <a:extLst>
              <a:ext uri="{FF2B5EF4-FFF2-40B4-BE49-F238E27FC236}">
                <a16:creationId xmlns:a16="http://schemas.microsoft.com/office/drawing/2014/main" id="{C1AAD122-39A1-4235-BF2F-CC1BD485B02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20889" r="20889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Espaço Reservado para Imagem 18">
            <a:extLst>
              <a:ext uri="{FF2B5EF4-FFF2-40B4-BE49-F238E27FC236}">
                <a16:creationId xmlns:a16="http://schemas.microsoft.com/office/drawing/2014/main" id="{6A8F3290-8FE6-4185-B94D-64C40E7B63B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t="13770" b="13770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895944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93CA9B-9786-4F1A-BB1F-48BDBC45C47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78" y="2480707"/>
            <a:ext cx="5028843" cy="18965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CCB9FB-8E9D-4FC9-AAFA-C950FA96EACF}"/>
              </a:ext>
            </a:extLst>
          </p:cNvPr>
          <p:cNvSpPr/>
          <p:nvPr/>
        </p:nvSpPr>
        <p:spPr>
          <a:xfrm>
            <a:off x="5999482" y="381000"/>
            <a:ext cx="3809998" cy="1056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006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/>
              <a:t>1.1 </a:t>
            </a:r>
            <a:r>
              <a:rPr lang="en-US" err="1"/>
              <a:t>Considerações</a:t>
            </a:r>
            <a:r>
              <a:rPr lang="en-US"/>
              <a:t>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Preliminares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3EFA86-559B-4D84-BC6E-7D4FA499D1B1}"/>
              </a:ext>
            </a:extLst>
          </p:cNvPr>
          <p:cNvSpPr/>
          <p:nvPr/>
        </p:nvSpPr>
        <p:spPr>
          <a:xfrm>
            <a:off x="632298" y="1501257"/>
            <a:ext cx="8604115" cy="5040000"/>
          </a:xfrm>
          <a:prstGeom prst="rect">
            <a:avLst/>
          </a:prstGeom>
        </p:spPr>
        <p:txBody>
          <a:bodyPr wrap="square" numCol="2" spcCol="180000">
            <a:spAutoFit/>
          </a:bodyPr>
          <a:lstStyle/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Em primeiro lugar, cumpre referir as premissas que embasaram este relatório, bem como destacar alguns pontos que esta Equipe julga pertinentes para uma melhor compreensão do trabalho desenvolvido.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 </a:t>
            </a:r>
            <a:endParaRPr lang="en-US" sz="2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Para esta Equipe chegar às conclusões apresentadas no presente relatório, entre outros aspectos: (i) foram tomadas como boas e válidas as informações contidas nas demonstrações contábeis da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Hoppen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,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Petry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Cia Ltda., as quais foram fornecidas por seus administradores; e (ii) foram conduzidas discussões com membros integrantes da administração da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Hoppen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Petry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Cia Ltda. e as operações da referida sociedade empresária.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 </a:t>
            </a:r>
            <a:endParaRPr lang="en-US" sz="2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Nenhum dos profissionais que participaram da elaboração deste relatório têm qualquer interesse financeiro nas Recuperanda ou qualquer relação com quaisquer das partes envolvidas, o que caracteriza a independência desta Equipe em relação ao presente trabalho.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endParaRPr lang="en-US" sz="2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 A administração da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Hoppen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Petry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Cia Ltda. e seus sócios não impuseram qualquer restrição para que esta Equipe pudesse: (i) obter todas as informações solicitadas para produzir este relatório; e (ii) chegar de forma independente às conclusões aqui contidas.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 </a:t>
            </a:r>
            <a:endParaRPr lang="en-US" sz="2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Este relatório e as opiniões aqui contidas têm a finalidade de prestar informações a todos os interessados no presente processo, observando o fato de que qualquer leitor deste relatório deve estar ciente das condições que nortearam este trabalho.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endParaRPr lang="pt-BR" sz="2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Exceto quando expressamente mencionado, os valores indicados neste relatório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estão expressos em reais (R$).</a:t>
            </a:r>
            <a:endParaRPr 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52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/>
              <a:t>1.2 </a:t>
            </a:r>
            <a:r>
              <a:rPr lang="en-US" err="1"/>
              <a:t>Estágio</a:t>
            </a:r>
            <a:r>
              <a:rPr lang="en-US"/>
              <a:t> </a:t>
            </a:r>
            <a:r>
              <a:rPr lang="en-US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Processual</a:t>
            </a:r>
            <a:endParaRPr lang="en-US"/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28FC824D-1364-4FE0-8A8D-062B0915A460}"/>
              </a:ext>
            </a:extLst>
          </p:cNvPr>
          <p:cNvSpPr/>
          <p:nvPr/>
        </p:nvSpPr>
        <p:spPr>
          <a:xfrm>
            <a:off x="573932" y="1235604"/>
            <a:ext cx="8594387" cy="5040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numCol="2" spcCol="180000">
            <a:noAutofit/>
          </a:bodyPr>
          <a:lstStyle/>
          <a:p>
            <a:pPr marL="116334" indent="237668" algn="just" defTabSz="237668">
              <a:lnSpc>
                <a:spcPct val="150000"/>
              </a:lnSpc>
            </a:pPr>
            <a:endParaRPr lang="pt-BR" sz="200" dirty="0">
              <a:solidFill>
                <a:schemeClr val="bg2">
                  <a:lumMod val="10000"/>
                </a:schemeClr>
              </a:solidFill>
              <a:highlight>
                <a:srgbClr val="FFFF00"/>
              </a:highlight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Trata-se de Recuperação Judicial requerida por sociedade empresária e suas filiais dedicada à fabricação e exportação de produtos de erva mate, com principal estabelecimento localizado no Município de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Erebango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/RS. 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Ajuizada em 06/11/2019, o processamento da Recuperação Judicial foi deferido em 17/12/2019 (Evento 13). 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 edital do art. 52, § 1º, da LRF (Evento 31) foi publicado em 08/01/2020, durante o recesso previsto no art. 220 do CPC. 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Dessa forma, o prazo de 15 (quinze) dias para apresentação de habilitações e divergências iniciou após o recesso, em 21/01/2020, conforme despacho de Evento 92. 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 mesmo despacho determinou a contagem dos prazos processuais (impugnações e recursos) em dias úteis (art. 219, CPC), enquanto os demais deverão ser contados em dias corridos.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Recuperanda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apresentou seu plano de recuperação judicial em 19/03/2020 (Evento 89).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Findo o prazo de habilitações e divergências, a Administração Judicial apresentou, em 20/04/2020, o relatório de verificação de créditos (Evento 107), bem como minuta do edital a que se refere o art. 7º, §2º, da LRF, publicado em conjunto com o aviso aos credores sobre o recebimento do plano (art. 53, parágrafo único, LRF) em 29/06/2020.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partir da publicação do edital, foram abertos os prazos de 10 (dez) dias úteis para impugnações judiciais à relação de credores (art. 8º, </a:t>
            </a:r>
            <a:r>
              <a:rPr lang="pt-B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caput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LRF) e 30 (trinta) dias corridos para objeções ao plano de recuperação judicial (art. 55, </a:t>
            </a:r>
            <a:r>
              <a:rPr lang="pt-B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caput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LRF). 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função da existência de objeções ao plano de </a:t>
            </a: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recuperç</a:t>
            </a: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Havendo objeção, tornar-se-á necessário convocar assembleia-geral de credores para deliberar sobre a aprovação, rejeição ou modificação do plano proposto (art. 56, </a:t>
            </a:r>
            <a:r>
              <a:rPr lang="pt-B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caput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c/c art. 35, I, “a”, LRF). 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Este é, em síntese, o estágio processual. 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894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6334" indent="237668" algn="just" defTabSz="237668">
              <a:lnSpc>
                <a:spcPct val="114000"/>
              </a:lnSpc>
            </a:pPr>
            <a:endParaRPr lang="pt-BR" sz="894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83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/>
              <a:t>1.3 </a:t>
            </a:r>
            <a:r>
              <a:rPr lang="en-US" err="1"/>
              <a:t>Cronograma</a:t>
            </a:r>
            <a:r>
              <a:rPr lang="en-US"/>
              <a:t> </a:t>
            </a:r>
            <a:r>
              <a:rPr lang="en-US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Processual</a:t>
            </a:r>
            <a:endParaRPr lang="en-US"/>
          </a:p>
        </p:txBody>
      </p:sp>
      <p:cxnSp>
        <p:nvCxnSpPr>
          <p:cNvPr id="325" name="Straight Connector 36">
            <a:extLst>
              <a:ext uri="{FF2B5EF4-FFF2-40B4-BE49-F238E27FC236}">
                <a16:creationId xmlns:a16="http://schemas.microsoft.com/office/drawing/2014/main" id="{69C78807-BE8D-4B92-B4C0-ABDA38AF4AD9}"/>
              </a:ext>
            </a:extLst>
          </p:cNvPr>
          <p:cNvCxnSpPr>
            <a:cxnSpLocks/>
          </p:cNvCxnSpPr>
          <p:nvPr/>
        </p:nvCxnSpPr>
        <p:spPr>
          <a:xfrm flipV="1">
            <a:off x="1394623" y="2376439"/>
            <a:ext cx="9232" cy="1462500"/>
          </a:xfrm>
          <a:prstGeom prst="line">
            <a:avLst/>
          </a:prstGeom>
          <a:ln>
            <a:solidFill>
              <a:srgbClr val="8AC843"/>
            </a:solidFill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6" name="TextBox 325">
            <a:extLst>
              <a:ext uri="{FF2B5EF4-FFF2-40B4-BE49-F238E27FC236}">
                <a16:creationId xmlns:a16="http://schemas.microsoft.com/office/drawing/2014/main" id="{5FF0446D-A188-4F0C-AF97-DB19E516BFFB}"/>
              </a:ext>
            </a:extLst>
          </p:cNvPr>
          <p:cNvSpPr txBox="1"/>
          <p:nvPr/>
        </p:nvSpPr>
        <p:spPr>
          <a:xfrm>
            <a:off x="1419830" y="2387299"/>
            <a:ext cx="1013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9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Ajuizamento</a:t>
            </a:r>
            <a:r>
              <a:rPr lang="en-US" altLang="ko-KR" sz="9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(art. 51 LRF)</a:t>
            </a:r>
            <a:endParaRPr lang="ko-KR" altLang="en-US" sz="9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27" name="Straight Connector 42">
            <a:extLst>
              <a:ext uri="{FF2B5EF4-FFF2-40B4-BE49-F238E27FC236}">
                <a16:creationId xmlns:a16="http://schemas.microsoft.com/office/drawing/2014/main" id="{213E20C7-A334-4358-99C8-9CE58FEE519F}"/>
              </a:ext>
            </a:extLst>
          </p:cNvPr>
          <p:cNvCxnSpPr>
            <a:cxnSpLocks/>
          </p:cNvCxnSpPr>
          <p:nvPr/>
        </p:nvCxnSpPr>
        <p:spPr>
          <a:xfrm flipV="1">
            <a:off x="2903875" y="2359337"/>
            <a:ext cx="0" cy="1601476"/>
          </a:xfrm>
          <a:prstGeom prst="line">
            <a:avLst/>
          </a:prstGeom>
          <a:ln>
            <a:solidFill>
              <a:srgbClr val="8BC944"/>
            </a:solidFill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8" name="TextBox 327">
            <a:extLst>
              <a:ext uri="{FF2B5EF4-FFF2-40B4-BE49-F238E27FC236}">
                <a16:creationId xmlns:a16="http://schemas.microsoft.com/office/drawing/2014/main" id="{8C3E11BF-5ABD-4B7E-AF67-7C4640CC2005}"/>
              </a:ext>
            </a:extLst>
          </p:cNvPr>
          <p:cNvSpPr txBox="1"/>
          <p:nvPr/>
        </p:nvSpPr>
        <p:spPr>
          <a:xfrm>
            <a:off x="2918213" y="2363995"/>
            <a:ext cx="119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9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Publicação do edital do art. 52, § 1º, da LRF</a:t>
            </a:r>
            <a:endParaRPr lang="ko-KR" altLang="en-US" sz="9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29" name="Straight Connector 46">
            <a:extLst>
              <a:ext uri="{FF2B5EF4-FFF2-40B4-BE49-F238E27FC236}">
                <a16:creationId xmlns:a16="http://schemas.microsoft.com/office/drawing/2014/main" id="{8103DA50-99E5-4777-908D-24B6C25C0E47}"/>
              </a:ext>
            </a:extLst>
          </p:cNvPr>
          <p:cNvCxnSpPr>
            <a:cxnSpLocks/>
            <a:stCxn id="357" idx="0"/>
          </p:cNvCxnSpPr>
          <p:nvPr/>
        </p:nvCxnSpPr>
        <p:spPr>
          <a:xfrm flipH="1" flipV="1">
            <a:off x="4416857" y="2364229"/>
            <a:ext cx="2868" cy="1472580"/>
          </a:xfrm>
          <a:prstGeom prst="line">
            <a:avLst/>
          </a:prstGeom>
          <a:ln>
            <a:solidFill>
              <a:srgbClr val="377023"/>
            </a:solidFill>
            <a:tailEnd type="oval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0" name="TextBox 329">
            <a:extLst>
              <a:ext uri="{FF2B5EF4-FFF2-40B4-BE49-F238E27FC236}">
                <a16:creationId xmlns:a16="http://schemas.microsoft.com/office/drawing/2014/main" id="{EEB9D0F7-CE1B-4105-8F63-0AB26636C7B0}"/>
              </a:ext>
            </a:extLst>
          </p:cNvPr>
          <p:cNvSpPr txBox="1"/>
          <p:nvPr/>
        </p:nvSpPr>
        <p:spPr>
          <a:xfrm>
            <a:off x="4431316" y="2373231"/>
            <a:ext cx="1429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75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900" b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Publicação do edital com o aviso de recebimento do PRJ (art. 53, parágrafo único, da LRF)</a:t>
            </a:r>
          </a:p>
        </p:txBody>
      </p:sp>
      <p:cxnSp>
        <p:nvCxnSpPr>
          <p:cNvPr id="331" name="Straight Connector 52">
            <a:extLst>
              <a:ext uri="{FF2B5EF4-FFF2-40B4-BE49-F238E27FC236}">
                <a16:creationId xmlns:a16="http://schemas.microsoft.com/office/drawing/2014/main" id="{09FE79D4-231B-45F6-97F9-C19B1568440A}"/>
              </a:ext>
            </a:extLst>
          </p:cNvPr>
          <p:cNvCxnSpPr/>
          <p:nvPr/>
        </p:nvCxnSpPr>
        <p:spPr>
          <a:xfrm flipV="1">
            <a:off x="2160093" y="4091628"/>
            <a:ext cx="0" cy="1462500"/>
          </a:xfrm>
          <a:prstGeom prst="line">
            <a:avLst/>
          </a:prstGeom>
          <a:ln>
            <a:solidFill>
              <a:srgbClr val="8AC843"/>
            </a:solidFill>
            <a:headEnd type="oval" w="lg" len="lg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2" name="TextBox 331">
            <a:extLst>
              <a:ext uri="{FF2B5EF4-FFF2-40B4-BE49-F238E27FC236}">
                <a16:creationId xmlns:a16="http://schemas.microsoft.com/office/drawing/2014/main" id="{D0BFAEF1-C1CA-4854-B06A-4D1E3E218196}"/>
              </a:ext>
            </a:extLst>
          </p:cNvPr>
          <p:cNvSpPr txBox="1"/>
          <p:nvPr/>
        </p:nvSpPr>
        <p:spPr>
          <a:xfrm>
            <a:off x="2169331" y="5040619"/>
            <a:ext cx="1256220" cy="5078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altLang="ko-KR" sz="9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Deferimento do processamento </a:t>
            </a:r>
            <a:r>
              <a:rPr lang="en-US" altLang="ko-KR" sz="9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52 LRF)</a:t>
            </a:r>
            <a:endParaRPr lang="ko-KR" altLang="en-US" sz="9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33" name="Straight Connector 56">
            <a:extLst>
              <a:ext uri="{FF2B5EF4-FFF2-40B4-BE49-F238E27FC236}">
                <a16:creationId xmlns:a16="http://schemas.microsoft.com/office/drawing/2014/main" id="{98600B65-298F-4D10-8F89-741287971E2A}"/>
              </a:ext>
            </a:extLst>
          </p:cNvPr>
          <p:cNvCxnSpPr>
            <a:cxnSpLocks/>
          </p:cNvCxnSpPr>
          <p:nvPr/>
        </p:nvCxnSpPr>
        <p:spPr>
          <a:xfrm flipH="1" flipV="1">
            <a:off x="3648872" y="4068802"/>
            <a:ext cx="7224" cy="1514697"/>
          </a:xfrm>
          <a:prstGeom prst="line">
            <a:avLst/>
          </a:prstGeom>
          <a:ln>
            <a:solidFill>
              <a:srgbClr val="88C641"/>
            </a:solidFill>
            <a:headEnd type="oval" w="lg" len="lg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4" name="TextBox 333">
            <a:extLst>
              <a:ext uri="{FF2B5EF4-FFF2-40B4-BE49-F238E27FC236}">
                <a16:creationId xmlns:a16="http://schemas.microsoft.com/office/drawing/2014/main" id="{DE77C883-2CE8-4202-866C-A37BD47901B7}"/>
              </a:ext>
            </a:extLst>
          </p:cNvPr>
          <p:cNvSpPr txBox="1"/>
          <p:nvPr/>
        </p:nvSpPr>
        <p:spPr>
          <a:xfrm>
            <a:off x="3665336" y="5040619"/>
            <a:ext cx="1276021" cy="5078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altLang="ko-KR" sz="9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Entrega do plano de recuperação judicial </a:t>
            </a:r>
            <a:r>
              <a:rPr lang="en-US" altLang="ko-KR" sz="9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53 LRF)</a:t>
            </a:r>
            <a:endParaRPr lang="ko-KR" altLang="en-US" sz="9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36082F1A-EF62-4169-A304-BC87A56BB89C}"/>
              </a:ext>
            </a:extLst>
          </p:cNvPr>
          <p:cNvSpPr txBox="1"/>
          <p:nvPr/>
        </p:nvSpPr>
        <p:spPr>
          <a:xfrm>
            <a:off x="616808" y="4236305"/>
            <a:ext cx="1606664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06/11/2019</a:t>
            </a:r>
            <a:endParaRPr lang="ko-KR" altLang="en-US" sz="9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C999262F-8734-4D39-9CE6-EDB071D30A4B}"/>
              </a:ext>
            </a:extLst>
          </p:cNvPr>
          <p:cNvSpPr txBox="1"/>
          <p:nvPr/>
        </p:nvSpPr>
        <p:spPr>
          <a:xfrm>
            <a:off x="1588045" y="3580386"/>
            <a:ext cx="11671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17/12/2019</a:t>
            </a:r>
            <a:endParaRPr lang="ko-KR" altLang="en-US" sz="9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64" name="Straight Connector 56">
            <a:extLst>
              <a:ext uri="{FF2B5EF4-FFF2-40B4-BE49-F238E27FC236}">
                <a16:creationId xmlns:a16="http://schemas.microsoft.com/office/drawing/2014/main" id="{2DBC047C-0FEE-44E7-8B60-DC38FD13E898}"/>
              </a:ext>
            </a:extLst>
          </p:cNvPr>
          <p:cNvCxnSpPr>
            <a:cxnSpLocks/>
          </p:cNvCxnSpPr>
          <p:nvPr/>
        </p:nvCxnSpPr>
        <p:spPr>
          <a:xfrm flipV="1">
            <a:off x="5175446" y="4103922"/>
            <a:ext cx="1" cy="1487449"/>
          </a:xfrm>
          <a:prstGeom prst="line">
            <a:avLst/>
          </a:prstGeom>
          <a:ln w="25400">
            <a:solidFill>
              <a:srgbClr val="A7A7A7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5" name="TextBox 364">
            <a:extLst>
              <a:ext uri="{FF2B5EF4-FFF2-40B4-BE49-F238E27FC236}">
                <a16:creationId xmlns:a16="http://schemas.microsoft.com/office/drawing/2014/main" id="{AA326395-AE4C-454D-B426-437805A1C379}"/>
              </a:ext>
            </a:extLst>
          </p:cNvPr>
          <p:cNvSpPr txBox="1"/>
          <p:nvPr/>
        </p:nvSpPr>
        <p:spPr>
          <a:xfrm>
            <a:off x="5190848" y="5179118"/>
            <a:ext cx="1004563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 sz="975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900" b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Objeções</a:t>
            </a:r>
          </a:p>
          <a:p>
            <a:r>
              <a:rPr lang="en-US" altLang="ko-KR" sz="900" b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(art. 55 LRF)</a:t>
            </a:r>
            <a:endParaRPr lang="ko-KR" altLang="en-US" sz="900" b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366" name="Oval 33">
            <a:extLst>
              <a:ext uri="{FF2B5EF4-FFF2-40B4-BE49-F238E27FC236}">
                <a16:creationId xmlns:a16="http://schemas.microsoft.com/office/drawing/2014/main" id="{7A49F761-0C0D-427D-8EA1-D2237F9F188D}"/>
              </a:ext>
            </a:extLst>
          </p:cNvPr>
          <p:cNvSpPr/>
          <p:nvPr/>
        </p:nvSpPr>
        <p:spPr>
          <a:xfrm>
            <a:off x="5762937" y="3841932"/>
            <a:ext cx="297817" cy="299345"/>
          </a:xfrm>
          <a:prstGeom prst="ellipse">
            <a:avLst/>
          </a:prstGeom>
          <a:solidFill>
            <a:srgbClr val="A7A7A7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67" name="Oval 33">
            <a:extLst>
              <a:ext uri="{FF2B5EF4-FFF2-40B4-BE49-F238E27FC236}">
                <a16:creationId xmlns:a16="http://schemas.microsoft.com/office/drawing/2014/main" id="{ABC9E396-BDDB-4518-98EA-D6AF8FCF9896}"/>
              </a:ext>
            </a:extLst>
          </p:cNvPr>
          <p:cNvSpPr/>
          <p:nvPr/>
        </p:nvSpPr>
        <p:spPr>
          <a:xfrm>
            <a:off x="6532692" y="3836148"/>
            <a:ext cx="297817" cy="299345"/>
          </a:xfrm>
          <a:prstGeom prst="ellipse">
            <a:avLst/>
          </a:prstGeom>
          <a:solidFill>
            <a:srgbClr val="A7A7A7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68" name="Oval 33">
            <a:extLst>
              <a:ext uri="{FF2B5EF4-FFF2-40B4-BE49-F238E27FC236}">
                <a16:creationId xmlns:a16="http://schemas.microsoft.com/office/drawing/2014/main" id="{46E2CFFC-0B88-4995-9BB2-792AA4BA1574}"/>
              </a:ext>
            </a:extLst>
          </p:cNvPr>
          <p:cNvSpPr/>
          <p:nvPr/>
        </p:nvSpPr>
        <p:spPr>
          <a:xfrm>
            <a:off x="7301233" y="3830910"/>
            <a:ext cx="297817" cy="299345"/>
          </a:xfrm>
          <a:prstGeom prst="ellipse">
            <a:avLst/>
          </a:prstGeom>
          <a:solidFill>
            <a:srgbClr val="A7A7A7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69" name="Straight Connector 56">
            <a:extLst>
              <a:ext uri="{FF2B5EF4-FFF2-40B4-BE49-F238E27FC236}">
                <a16:creationId xmlns:a16="http://schemas.microsoft.com/office/drawing/2014/main" id="{F646A448-157A-4B17-AEAB-ED6D317C2D86}"/>
              </a:ext>
            </a:extLst>
          </p:cNvPr>
          <p:cNvCxnSpPr>
            <a:cxnSpLocks/>
          </p:cNvCxnSpPr>
          <p:nvPr/>
        </p:nvCxnSpPr>
        <p:spPr>
          <a:xfrm rot="5400000">
            <a:off x="6749384" y="3122749"/>
            <a:ext cx="1424514" cy="22993"/>
          </a:xfrm>
          <a:prstGeom prst="line">
            <a:avLst/>
          </a:prstGeom>
          <a:ln w="25400">
            <a:solidFill>
              <a:srgbClr val="A7A7A7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TextBox 369">
            <a:extLst>
              <a:ext uri="{FF2B5EF4-FFF2-40B4-BE49-F238E27FC236}">
                <a16:creationId xmlns:a16="http://schemas.microsoft.com/office/drawing/2014/main" id="{EDE15B24-296E-4263-85C5-356F22AD2EF6}"/>
              </a:ext>
            </a:extLst>
          </p:cNvPr>
          <p:cNvSpPr txBox="1"/>
          <p:nvPr/>
        </p:nvSpPr>
        <p:spPr>
          <a:xfrm>
            <a:off x="5911244" y="2424669"/>
            <a:ext cx="1004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9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AGC</a:t>
            </a:r>
          </a:p>
          <a:p>
            <a:r>
              <a:rPr lang="en-US" altLang="ko-KR" sz="9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56 LRF)</a:t>
            </a:r>
            <a:endParaRPr lang="ko-KR" altLang="en-US" sz="9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465CED45-8F91-4582-8803-C08455E10CC6}"/>
              </a:ext>
            </a:extLst>
          </p:cNvPr>
          <p:cNvSpPr txBox="1"/>
          <p:nvPr/>
        </p:nvSpPr>
        <p:spPr>
          <a:xfrm>
            <a:off x="6676526" y="5179118"/>
            <a:ext cx="121370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altLang="ko-KR" sz="9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Concessão da RJ</a:t>
            </a:r>
          </a:p>
          <a:p>
            <a:r>
              <a:rPr lang="en-US" altLang="ko-KR" sz="9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58 LRF)</a:t>
            </a:r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D30C1494-FA0B-435E-B5CC-085FEC07ADDF}"/>
              </a:ext>
            </a:extLst>
          </p:cNvPr>
          <p:cNvSpPr txBox="1"/>
          <p:nvPr/>
        </p:nvSpPr>
        <p:spPr>
          <a:xfrm>
            <a:off x="7487146" y="2429503"/>
            <a:ext cx="144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9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Encerramento da RJ</a:t>
            </a:r>
          </a:p>
          <a:p>
            <a:r>
              <a:rPr lang="en-US" altLang="ko-KR" sz="9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63 LRF)</a:t>
            </a:r>
          </a:p>
        </p:txBody>
      </p:sp>
      <p:cxnSp>
        <p:nvCxnSpPr>
          <p:cNvPr id="373" name="Straight Connector 42">
            <a:extLst>
              <a:ext uri="{FF2B5EF4-FFF2-40B4-BE49-F238E27FC236}">
                <a16:creationId xmlns:a16="http://schemas.microsoft.com/office/drawing/2014/main" id="{2657164F-2813-4B69-A6C6-1BEAA62916BD}"/>
              </a:ext>
            </a:extLst>
          </p:cNvPr>
          <p:cNvCxnSpPr>
            <a:cxnSpLocks/>
          </p:cNvCxnSpPr>
          <p:nvPr/>
        </p:nvCxnSpPr>
        <p:spPr>
          <a:xfrm>
            <a:off x="6681600" y="4111948"/>
            <a:ext cx="0" cy="1479423"/>
          </a:xfrm>
          <a:prstGeom prst="line">
            <a:avLst/>
          </a:prstGeom>
          <a:ln w="25400">
            <a:solidFill>
              <a:srgbClr val="A7A7A7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46">
            <a:extLst>
              <a:ext uri="{FF2B5EF4-FFF2-40B4-BE49-F238E27FC236}">
                <a16:creationId xmlns:a16="http://schemas.microsoft.com/office/drawing/2014/main" id="{0A60D836-2CEC-4924-A342-A5D062145BAD}"/>
              </a:ext>
            </a:extLst>
          </p:cNvPr>
          <p:cNvCxnSpPr>
            <a:cxnSpLocks/>
          </p:cNvCxnSpPr>
          <p:nvPr/>
        </p:nvCxnSpPr>
        <p:spPr>
          <a:xfrm flipV="1">
            <a:off x="5900889" y="2420267"/>
            <a:ext cx="0" cy="1441940"/>
          </a:xfrm>
          <a:prstGeom prst="line">
            <a:avLst/>
          </a:prstGeom>
          <a:ln w="25400">
            <a:solidFill>
              <a:srgbClr val="A7A7A7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6" name="Rectangle 375">
            <a:extLst>
              <a:ext uri="{FF2B5EF4-FFF2-40B4-BE49-F238E27FC236}">
                <a16:creationId xmlns:a16="http://schemas.microsoft.com/office/drawing/2014/main" id="{BAC6F7F4-7951-4A62-A376-A3902C7F1698}"/>
              </a:ext>
            </a:extLst>
          </p:cNvPr>
          <p:cNvSpPr/>
          <p:nvPr/>
        </p:nvSpPr>
        <p:spPr>
          <a:xfrm>
            <a:off x="285941" y="1521309"/>
            <a:ext cx="9301500" cy="27392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Abaixo é apresentado o cronograma do processo de</a:t>
            </a:r>
            <a:r>
              <a:rPr lang="pt-BR" sz="105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050" b="1" dirty="0">
                <a:solidFill>
                  <a:schemeClr val="accent6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Recuperação Judicial 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Recuperanda, demonstrando o atual estágio em que se encontra.</a:t>
            </a:r>
            <a:endParaRPr lang="en-US" sz="105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id="{1852B2DB-C278-4D39-9CCC-69913205509F}"/>
              </a:ext>
            </a:extLst>
          </p:cNvPr>
          <p:cNvSpPr txBox="1"/>
          <p:nvPr/>
        </p:nvSpPr>
        <p:spPr>
          <a:xfrm>
            <a:off x="2420579" y="4236305"/>
            <a:ext cx="10033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08/01/2020</a:t>
            </a:r>
            <a:endParaRPr lang="ko-KR" altLang="en-US" sz="9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78" name="Oval 15">
            <a:extLst>
              <a:ext uri="{FF2B5EF4-FFF2-40B4-BE49-F238E27FC236}">
                <a16:creationId xmlns:a16="http://schemas.microsoft.com/office/drawing/2014/main" id="{D3CC5E86-03E0-431D-9105-D14AA69D2EB9}"/>
              </a:ext>
            </a:extLst>
          </p:cNvPr>
          <p:cNvSpPr/>
          <p:nvPr/>
        </p:nvSpPr>
        <p:spPr>
          <a:xfrm>
            <a:off x="6858750" y="388812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79" name="Oval 16">
            <a:extLst>
              <a:ext uri="{FF2B5EF4-FFF2-40B4-BE49-F238E27FC236}">
                <a16:creationId xmlns:a16="http://schemas.microsoft.com/office/drawing/2014/main" id="{8A026150-43C4-4C3D-ABD2-DC4FA533A88C}"/>
              </a:ext>
            </a:extLst>
          </p:cNvPr>
          <p:cNvSpPr/>
          <p:nvPr/>
        </p:nvSpPr>
        <p:spPr>
          <a:xfrm>
            <a:off x="7059239" y="388812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0" name="Oval 15">
            <a:extLst>
              <a:ext uri="{FF2B5EF4-FFF2-40B4-BE49-F238E27FC236}">
                <a16:creationId xmlns:a16="http://schemas.microsoft.com/office/drawing/2014/main" id="{6B88BAE5-92BD-49E4-A869-1159AE6B3551}"/>
              </a:ext>
            </a:extLst>
          </p:cNvPr>
          <p:cNvSpPr/>
          <p:nvPr/>
        </p:nvSpPr>
        <p:spPr>
          <a:xfrm>
            <a:off x="6106910" y="389828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1" name="Oval 16">
            <a:extLst>
              <a:ext uri="{FF2B5EF4-FFF2-40B4-BE49-F238E27FC236}">
                <a16:creationId xmlns:a16="http://schemas.microsoft.com/office/drawing/2014/main" id="{6E19047A-7940-47C9-92D7-112E86DA9DA2}"/>
              </a:ext>
            </a:extLst>
          </p:cNvPr>
          <p:cNvSpPr/>
          <p:nvPr/>
        </p:nvSpPr>
        <p:spPr>
          <a:xfrm>
            <a:off x="6307399" y="389828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2" name="Oval 15">
            <a:extLst>
              <a:ext uri="{FF2B5EF4-FFF2-40B4-BE49-F238E27FC236}">
                <a16:creationId xmlns:a16="http://schemas.microsoft.com/office/drawing/2014/main" id="{48B12D9A-31B6-4105-ADD9-73571C0610A5}"/>
              </a:ext>
            </a:extLst>
          </p:cNvPr>
          <p:cNvSpPr/>
          <p:nvPr/>
        </p:nvSpPr>
        <p:spPr>
          <a:xfrm>
            <a:off x="7651230" y="388812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3" name="Oval 16">
            <a:extLst>
              <a:ext uri="{FF2B5EF4-FFF2-40B4-BE49-F238E27FC236}">
                <a16:creationId xmlns:a16="http://schemas.microsoft.com/office/drawing/2014/main" id="{E93C3859-A9A4-477F-A35C-196E63CAFA9C}"/>
              </a:ext>
            </a:extLst>
          </p:cNvPr>
          <p:cNvSpPr/>
          <p:nvPr/>
        </p:nvSpPr>
        <p:spPr>
          <a:xfrm>
            <a:off x="7851719" y="388812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5" name="TextBox 19">
            <a:extLst>
              <a:ext uri="{FF2B5EF4-FFF2-40B4-BE49-F238E27FC236}">
                <a16:creationId xmlns:a16="http://schemas.microsoft.com/office/drawing/2014/main" id="{0FC3E8D3-6064-40CA-BF91-EE92CB040D12}"/>
              </a:ext>
            </a:extLst>
          </p:cNvPr>
          <p:cNvSpPr txBox="1"/>
          <p:nvPr/>
        </p:nvSpPr>
        <p:spPr>
          <a:xfrm>
            <a:off x="4669581" y="3580386"/>
            <a:ext cx="10360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 </a:t>
            </a:r>
            <a:r>
              <a:rPr lang="en-US" altLang="ko-KR" sz="900" b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previsão</a:t>
            </a:r>
            <a:endParaRPr lang="ko-KR" altLang="en-US" sz="9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6" name="TextBox 19">
            <a:extLst>
              <a:ext uri="{FF2B5EF4-FFF2-40B4-BE49-F238E27FC236}">
                <a16:creationId xmlns:a16="http://schemas.microsoft.com/office/drawing/2014/main" id="{61659D55-DFD6-4BD6-ACFD-27CC9910FEE7}"/>
              </a:ext>
            </a:extLst>
          </p:cNvPr>
          <p:cNvSpPr txBox="1"/>
          <p:nvPr/>
        </p:nvSpPr>
        <p:spPr>
          <a:xfrm>
            <a:off x="5412825" y="4236305"/>
            <a:ext cx="10045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 </a:t>
            </a:r>
            <a:r>
              <a:rPr lang="en-US" altLang="ko-KR" sz="900" b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previsão</a:t>
            </a:r>
            <a:endParaRPr lang="ko-KR" altLang="en-US" sz="9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7" name="TextBox 19">
            <a:extLst>
              <a:ext uri="{FF2B5EF4-FFF2-40B4-BE49-F238E27FC236}">
                <a16:creationId xmlns:a16="http://schemas.microsoft.com/office/drawing/2014/main" id="{EE262B77-7679-437E-8597-301FB1572735}"/>
              </a:ext>
            </a:extLst>
          </p:cNvPr>
          <p:cNvSpPr txBox="1"/>
          <p:nvPr/>
        </p:nvSpPr>
        <p:spPr>
          <a:xfrm>
            <a:off x="6104108" y="3580386"/>
            <a:ext cx="10678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 </a:t>
            </a:r>
            <a:r>
              <a:rPr lang="en-US" altLang="ko-KR" sz="900" b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previsão</a:t>
            </a:r>
            <a:endParaRPr lang="ko-KR" altLang="en-US" sz="9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pSp>
        <p:nvGrpSpPr>
          <p:cNvPr id="338" name="그룹 1">
            <a:extLst>
              <a:ext uri="{FF2B5EF4-FFF2-40B4-BE49-F238E27FC236}">
                <a16:creationId xmlns:a16="http://schemas.microsoft.com/office/drawing/2014/main" id="{56E3E1C8-13BA-461A-8A78-A54AA2134D9A}"/>
              </a:ext>
            </a:extLst>
          </p:cNvPr>
          <p:cNvGrpSpPr/>
          <p:nvPr/>
        </p:nvGrpSpPr>
        <p:grpSpPr>
          <a:xfrm>
            <a:off x="783882" y="3726871"/>
            <a:ext cx="7650041" cy="447182"/>
            <a:chOff x="940256" y="3599562"/>
            <a:chExt cx="9463719" cy="550375"/>
          </a:xfr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39" name="Oval 2">
              <a:extLst>
                <a:ext uri="{FF2B5EF4-FFF2-40B4-BE49-F238E27FC236}">
                  <a16:creationId xmlns:a16="http://schemas.microsoft.com/office/drawing/2014/main" id="{BE7F8465-D905-4B99-A95E-50755D582B8F}"/>
                </a:ext>
              </a:extLst>
            </p:cNvPr>
            <p:cNvSpPr/>
            <p:nvPr/>
          </p:nvSpPr>
          <p:spPr>
            <a:xfrm>
              <a:off x="940256" y="3810538"/>
              <a:ext cx="216024" cy="216024"/>
            </a:xfrm>
            <a:prstGeom prst="ellipse">
              <a:avLst/>
            </a:prstGeom>
            <a:solidFill>
              <a:srgbClr val="84C23D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Oval 4">
              <a:extLst>
                <a:ext uri="{FF2B5EF4-FFF2-40B4-BE49-F238E27FC236}">
                  <a16:creationId xmlns:a16="http://schemas.microsoft.com/office/drawing/2014/main" id="{318FB5A7-D604-4755-9B48-F815B08ECCEA}"/>
                </a:ext>
              </a:extLst>
            </p:cNvPr>
            <p:cNvSpPr/>
            <p:nvPr/>
          </p:nvSpPr>
          <p:spPr>
            <a:xfrm>
              <a:off x="1228237" y="3810538"/>
              <a:ext cx="216024" cy="216024"/>
            </a:xfrm>
            <a:prstGeom prst="ellipse">
              <a:avLst/>
            </a:prstGeom>
            <a:solidFill>
              <a:srgbClr val="84C23D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Oval 5">
              <a:extLst>
                <a:ext uri="{FF2B5EF4-FFF2-40B4-BE49-F238E27FC236}">
                  <a16:creationId xmlns:a16="http://schemas.microsoft.com/office/drawing/2014/main" id="{8CC17D56-E06F-4B76-8583-51166EA64763}"/>
                </a:ext>
              </a:extLst>
            </p:cNvPr>
            <p:cNvSpPr/>
            <p:nvPr/>
          </p:nvSpPr>
          <p:spPr>
            <a:xfrm>
              <a:off x="1929960" y="3810538"/>
              <a:ext cx="216024" cy="216024"/>
            </a:xfrm>
            <a:prstGeom prst="ellipse">
              <a:avLst/>
            </a:prstGeom>
            <a:solidFill>
              <a:srgbClr val="84C23D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Oval 6">
              <a:extLst>
                <a:ext uri="{FF2B5EF4-FFF2-40B4-BE49-F238E27FC236}">
                  <a16:creationId xmlns:a16="http://schemas.microsoft.com/office/drawing/2014/main" id="{9F1F4587-423B-49B7-8D6A-1475BF585143}"/>
                </a:ext>
              </a:extLst>
            </p:cNvPr>
            <p:cNvSpPr/>
            <p:nvPr/>
          </p:nvSpPr>
          <p:spPr>
            <a:xfrm>
              <a:off x="2532563" y="3810538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3" name="Oval 7">
              <a:extLst>
                <a:ext uri="{FF2B5EF4-FFF2-40B4-BE49-F238E27FC236}">
                  <a16:creationId xmlns:a16="http://schemas.microsoft.com/office/drawing/2014/main" id="{39283E58-3CC1-4A9F-BC1B-BC2EADF59242}"/>
                </a:ext>
              </a:extLst>
            </p:cNvPr>
            <p:cNvSpPr/>
            <p:nvPr/>
          </p:nvSpPr>
          <p:spPr>
            <a:xfrm>
              <a:off x="2860504" y="3810538"/>
              <a:ext cx="216024" cy="216024"/>
            </a:xfrm>
            <a:prstGeom prst="ellipse">
              <a:avLst/>
            </a:prstGeom>
            <a:solidFill>
              <a:srgbClr val="84C23D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4" name="Oval 8">
              <a:extLst>
                <a:ext uri="{FF2B5EF4-FFF2-40B4-BE49-F238E27FC236}">
                  <a16:creationId xmlns:a16="http://schemas.microsoft.com/office/drawing/2014/main" id="{B8149366-AC1A-4EB9-B254-922B677BC3A2}"/>
                </a:ext>
              </a:extLst>
            </p:cNvPr>
            <p:cNvSpPr/>
            <p:nvPr/>
          </p:nvSpPr>
          <p:spPr>
            <a:xfrm>
              <a:off x="3135166" y="3810538"/>
              <a:ext cx="216024" cy="216024"/>
            </a:xfrm>
            <a:prstGeom prst="ellipse">
              <a:avLst/>
            </a:prstGeom>
            <a:solidFill>
              <a:srgbClr val="84C23D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Oval 9">
              <a:extLst>
                <a:ext uri="{FF2B5EF4-FFF2-40B4-BE49-F238E27FC236}">
                  <a16:creationId xmlns:a16="http://schemas.microsoft.com/office/drawing/2014/main" id="{57E853D5-49EB-4F61-9A17-BB906840EB50}"/>
                </a:ext>
              </a:extLst>
            </p:cNvPr>
            <p:cNvSpPr/>
            <p:nvPr/>
          </p:nvSpPr>
          <p:spPr>
            <a:xfrm>
              <a:off x="3783608" y="3810538"/>
              <a:ext cx="216024" cy="216024"/>
            </a:xfrm>
            <a:prstGeom prst="ellipse">
              <a:avLst/>
            </a:prstGeom>
            <a:solidFill>
              <a:srgbClr val="88C641"/>
            </a:solidFill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Oval 10">
              <a:extLst>
                <a:ext uri="{FF2B5EF4-FFF2-40B4-BE49-F238E27FC236}">
                  <a16:creationId xmlns:a16="http://schemas.microsoft.com/office/drawing/2014/main" id="{5427CDAA-33A1-4819-AE1C-752BEBFDC7C5}"/>
                </a:ext>
              </a:extLst>
            </p:cNvPr>
            <p:cNvSpPr/>
            <p:nvPr/>
          </p:nvSpPr>
          <p:spPr>
            <a:xfrm>
              <a:off x="4412852" y="3810538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Oval 11">
              <a:extLst>
                <a:ext uri="{FF2B5EF4-FFF2-40B4-BE49-F238E27FC236}">
                  <a16:creationId xmlns:a16="http://schemas.microsoft.com/office/drawing/2014/main" id="{AD615258-6824-4A51-9356-BACBC4BA767E}"/>
                </a:ext>
              </a:extLst>
            </p:cNvPr>
            <p:cNvSpPr/>
            <p:nvPr/>
          </p:nvSpPr>
          <p:spPr>
            <a:xfrm>
              <a:off x="4700833" y="3810538"/>
              <a:ext cx="216024" cy="216024"/>
            </a:xfrm>
            <a:prstGeom prst="ellipse">
              <a:avLst/>
            </a:prstGeom>
            <a:solidFill>
              <a:srgbClr val="377023"/>
            </a:solidFill>
            <a:ln>
              <a:solidFill>
                <a:srgbClr val="37702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Oval 12">
              <a:extLst>
                <a:ext uri="{FF2B5EF4-FFF2-40B4-BE49-F238E27FC236}">
                  <a16:creationId xmlns:a16="http://schemas.microsoft.com/office/drawing/2014/main" id="{DD3ECEF0-41F0-44F9-A78A-68C21F4EC69D}"/>
                </a:ext>
              </a:extLst>
            </p:cNvPr>
            <p:cNvSpPr/>
            <p:nvPr/>
          </p:nvSpPr>
          <p:spPr>
            <a:xfrm>
              <a:off x="4975495" y="3810538"/>
              <a:ext cx="216024" cy="216024"/>
            </a:xfrm>
            <a:prstGeom prst="ellipse">
              <a:avLst/>
            </a:prstGeom>
            <a:solidFill>
              <a:srgbClr val="377023"/>
            </a:solidFill>
            <a:ln>
              <a:solidFill>
                <a:srgbClr val="37702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Oval 13">
              <a:extLst>
                <a:ext uri="{FF2B5EF4-FFF2-40B4-BE49-F238E27FC236}">
                  <a16:creationId xmlns:a16="http://schemas.microsoft.com/office/drawing/2014/main" id="{72ED4BA9-03E0-4F52-B1F1-3373D83D2C63}"/>
                </a:ext>
              </a:extLst>
            </p:cNvPr>
            <p:cNvSpPr/>
            <p:nvPr/>
          </p:nvSpPr>
          <p:spPr>
            <a:xfrm>
              <a:off x="5663897" y="3810538"/>
              <a:ext cx="216024" cy="216024"/>
            </a:xfrm>
            <a:prstGeom prst="ellipse">
              <a:avLst/>
            </a:prstGeom>
            <a:solidFill>
              <a:srgbClr val="A7A7A7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Oval 15">
              <a:extLst>
                <a:ext uri="{FF2B5EF4-FFF2-40B4-BE49-F238E27FC236}">
                  <a16:creationId xmlns:a16="http://schemas.microsoft.com/office/drawing/2014/main" id="{38BF9ED5-5D2D-4BA6-8B72-632AB792535E}"/>
                </a:ext>
              </a:extLst>
            </p:cNvPr>
            <p:cNvSpPr/>
            <p:nvPr/>
          </p:nvSpPr>
          <p:spPr>
            <a:xfrm>
              <a:off x="6607761" y="3810538"/>
              <a:ext cx="216024" cy="216024"/>
            </a:xfrm>
            <a:prstGeom prst="ellipse">
              <a:avLst/>
            </a:prstGeom>
            <a:solidFill>
              <a:srgbClr val="A7A7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Oval 16">
              <a:extLst>
                <a:ext uri="{FF2B5EF4-FFF2-40B4-BE49-F238E27FC236}">
                  <a16:creationId xmlns:a16="http://schemas.microsoft.com/office/drawing/2014/main" id="{4B0ADB2C-F0A4-4EB8-8F9E-0D6BAF17EA82}"/>
                </a:ext>
              </a:extLst>
            </p:cNvPr>
            <p:cNvSpPr/>
            <p:nvPr/>
          </p:nvSpPr>
          <p:spPr>
            <a:xfrm>
              <a:off x="6855783" y="3810538"/>
              <a:ext cx="216024" cy="216024"/>
            </a:xfrm>
            <a:prstGeom prst="ellipse">
              <a:avLst/>
            </a:prstGeom>
            <a:solidFill>
              <a:srgbClr val="A7A7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52" name="Group 27">
              <a:extLst>
                <a:ext uri="{FF2B5EF4-FFF2-40B4-BE49-F238E27FC236}">
                  <a16:creationId xmlns:a16="http://schemas.microsoft.com/office/drawing/2014/main" id="{4ADE8117-036E-49DE-8941-3069925D6CB8}"/>
                </a:ext>
              </a:extLst>
            </p:cNvPr>
            <p:cNvGrpSpPr/>
            <p:nvPr/>
          </p:nvGrpSpPr>
          <p:grpSpPr>
            <a:xfrm>
              <a:off x="9699146" y="3599562"/>
              <a:ext cx="704829" cy="550375"/>
              <a:chOff x="5605214" y="4422832"/>
              <a:chExt cx="704828" cy="550376"/>
            </a:xfrm>
            <a:grpFill/>
          </p:grpSpPr>
          <p:sp>
            <p:nvSpPr>
              <p:cNvPr id="361" name="Rounded Rectangle 25">
                <a:extLst>
                  <a:ext uri="{FF2B5EF4-FFF2-40B4-BE49-F238E27FC236}">
                    <a16:creationId xmlns:a16="http://schemas.microsoft.com/office/drawing/2014/main" id="{2777167F-6FE5-45F2-9F54-D366B2F27AA6}"/>
                  </a:ext>
                </a:extLst>
              </p:cNvPr>
              <p:cNvSpPr/>
              <p:nvPr/>
            </p:nvSpPr>
            <p:spPr>
              <a:xfrm rot="2624939">
                <a:off x="5605214" y="4422832"/>
                <a:ext cx="682843" cy="180000"/>
              </a:xfrm>
              <a:prstGeom prst="roundRect">
                <a:avLst>
                  <a:gd name="adj" fmla="val 50000"/>
                </a:avLst>
              </a:prstGeom>
              <a:solidFill>
                <a:srgbClr val="A7A7A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75">
                  <a:solidFill>
                    <a:schemeClr val="bg2">
                      <a:lumMod val="10000"/>
                    </a:schemeClr>
                  </a:solidFill>
                  <a:latin typeface="Source Sans Pro Light" panose="020B0403030403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Rounded Rectangle 26">
                <a:extLst>
                  <a:ext uri="{FF2B5EF4-FFF2-40B4-BE49-F238E27FC236}">
                    <a16:creationId xmlns:a16="http://schemas.microsoft.com/office/drawing/2014/main" id="{D2C1A0B3-50AF-4444-A6E3-D80CBFFF8151}"/>
                  </a:ext>
                </a:extLst>
              </p:cNvPr>
              <p:cNvSpPr/>
              <p:nvPr/>
            </p:nvSpPr>
            <p:spPr>
              <a:xfrm rot="18900000">
                <a:off x="5627197" y="4793208"/>
                <a:ext cx="682845" cy="180000"/>
              </a:xfrm>
              <a:prstGeom prst="roundRect">
                <a:avLst>
                  <a:gd name="adj" fmla="val 50000"/>
                </a:avLst>
              </a:prstGeom>
              <a:solidFill>
                <a:srgbClr val="A7A7A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75">
                  <a:solidFill>
                    <a:schemeClr val="bg2">
                      <a:lumMod val="10000"/>
                    </a:schemeClr>
                  </a:solidFill>
                  <a:latin typeface="Source Sans Pro Light" panose="020B0403030403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3" name="Oval 29">
              <a:extLst>
                <a:ext uri="{FF2B5EF4-FFF2-40B4-BE49-F238E27FC236}">
                  <a16:creationId xmlns:a16="http://schemas.microsoft.com/office/drawing/2014/main" id="{3559FD64-85AC-4D46-82D1-90D156264D78}"/>
                </a:ext>
              </a:extLst>
            </p:cNvPr>
            <p:cNvSpPr/>
            <p:nvPr/>
          </p:nvSpPr>
          <p:spPr>
            <a:xfrm>
              <a:off x="1516218" y="3734339"/>
              <a:ext cx="368425" cy="368423"/>
            </a:xfrm>
            <a:prstGeom prst="ellipse">
              <a:avLst/>
            </a:prstGeom>
            <a:solidFill>
              <a:srgbClr val="84C23D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Oval 30">
              <a:extLst>
                <a:ext uri="{FF2B5EF4-FFF2-40B4-BE49-F238E27FC236}">
                  <a16:creationId xmlns:a16="http://schemas.microsoft.com/office/drawing/2014/main" id="{ACE53688-A4D0-4786-9339-C0F19A317068}"/>
                </a:ext>
              </a:extLst>
            </p:cNvPr>
            <p:cNvSpPr/>
            <p:nvPr/>
          </p:nvSpPr>
          <p:spPr>
            <a:xfrm>
              <a:off x="2464929" y="3734339"/>
              <a:ext cx="368425" cy="368423"/>
            </a:xfrm>
            <a:prstGeom prst="ellipse">
              <a:avLst/>
            </a:prstGeom>
            <a:solidFill>
              <a:srgbClr val="88C64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5" name="Oval 31">
              <a:extLst>
                <a:ext uri="{FF2B5EF4-FFF2-40B4-BE49-F238E27FC236}">
                  <a16:creationId xmlns:a16="http://schemas.microsoft.com/office/drawing/2014/main" id="{2329FC1A-E925-4112-808B-0F5382929CE6}"/>
                </a:ext>
              </a:extLst>
            </p:cNvPr>
            <p:cNvSpPr/>
            <p:nvPr/>
          </p:nvSpPr>
          <p:spPr>
            <a:xfrm>
              <a:off x="3384605" y="3743132"/>
              <a:ext cx="368425" cy="368424"/>
            </a:xfrm>
            <a:prstGeom prst="ellipse">
              <a:avLst/>
            </a:prstGeom>
            <a:solidFill>
              <a:srgbClr val="88C641"/>
            </a:solidFill>
            <a:ln>
              <a:solidFill>
                <a:srgbClr val="88C64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6" name="Oval 32">
              <a:extLst>
                <a:ext uri="{FF2B5EF4-FFF2-40B4-BE49-F238E27FC236}">
                  <a16:creationId xmlns:a16="http://schemas.microsoft.com/office/drawing/2014/main" id="{D0AC8A90-686E-466C-8682-2C0AE6A7C033}"/>
                </a:ext>
              </a:extLst>
            </p:cNvPr>
            <p:cNvSpPr/>
            <p:nvPr/>
          </p:nvSpPr>
          <p:spPr>
            <a:xfrm>
              <a:off x="4306677" y="3741869"/>
              <a:ext cx="368425" cy="368424"/>
            </a:xfrm>
            <a:prstGeom prst="ellipse">
              <a:avLst/>
            </a:prstGeom>
            <a:solidFill>
              <a:srgbClr val="88C641"/>
            </a:solidFill>
            <a:ln>
              <a:solidFill>
                <a:srgbClr val="88C64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Oval 33">
              <a:extLst>
                <a:ext uri="{FF2B5EF4-FFF2-40B4-BE49-F238E27FC236}">
                  <a16:creationId xmlns:a16="http://schemas.microsoft.com/office/drawing/2014/main" id="{2B8CB685-DCB8-48EF-9E4D-68B79C242462}"/>
                </a:ext>
              </a:extLst>
            </p:cNvPr>
            <p:cNvSpPr/>
            <p:nvPr/>
          </p:nvSpPr>
          <p:spPr>
            <a:xfrm>
              <a:off x="5253875" y="3734867"/>
              <a:ext cx="368425" cy="368424"/>
            </a:xfrm>
            <a:prstGeom prst="ellipse">
              <a:avLst/>
            </a:prstGeom>
            <a:solidFill>
              <a:srgbClr val="377023"/>
            </a:solidFill>
            <a:ln>
              <a:solidFill>
                <a:srgbClr val="377023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highlight>
                  <a:srgbClr val="FF9933"/>
                </a:highlight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Oval 5">
              <a:extLst>
                <a:ext uri="{FF2B5EF4-FFF2-40B4-BE49-F238E27FC236}">
                  <a16:creationId xmlns:a16="http://schemas.microsoft.com/office/drawing/2014/main" id="{AFFEAF0F-7232-42FC-BAD3-0F5E2849A2D7}"/>
                </a:ext>
              </a:extLst>
            </p:cNvPr>
            <p:cNvSpPr/>
            <p:nvPr/>
          </p:nvSpPr>
          <p:spPr>
            <a:xfrm>
              <a:off x="2217941" y="3810543"/>
              <a:ext cx="216024" cy="216024"/>
            </a:xfrm>
            <a:prstGeom prst="ellipse">
              <a:avLst/>
            </a:prstGeom>
            <a:solidFill>
              <a:srgbClr val="84C23D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Oval 9">
              <a:extLst>
                <a:ext uri="{FF2B5EF4-FFF2-40B4-BE49-F238E27FC236}">
                  <a16:creationId xmlns:a16="http://schemas.microsoft.com/office/drawing/2014/main" id="{B4B0CF9E-D91E-4BC3-9BAC-85A4D7CF9BF5}"/>
                </a:ext>
              </a:extLst>
            </p:cNvPr>
            <p:cNvSpPr/>
            <p:nvPr/>
          </p:nvSpPr>
          <p:spPr>
            <a:xfrm>
              <a:off x="4044950" y="3810546"/>
              <a:ext cx="216024" cy="216024"/>
            </a:xfrm>
            <a:prstGeom prst="ellipse">
              <a:avLst/>
            </a:prstGeom>
            <a:solidFill>
              <a:srgbClr val="88C641"/>
            </a:solidFill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Oval 13">
              <a:extLst>
                <a:ext uri="{FF2B5EF4-FFF2-40B4-BE49-F238E27FC236}">
                  <a16:creationId xmlns:a16="http://schemas.microsoft.com/office/drawing/2014/main" id="{45EA0230-847D-4651-90C7-733E133BBBDF}"/>
                </a:ext>
              </a:extLst>
            </p:cNvPr>
            <p:cNvSpPr/>
            <p:nvPr/>
          </p:nvSpPr>
          <p:spPr>
            <a:xfrm>
              <a:off x="5938551" y="3810545"/>
              <a:ext cx="216024" cy="216024"/>
            </a:xfrm>
            <a:prstGeom prst="ellipse">
              <a:avLst/>
            </a:prstGeom>
            <a:solidFill>
              <a:srgbClr val="A7A7A7"/>
            </a:solidFill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5" name="Oval 33">
            <a:extLst>
              <a:ext uri="{FF2B5EF4-FFF2-40B4-BE49-F238E27FC236}">
                <a16:creationId xmlns:a16="http://schemas.microsoft.com/office/drawing/2014/main" id="{EEAC8FC8-576E-40FF-87C7-493990BDF0C3}"/>
              </a:ext>
            </a:extLst>
          </p:cNvPr>
          <p:cNvSpPr/>
          <p:nvPr/>
        </p:nvSpPr>
        <p:spPr>
          <a:xfrm>
            <a:off x="5036296" y="3847360"/>
            <a:ext cx="297818" cy="299346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highlight>
                <a:srgbClr val="FF9933"/>
              </a:highlight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val 15">
            <a:extLst>
              <a:ext uri="{FF2B5EF4-FFF2-40B4-BE49-F238E27FC236}">
                <a16:creationId xmlns:a16="http://schemas.microsoft.com/office/drawing/2014/main" id="{FE02D106-BA35-436E-8EFA-8D675E2492D7}"/>
              </a:ext>
            </a:extLst>
          </p:cNvPr>
          <p:cNvSpPr/>
          <p:nvPr/>
        </p:nvSpPr>
        <p:spPr>
          <a:xfrm>
            <a:off x="5375593" y="391752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Oval 33">
            <a:extLst>
              <a:ext uri="{FF2B5EF4-FFF2-40B4-BE49-F238E27FC236}">
                <a16:creationId xmlns:a16="http://schemas.microsoft.com/office/drawing/2014/main" id="{B922056A-1E76-4A8A-9205-55C828226048}"/>
              </a:ext>
            </a:extLst>
          </p:cNvPr>
          <p:cNvSpPr/>
          <p:nvPr/>
        </p:nvSpPr>
        <p:spPr>
          <a:xfrm>
            <a:off x="5036177" y="3842229"/>
            <a:ext cx="297818" cy="299346"/>
          </a:xfrm>
          <a:prstGeom prst="ellipse">
            <a:avLst/>
          </a:prstGeom>
          <a:solidFill>
            <a:srgbClr val="A7A7A7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highlight>
                <a:srgbClr val="FF9933"/>
              </a:highlight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val 33">
            <a:extLst>
              <a:ext uri="{FF2B5EF4-FFF2-40B4-BE49-F238E27FC236}">
                <a16:creationId xmlns:a16="http://schemas.microsoft.com/office/drawing/2014/main" id="{930AAAFC-F5AE-46DF-A1F9-BE857A8C620E}"/>
              </a:ext>
            </a:extLst>
          </p:cNvPr>
          <p:cNvSpPr/>
          <p:nvPr/>
        </p:nvSpPr>
        <p:spPr>
          <a:xfrm>
            <a:off x="5762335" y="3843604"/>
            <a:ext cx="297818" cy="299346"/>
          </a:xfrm>
          <a:prstGeom prst="ellipse">
            <a:avLst/>
          </a:prstGeom>
          <a:solidFill>
            <a:srgbClr val="A7A7A7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highlight>
                <a:srgbClr val="FF9933"/>
              </a:highlight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Oval 33">
            <a:extLst>
              <a:ext uri="{FF2B5EF4-FFF2-40B4-BE49-F238E27FC236}">
                <a16:creationId xmlns:a16="http://schemas.microsoft.com/office/drawing/2014/main" id="{073B3278-F9FB-425A-A276-5D54DE88CA04}"/>
              </a:ext>
            </a:extLst>
          </p:cNvPr>
          <p:cNvSpPr/>
          <p:nvPr/>
        </p:nvSpPr>
        <p:spPr>
          <a:xfrm>
            <a:off x="6531176" y="3834642"/>
            <a:ext cx="297818" cy="299346"/>
          </a:xfrm>
          <a:prstGeom prst="ellipse">
            <a:avLst/>
          </a:prstGeom>
          <a:solidFill>
            <a:srgbClr val="A7A7A7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highlight>
                <a:srgbClr val="FF9933"/>
              </a:highlight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Oval 33">
            <a:extLst>
              <a:ext uri="{FF2B5EF4-FFF2-40B4-BE49-F238E27FC236}">
                <a16:creationId xmlns:a16="http://schemas.microsoft.com/office/drawing/2014/main" id="{E2408466-2C82-4ADD-8B4C-04D95D7FF97F}"/>
              </a:ext>
            </a:extLst>
          </p:cNvPr>
          <p:cNvSpPr/>
          <p:nvPr/>
        </p:nvSpPr>
        <p:spPr>
          <a:xfrm>
            <a:off x="7300064" y="3828125"/>
            <a:ext cx="297818" cy="299346"/>
          </a:xfrm>
          <a:prstGeom prst="ellipse">
            <a:avLst/>
          </a:prstGeom>
          <a:solidFill>
            <a:srgbClr val="A7A7A7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highlight>
                <a:srgbClr val="FF9933"/>
              </a:highlight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19">
            <a:extLst>
              <a:ext uri="{FF2B5EF4-FFF2-40B4-BE49-F238E27FC236}">
                <a16:creationId xmlns:a16="http://schemas.microsoft.com/office/drawing/2014/main" id="{237D0189-DA40-4676-9402-AD13DC19EE2D}"/>
              </a:ext>
            </a:extLst>
          </p:cNvPr>
          <p:cNvSpPr txBox="1"/>
          <p:nvPr/>
        </p:nvSpPr>
        <p:spPr>
          <a:xfrm>
            <a:off x="3120775" y="3562664"/>
            <a:ext cx="10360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19/03/2020</a:t>
            </a:r>
            <a:endParaRPr lang="ko-KR" altLang="en-US" sz="9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19">
            <a:extLst>
              <a:ext uri="{FF2B5EF4-FFF2-40B4-BE49-F238E27FC236}">
                <a16:creationId xmlns:a16="http://schemas.microsoft.com/office/drawing/2014/main" id="{3A1589FB-3DC1-4D8D-B88F-800955C19BCE}"/>
              </a:ext>
            </a:extLst>
          </p:cNvPr>
          <p:cNvSpPr txBox="1"/>
          <p:nvPr/>
        </p:nvSpPr>
        <p:spPr>
          <a:xfrm>
            <a:off x="3875232" y="4236481"/>
            <a:ext cx="10360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 </a:t>
            </a:r>
            <a:r>
              <a:rPr lang="en-US" altLang="ko-KR" sz="900" b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previsão</a:t>
            </a:r>
            <a:endParaRPr lang="ko-KR" altLang="en-US" sz="9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19">
            <a:extLst>
              <a:ext uri="{FF2B5EF4-FFF2-40B4-BE49-F238E27FC236}">
                <a16:creationId xmlns:a16="http://schemas.microsoft.com/office/drawing/2014/main" id="{5EC8C943-FE44-4D3C-89D0-F3D6E252825D}"/>
              </a:ext>
            </a:extLst>
          </p:cNvPr>
          <p:cNvSpPr txBox="1"/>
          <p:nvPr/>
        </p:nvSpPr>
        <p:spPr>
          <a:xfrm>
            <a:off x="6930210" y="4193864"/>
            <a:ext cx="10678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 </a:t>
            </a:r>
            <a:r>
              <a:rPr lang="en-US" altLang="ko-KR" sz="900" b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previsão</a:t>
            </a:r>
            <a:endParaRPr lang="ko-KR" altLang="en-US" sz="9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22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8" name="Straight Connector 397">
            <a:extLst>
              <a:ext uri="{FF2B5EF4-FFF2-40B4-BE49-F238E27FC236}">
                <a16:creationId xmlns:a16="http://schemas.microsoft.com/office/drawing/2014/main" id="{BF2F5D97-BC65-416C-A4D1-EF3E2A8E3252}"/>
              </a:ext>
            </a:extLst>
          </p:cNvPr>
          <p:cNvCxnSpPr>
            <a:cxnSpLocks/>
          </p:cNvCxnSpPr>
          <p:nvPr/>
        </p:nvCxnSpPr>
        <p:spPr>
          <a:xfrm>
            <a:off x="5489025" y="2237704"/>
            <a:ext cx="0" cy="1753364"/>
          </a:xfrm>
          <a:prstGeom prst="line">
            <a:avLst/>
          </a:prstGeom>
          <a:ln w="25400">
            <a:solidFill>
              <a:srgbClr val="377023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66AFF60A-9F44-4D59-881C-FB57053888F2}"/>
              </a:ext>
            </a:extLst>
          </p:cNvPr>
          <p:cNvCxnSpPr>
            <a:cxnSpLocks/>
          </p:cNvCxnSpPr>
          <p:nvPr/>
        </p:nvCxnSpPr>
        <p:spPr>
          <a:xfrm>
            <a:off x="3416259" y="2253821"/>
            <a:ext cx="0" cy="1709330"/>
          </a:xfrm>
          <a:prstGeom prst="line">
            <a:avLst/>
          </a:prstGeom>
          <a:ln w="25400">
            <a:solidFill>
              <a:srgbClr val="92D050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>
            <a:extLst>
              <a:ext uri="{FF2B5EF4-FFF2-40B4-BE49-F238E27FC236}">
                <a16:creationId xmlns:a16="http://schemas.microsoft.com/office/drawing/2014/main" id="{1578B613-2B4A-4818-AAE1-ED5276B34E5A}"/>
              </a:ext>
            </a:extLst>
          </p:cNvPr>
          <p:cNvCxnSpPr>
            <a:cxnSpLocks/>
          </p:cNvCxnSpPr>
          <p:nvPr/>
        </p:nvCxnSpPr>
        <p:spPr>
          <a:xfrm>
            <a:off x="1398334" y="2253821"/>
            <a:ext cx="0" cy="1753364"/>
          </a:xfrm>
          <a:prstGeom prst="line">
            <a:avLst/>
          </a:prstGeom>
          <a:ln w="25400">
            <a:solidFill>
              <a:srgbClr val="8BC944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>
            <a:extLst>
              <a:ext uri="{FF2B5EF4-FFF2-40B4-BE49-F238E27FC236}">
                <a16:creationId xmlns:a16="http://schemas.microsoft.com/office/drawing/2014/main" id="{513291A4-671A-4996-9B75-0F02C5FDA820}"/>
              </a:ext>
            </a:extLst>
          </p:cNvPr>
          <p:cNvCxnSpPr>
            <a:cxnSpLocks/>
          </p:cNvCxnSpPr>
          <p:nvPr/>
        </p:nvCxnSpPr>
        <p:spPr>
          <a:xfrm flipV="1">
            <a:off x="2437240" y="4131740"/>
            <a:ext cx="3521" cy="1638497"/>
          </a:xfrm>
          <a:prstGeom prst="line">
            <a:avLst/>
          </a:prstGeom>
          <a:ln w="25400">
            <a:solidFill>
              <a:srgbClr val="8BC944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1.3 </a:t>
            </a:r>
            <a:r>
              <a:rPr lang="en-US" err="1"/>
              <a:t>Cronograma</a:t>
            </a:r>
            <a:r>
              <a:rPr lang="en-US"/>
              <a:t> </a:t>
            </a:r>
            <a:r>
              <a:rPr lang="en-US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Processual</a:t>
            </a:r>
            <a:endParaRPr lang="en-US"/>
          </a:p>
        </p:txBody>
      </p:sp>
      <p:sp>
        <p:nvSpPr>
          <p:cNvPr id="388" name="Rectangle 387">
            <a:extLst>
              <a:ext uri="{FF2B5EF4-FFF2-40B4-BE49-F238E27FC236}">
                <a16:creationId xmlns:a16="http://schemas.microsoft.com/office/drawing/2014/main" id="{57C0C48F-55D8-42F5-8B24-1F6CBD7CD7E1}"/>
              </a:ext>
            </a:extLst>
          </p:cNvPr>
          <p:cNvSpPr/>
          <p:nvPr/>
        </p:nvSpPr>
        <p:spPr>
          <a:xfrm>
            <a:off x="285941" y="1521309"/>
            <a:ext cx="9301500" cy="27392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Abaixo é apresentado o cronograma da</a:t>
            </a:r>
            <a:r>
              <a:rPr lang="pt-BR" sz="105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050" b="1" dirty="0">
                <a:solidFill>
                  <a:schemeClr val="accent6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Verificação de Créditos 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Recuperanda, demonstrando o atual estágio em que se encontra.</a:t>
            </a:r>
            <a:endParaRPr lang="en-US" sz="105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9" name="TextBox 388">
            <a:extLst>
              <a:ext uri="{FF2B5EF4-FFF2-40B4-BE49-F238E27FC236}">
                <a16:creationId xmlns:a16="http://schemas.microsoft.com/office/drawing/2014/main" id="{8B4CE6A0-F8C5-4980-8AA5-34351886B877}"/>
              </a:ext>
            </a:extLst>
          </p:cNvPr>
          <p:cNvSpPr txBox="1"/>
          <p:nvPr/>
        </p:nvSpPr>
        <p:spPr>
          <a:xfrm>
            <a:off x="1441959" y="2211453"/>
            <a:ext cx="1025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9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Ajuizamento</a:t>
            </a:r>
            <a:r>
              <a:rPr lang="en-US" altLang="ko-KR" sz="9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(art. 51 LRF)</a:t>
            </a:r>
            <a:endParaRPr lang="ko-KR" altLang="en-US" sz="9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0" name="TextBox 389">
            <a:extLst>
              <a:ext uri="{FF2B5EF4-FFF2-40B4-BE49-F238E27FC236}">
                <a16:creationId xmlns:a16="http://schemas.microsoft.com/office/drawing/2014/main" id="{581DC6AD-6DFC-47DE-BC42-7C7519B0C43F}"/>
              </a:ext>
            </a:extLst>
          </p:cNvPr>
          <p:cNvSpPr txBox="1"/>
          <p:nvPr/>
        </p:nvSpPr>
        <p:spPr>
          <a:xfrm>
            <a:off x="4461640" y="5211615"/>
            <a:ext cx="16305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9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Entrega pela Administração Judicial do relatório de verificação de créditos</a:t>
            </a:r>
            <a:endParaRPr lang="ko-KR" altLang="en-US" sz="9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7F0D65E2-50B1-489C-A6CC-B5C0B70F72C3}"/>
              </a:ext>
            </a:extLst>
          </p:cNvPr>
          <p:cNvSpPr txBox="1"/>
          <p:nvPr/>
        </p:nvSpPr>
        <p:spPr>
          <a:xfrm>
            <a:off x="597285" y="4134258"/>
            <a:ext cx="160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06/11/2019</a:t>
            </a:r>
            <a:endParaRPr lang="ko-KR" altLang="en-US" sz="9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2" name="Oval 33">
            <a:extLst>
              <a:ext uri="{FF2B5EF4-FFF2-40B4-BE49-F238E27FC236}">
                <a16:creationId xmlns:a16="http://schemas.microsoft.com/office/drawing/2014/main" id="{F75F967D-0174-43CB-B340-E99F9CB8BEC7}"/>
              </a:ext>
            </a:extLst>
          </p:cNvPr>
          <p:cNvSpPr/>
          <p:nvPr/>
        </p:nvSpPr>
        <p:spPr>
          <a:xfrm>
            <a:off x="7441653" y="3819690"/>
            <a:ext cx="297817" cy="299345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3" name="Oval 75">
            <a:extLst>
              <a:ext uri="{FF2B5EF4-FFF2-40B4-BE49-F238E27FC236}">
                <a16:creationId xmlns:a16="http://schemas.microsoft.com/office/drawing/2014/main" id="{57AFD584-C3B4-4220-AC80-4B7646D515CA}"/>
              </a:ext>
            </a:extLst>
          </p:cNvPr>
          <p:cNvSpPr/>
          <p:nvPr/>
        </p:nvSpPr>
        <p:spPr>
          <a:xfrm>
            <a:off x="8062345" y="3890714"/>
            <a:ext cx="174624" cy="175520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4" name="Oval 75">
            <a:extLst>
              <a:ext uri="{FF2B5EF4-FFF2-40B4-BE49-F238E27FC236}">
                <a16:creationId xmlns:a16="http://schemas.microsoft.com/office/drawing/2014/main" id="{35A0FBEB-6262-459B-A1C1-ADB617D45E57}"/>
              </a:ext>
            </a:extLst>
          </p:cNvPr>
          <p:cNvSpPr/>
          <p:nvPr/>
        </p:nvSpPr>
        <p:spPr>
          <a:xfrm>
            <a:off x="8292746" y="3886467"/>
            <a:ext cx="174624" cy="175520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5" name="Rectangle 394">
            <a:extLst>
              <a:ext uri="{FF2B5EF4-FFF2-40B4-BE49-F238E27FC236}">
                <a16:creationId xmlns:a16="http://schemas.microsoft.com/office/drawing/2014/main" id="{D25B1227-5EAD-4C8D-A660-11B453E1CF4B}"/>
              </a:ext>
            </a:extLst>
          </p:cNvPr>
          <p:cNvSpPr/>
          <p:nvPr/>
        </p:nvSpPr>
        <p:spPr>
          <a:xfrm>
            <a:off x="7603764" y="2211453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ko-KR" sz="9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QGC</a:t>
            </a:r>
          </a:p>
          <a:p>
            <a:r>
              <a:rPr lang="pt-BR" altLang="ko-KR" sz="9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18 LRF)</a:t>
            </a:r>
          </a:p>
        </p:txBody>
      </p:sp>
      <p:sp>
        <p:nvSpPr>
          <p:cNvPr id="396" name="Oval 33">
            <a:extLst>
              <a:ext uri="{FF2B5EF4-FFF2-40B4-BE49-F238E27FC236}">
                <a16:creationId xmlns:a16="http://schemas.microsoft.com/office/drawing/2014/main" id="{2C4A654F-F0F7-4F6B-BE02-C5635C2083A5}"/>
              </a:ext>
            </a:extLst>
          </p:cNvPr>
          <p:cNvSpPr/>
          <p:nvPr/>
        </p:nvSpPr>
        <p:spPr>
          <a:xfrm>
            <a:off x="5340116" y="3834324"/>
            <a:ext cx="297817" cy="299345"/>
          </a:xfrm>
          <a:prstGeom prst="ellipse">
            <a:avLst/>
          </a:prstGeom>
          <a:solidFill>
            <a:srgbClr val="377023"/>
          </a:solidFill>
          <a:ln>
            <a:solidFill>
              <a:srgbClr val="377023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7" name="Rectangle 396">
            <a:extLst>
              <a:ext uri="{FF2B5EF4-FFF2-40B4-BE49-F238E27FC236}">
                <a16:creationId xmlns:a16="http://schemas.microsoft.com/office/drawing/2014/main" id="{6BAF83DF-4B3A-4ED7-B98F-7D4017ADC8FD}"/>
              </a:ext>
            </a:extLst>
          </p:cNvPr>
          <p:cNvSpPr/>
          <p:nvPr/>
        </p:nvSpPr>
        <p:spPr>
          <a:xfrm>
            <a:off x="5503520" y="2211453"/>
            <a:ext cx="1439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Publicação do 2º edital contendo a relação de credores da Administração Judicial (art. 7º, §1º, LRF)</a:t>
            </a:r>
            <a:endParaRPr lang="en-US" sz="9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99" name="Straight Connector 398">
            <a:extLst>
              <a:ext uri="{FF2B5EF4-FFF2-40B4-BE49-F238E27FC236}">
                <a16:creationId xmlns:a16="http://schemas.microsoft.com/office/drawing/2014/main" id="{8EB1AA5B-DFE4-463E-9495-ED8A49410832}"/>
              </a:ext>
            </a:extLst>
          </p:cNvPr>
          <p:cNvCxnSpPr>
            <a:cxnSpLocks/>
          </p:cNvCxnSpPr>
          <p:nvPr/>
        </p:nvCxnSpPr>
        <p:spPr>
          <a:xfrm flipV="1">
            <a:off x="4447625" y="3976760"/>
            <a:ext cx="0" cy="1753364"/>
          </a:xfrm>
          <a:prstGeom prst="line">
            <a:avLst/>
          </a:prstGeom>
          <a:ln w="25400">
            <a:solidFill>
              <a:srgbClr val="88C64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0" name="Oval 9">
            <a:extLst>
              <a:ext uri="{FF2B5EF4-FFF2-40B4-BE49-F238E27FC236}">
                <a16:creationId xmlns:a16="http://schemas.microsoft.com/office/drawing/2014/main" id="{3A6CCA59-C2ED-4B21-8ABB-394649396524}"/>
              </a:ext>
            </a:extLst>
          </p:cNvPr>
          <p:cNvSpPr/>
          <p:nvPr/>
        </p:nvSpPr>
        <p:spPr>
          <a:xfrm>
            <a:off x="3604631" y="3903103"/>
            <a:ext cx="174624" cy="17551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1" name="Oval 30">
            <a:extLst>
              <a:ext uri="{FF2B5EF4-FFF2-40B4-BE49-F238E27FC236}">
                <a16:creationId xmlns:a16="http://schemas.microsoft.com/office/drawing/2014/main" id="{56D56C58-9459-42B7-BCAC-05866F86812A}"/>
              </a:ext>
            </a:extLst>
          </p:cNvPr>
          <p:cNvSpPr/>
          <p:nvPr/>
        </p:nvSpPr>
        <p:spPr>
          <a:xfrm>
            <a:off x="2288332" y="3842415"/>
            <a:ext cx="297817" cy="299344"/>
          </a:xfrm>
          <a:prstGeom prst="ellipse">
            <a:avLst/>
          </a:prstGeom>
          <a:solidFill>
            <a:srgbClr val="92D050"/>
          </a:solidFill>
          <a:ln>
            <a:solidFill>
              <a:srgbClr val="8BC944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45BCC31E-A046-4424-A115-4932E5020388}"/>
              </a:ext>
            </a:extLst>
          </p:cNvPr>
          <p:cNvSpPr txBox="1"/>
          <p:nvPr/>
        </p:nvSpPr>
        <p:spPr>
          <a:xfrm>
            <a:off x="1949854" y="3623034"/>
            <a:ext cx="10033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17/12/2019</a:t>
            </a:r>
            <a:endParaRPr lang="ko-KR" altLang="en-US" sz="9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Oval 74">
            <a:extLst>
              <a:ext uri="{FF2B5EF4-FFF2-40B4-BE49-F238E27FC236}">
                <a16:creationId xmlns:a16="http://schemas.microsoft.com/office/drawing/2014/main" id="{7FA0C04A-6F32-43BF-B614-ED669BCA6DFF}"/>
              </a:ext>
            </a:extLst>
          </p:cNvPr>
          <p:cNvSpPr/>
          <p:nvPr/>
        </p:nvSpPr>
        <p:spPr>
          <a:xfrm>
            <a:off x="5691581" y="3900372"/>
            <a:ext cx="174624" cy="175520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5" name="Oval 74">
            <a:extLst>
              <a:ext uri="{FF2B5EF4-FFF2-40B4-BE49-F238E27FC236}">
                <a16:creationId xmlns:a16="http://schemas.microsoft.com/office/drawing/2014/main" id="{4F91F2B4-FEBD-4E84-AC3C-51D8A4C45E2F}"/>
              </a:ext>
            </a:extLst>
          </p:cNvPr>
          <p:cNvSpPr/>
          <p:nvPr/>
        </p:nvSpPr>
        <p:spPr>
          <a:xfrm>
            <a:off x="5920285" y="3901733"/>
            <a:ext cx="174624" cy="175520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6" name="Oval 74">
            <a:extLst>
              <a:ext uri="{FF2B5EF4-FFF2-40B4-BE49-F238E27FC236}">
                <a16:creationId xmlns:a16="http://schemas.microsoft.com/office/drawing/2014/main" id="{DB380252-8047-488F-AC2D-FD3E64FA2353}"/>
              </a:ext>
            </a:extLst>
          </p:cNvPr>
          <p:cNvSpPr/>
          <p:nvPr/>
        </p:nvSpPr>
        <p:spPr>
          <a:xfrm>
            <a:off x="7810418" y="3890714"/>
            <a:ext cx="174624" cy="175520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7" name="Oval 29">
            <a:extLst>
              <a:ext uri="{FF2B5EF4-FFF2-40B4-BE49-F238E27FC236}">
                <a16:creationId xmlns:a16="http://schemas.microsoft.com/office/drawing/2014/main" id="{8E087595-4DC2-4577-BFE1-19F895F92BDC}"/>
              </a:ext>
            </a:extLst>
          </p:cNvPr>
          <p:cNvSpPr/>
          <p:nvPr/>
        </p:nvSpPr>
        <p:spPr>
          <a:xfrm>
            <a:off x="1251178" y="3844802"/>
            <a:ext cx="297817" cy="299345"/>
          </a:xfrm>
          <a:prstGeom prst="ellipse">
            <a:avLst/>
          </a:prstGeom>
          <a:solidFill>
            <a:srgbClr val="88C64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8" name="Oval 9">
            <a:extLst>
              <a:ext uri="{FF2B5EF4-FFF2-40B4-BE49-F238E27FC236}">
                <a16:creationId xmlns:a16="http://schemas.microsoft.com/office/drawing/2014/main" id="{119227F0-DA64-434F-A26E-6C7FE9E9C1E5}"/>
              </a:ext>
            </a:extLst>
          </p:cNvPr>
          <p:cNvSpPr/>
          <p:nvPr/>
        </p:nvSpPr>
        <p:spPr>
          <a:xfrm>
            <a:off x="2629271" y="3903535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9" name="Oval 10">
            <a:extLst>
              <a:ext uri="{FF2B5EF4-FFF2-40B4-BE49-F238E27FC236}">
                <a16:creationId xmlns:a16="http://schemas.microsoft.com/office/drawing/2014/main" id="{A5009677-BF98-41FB-AA3D-E7944E39910E}"/>
              </a:ext>
            </a:extLst>
          </p:cNvPr>
          <p:cNvSpPr/>
          <p:nvPr/>
        </p:nvSpPr>
        <p:spPr>
          <a:xfrm>
            <a:off x="3065841" y="3902374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0" name="Oval 9">
            <a:extLst>
              <a:ext uri="{FF2B5EF4-FFF2-40B4-BE49-F238E27FC236}">
                <a16:creationId xmlns:a16="http://schemas.microsoft.com/office/drawing/2014/main" id="{A0BE2DBD-A5E9-46FD-8075-9BB2ED69CDA9}"/>
              </a:ext>
            </a:extLst>
          </p:cNvPr>
          <p:cNvSpPr/>
          <p:nvPr/>
        </p:nvSpPr>
        <p:spPr>
          <a:xfrm>
            <a:off x="2841219" y="3903535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1" name="Oval 9">
            <a:extLst>
              <a:ext uri="{FF2B5EF4-FFF2-40B4-BE49-F238E27FC236}">
                <a16:creationId xmlns:a16="http://schemas.microsoft.com/office/drawing/2014/main" id="{4A41440F-5ED4-4479-8B08-2984A5503E7B}"/>
              </a:ext>
            </a:extLst>
          </p:cNvPr>
          <p:cNvSpPr/>
          <p:nvPr/>
        </p:nvSpPr>
        <p:spPr>
          <a:xfrm>
            <a:off x="1603543" y="3904399"/>
            <a:ext cx="174624" cy="175519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2" name="Oval 10">
            <a:extLst>
              <a:ext uri="{FF2B5EF4-FFF2-40B4-BE49-F238E27FC236}">
                <a16:creationId xmlns:a16="http://schemas.microsoft.com/office/drawing/2014/main" id="{2AE4CE7B-E388-4D88-8BB1-C6E1DA6DB231}"/>
              </a:ext>
            </a:extLst>
          </p:cNvPr>
          <p:cNvSpPr/>
          <p:nvPr/>
        </p:nvSpPr>
        <p:spPr>
          <a:xfrm>
            <a:off x="2049841" y="3908102"/>
            <a:ext cx="174624" cy="175519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3" name="Oval 9">
            <a:extLst>
              <a:ext uri="{FF2B5EF4-FFF2-40B4-BE49-F238E27FC236}">
                <a16:creationId xmlns:a16="http://schemas.microsoft.com/office/drawing/2014/main" id="{FAB8CAE0-BFAF-418F-B515-A0AC4540BD67}"/>
              </a:ext>
            </a:extLst>
          </p:cNvPr>
          <p:cNvSpPr/>
          <p:nvPr/>
        </p:nvSpPr>
        <p:spPr>
          <a:xfrm>
            <a:off x="1825219" y="3909263"/>
            <a:ext cx="174624" cy="175519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4" name="Oval 33">
            <a:extLst>
              <a:ext uri="{FF2B5EF4-FFF2-40B4-BE49-F238E27FC236}">
                <a16:creationId xmlns:a16="http://schemas.microsoft.com/office/drawing/2014/main" id="{4B597CD9-F975-4617-8B0C-E28DF1C8E89B}"/>
              </a:ext>
            </a:extLst>
          </p:cNvPr>
          <p:cNvSpPr/>
          <p:nvPr/>
        </p:nvSpPr>
        <p:spPr>
          <a:xfrm>
            <a:off x="4292053" y="3834714"/>
            <a:ext cx="297817" cy="299345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8" name="TextBox 417">
            <a:extLst>
              <a:ext uri="{FF2B5EF4-FFF2-40B4-BE49-F238E27FC236}">
                <a16:creationId xmlns:a16="http://schemas.microsoft.com/office/drawing/2014/main" id="{734707D8-3375-4A59-B374-AEBCCB651576}"/>
              </a:ext>
            </a:extLst>
          </p:cNvPr>
          <p:cNvSpPr txBox="1"/>
          <p:nvPr/>
        </p:nvSpPr>
        <p:spPr>
          <a:xfrm>
            <a:off x="2456924" y="4971519"/>
            <a:ext cx="1309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75" b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900" b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Publicação do 1º edital contendo a relação de credores das Devedoras (art. 52, § 1º, da LRF)</a:t>
            </a:r>
          </a:p>
        </p:txBody>
      </p:sp>
      <p:sp>
        <p:nvSpPr>
          <p:cNvPr id="419" name="Oval 33">
            <a:extLst>
              <a:ext uri="{FF2B5EF4-FFF2-40B4-BE49-F238E27FC236}">
                <a16:creationId xmlns:a16="http://schemas.microsoft.com/office/drawing/2014/main" id="{93E0BD17-2A81-4081-BE35-EC13A12AE7A3}"/>
              </a:ext>
            </a:extLst>
          </p:cNvPr>
          <p:cNvSpPr/>
          <p:nvPr/>
        </p:nvSpPr>
        <p:spPr>
          <a:xfrm>
            <a:off x="3271257" y="3840888"/>
            <a:ext cx="297817" cy="29934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0" name="Oval 9">
            <a:extLst>
              <a:ext uri="{FF2B5EF4-FFF2-40B4-BE49-F238E27FC236}">
                <a16:creationId xmlns:a16="http://schemas.microsoft.com/office/drawing/2014/main" id="{A5C41771-E0E2-4832-91C6-23846F5DA67D}"/>
              </a:ext>
            </a:extLst>
          </p:cNvPr>
          <p:cNvSpPr/>
          <p:nvPr/>
        </p:nvSpPr>
        <p:spPr>
          <a:xfrm>
            <a:off x="4657490" y="3911131"/>
            <a:ext cx="174624" cy="175519"/>
          </a:xfrm>
          <a:prstGeom prst="ellipse">
            <a:avLst/>
          </a:prstGeom>
          <a:solidFill>
            <a:srgbClr val="377023"/>
          </a:solidFill>
          <a:ln>
            <a:solidFill>
              <a:srgbClr val="377023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1" name="Oval 10">
            <a:extLst>
              <a:ext uri="{FF2B5EF4-FFF2-40B4-BE49-F238E27FC236}">
                <a16:creationId xmlns:a16="http://schemas.microsoft.com/office/drawing/2014/main" id="{4D4B4530-33B0-49F5-A248-E2DD0EB2C384}"/>
              </a:ext>
            </a:extLst>
          </p:cNvPr>
          <p:cNvSpPr/>
          <p:nvPr/>
        </p:nvSpPr>
        <p:spPr>
          <a:xfrm>
            <a:off x="5094060" y="3909970"/>
            <a:ext cx="174624" cy="175519"/>
          </a:xfrm>
          <a:prstGeom prst="ellipse">
            <a:avLst/>
          </a:prstGeom>
          <a:solidFill>
            <a:srgbClr val="377023"/>
          </a:solidFill>
          <a:ln>
            <a:solidFill>
              <a:srgbClr val="377023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2" name="Oval 9">
            <a:extLst>
              <a:ext uri="{FF2B5EF4-FFF2-40B4-BE49-F238E27FC236}">
                <a16:creationId xmlns:a16="http://schemas.microsoft.com/office/drawing/2014/main" id="{E266C632-1A5B-4AA6-96B0-524B86F75807}"/>
              </a:ext>
            </a:extLst>
          </p:cNvPr>
          <p:cNvSpPr/>
          <p:nvPr/>
        </p:nvSpPr>
        <p:spPr>
          <a:xfrm>
            <a:off x="4869438" y="3911131"/>
            <a:ext cx="174624" cy="175519"/>
          </a:xfrm>
          <a:prstGeom prst="ellipse">
            <a:avLst/>
          </a:prstGeom>
          <a:solidFill>
            <a:srgbClr val="377023"/>
          </a:solidFill>
          <a:ln>
            <a:solidFill>
              <a:srgbClr val="377023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ABDEE751-FB3A-4391-B325-B918A20EF7FF}"/>
              </a:ext>
            </a:extLst>
          </p:cNvPr>
          <p:cNvSpPr/>
          <p:nvPr/>
        </p:nvSpPr>
        <p:spPr>
          <a:xfrm>
            <a:off x="3429159" y="2211453"/>
            <a:ext cx="118444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ko-KR" sz="9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Prazo</a:t>
            </a:r>
            <a:r>
              <a:rPr lang="en-US" altLang="ko-KR" sz="9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de </a:t>
            </a:r>
            <a:r>
              <a:rPr lang="en-US" altLang="ko-KR" sz="9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Habilitações</a:t>
            </a:r>
            <a:r>
              <a:rPr lang="en-US" altLang="ko-KR" sz="9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e </a:t>
            </a:r>
            <a:r>
              <a:rPr lang="en-US" altLang="ko-KR" sz="9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Divergências</a:t>
            </a:r>
            <a:r>
              <a:rPr lang="en-US" altLang="ko-KR" sz="9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altLang="ko-KR" sz="9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7º, § 1º LRF)</a:t>
            </a:r>
            <a:endParaRPr lang="ko-KR" altLang="en-US" sz="9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5" name="TextBox 424">
            <a:extLst>
              <a:ext uri="{FF2B5EF4-FFF2-40B4-BE49-F238E27FC236}">
                <a16:creationId xmlns:a16="http://schemas.microsoft.com/office/drawing/2014/main" id="{27B4BE76-D1C4-46AE-84C0-14D92C370AF6}"/>
              </a:ext>
            </a:extLst>
          </p:cNvPr>
          <p:cNvSpPr txBox="1"/>
          <p:nvPr/>
        </p:nvSpPr>
        <p:spPr>
          <a:xfrm>
            <a:off x="6573326" y="5377822"/>
            <a:ext cx="1137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Impugnações (art. 8º LFR)</a:t>
            </a:r>
            <a:endParaRPr lang="en-US" sz="9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4F6C74D6-ECB7-43ED-87FB-2CA7216F92AA}"/>
              </a:ext>
            </a:extLst>
          </p:cNvPr>
          <p:cNvCxnSpPr>
            <a:cxnSpLocks/>
          </p:cNvCxnSpPr>
          <p:nvPr/>
        </p:nvCxnSpPr>
        <p:spPr>
          <a:xfrm flipV="1">
            <a:off x="6550745" y="3976760"/>
            <a:ext cx="0" cy="1753364"/>
          </a:xfrm>
          <a:prstGeom prst="line">
            <a:avLst/>
          </a:prstGeom>
          <a:ln w="25400">
            <a:solidFill>
              <a:srgbClr val="A7A7A7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7" name="Oval 33">
            <a:extLst>
              <a:ext uri="{FF2B5EF4-FFF2-40B4-BE49-F238E27FC236}">
                <a16:creationId xmlns:a16="http://schemas.microsoft.com/office/drawing/2014/main" id="{949EE1CE-85E1-4782-8679-7329B7CF10CC}"/>
              </a:ext>
            </a:extLst>
          </p:cNvPr>
          <p:cNvSpPr/>
          <p:nvPr/>
        </p:nvSpPr>
        <p:spPr>
          <a:xfrm>
            <a:off x="6395173" y="3829850"/>
            <a:ext cx="297817" cy="299345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8" name="Oval 74">
            <a:extLst>
              <a:ext uri="{FF2B5EF4-FFF2-40B4-BE49-F238E27FC236}">
                <a16:creationId xmlns:a16="http://schemas.microsoft.com/office/drawing/2014/main" id="{028D4E97-D8C9-46DA-8BF9-0B7A93E78822}"/>
              </a:ext>
            </a:extLst>
          </p:cNvPr>
          <p:cNvSpPr/>
          <p:nvPr/>
        </p:nvSpPr>
        <p:spPr>
          <a:xfrm>
            <a:off x="6143805" y="3901733"/>
            <a:ext cx="174624" cy="175520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9" name="Oval 74">
            <a:extLst>
              <a:ext uri="{FF2B5EF4-FFF2-40B4-BE49-F238E27FC236}">
                <a16:creationId xmlns:a16="http://schemas.microsoft.com/office/drawing/2014/main" id="{D9020246-2596-4F08-AB45-BFA9319C6D72}"/>
              </a:ext>
            </a:extLst>
          </p:cNvPr>
          <p:cNvSpPr/>
          <p:nvPr/>
        </p:nvSpPr>
        <p:spPr>
          <a:xfrm>
            <a:off x="6768541" y="3890212"/>
            <a:ext cx="174624" cy="175520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0" name="Oval 74">
            <a:extLst>
              <a:ext uri="{FF2B5EF4-FFF2-40B4-BE49-F238E27FC236}">
                <a16:creationId xmlns:a16="http://schemas.microsoft.com/office/drawing/2014/main" id="{A6DAE08D-B3F5-4FBA-AC8B-3DE2AAB43036}"/>
              </a:ext>
            </a:extLst>
          </p:cNvPr>
          <p:cNvSpPr/>
          <p:nvPr/>
        </p:nvSpPr>
        <p:spPr>
          <a:xfrm>
            <a:off x="6997245" y="3891573"/>
            <a:ext cx="174624" cy="175520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1" name="Oval 74">
            <a:extLst>
              <a:ext uri="{FF2B5EF4-FFF2-40B4-BE49-F238E27FC236}">
                <a16:creationId xmlns:a16="http://schemas.microsoft.com/office/drawing/2014/main" id="{DADD42E6-A15C-44AF-9633-1FAAA459DE7D}"/>
              </a:ext>
            </a:extLst>
          </p:cNvPr>
          <p:cNvSpPr/>
          <p:nvPr/>
        </p:nvSpPr>
        <p:spPr>
          <a:xfrm>
            <a:off x="7220765" y="3891573"/>
            <a:ext cx="174624" cy="175520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432" name="Straight Connector 431">
            <a:extLst>
              <a:ext uri="{FF2B5EF4-FFF2-40B4-BE49-F238E27FC236}">
                <a16:creationId xmlns:a16="http://schemas.microsoft.com/office/drawing/2014/main" id="{ECEF1B01-6DBA-435D-B4BA-926D3AB9F79A}"/>
              </a:ext>
            </a:extLst>
          </p:cNvPr>
          <p:cNvCxnSpPr>
            <a:cxnSpLocks/>
          </p:cNvCxnSpPr>
          <p:nvPr/>
        </p:nvCxnSpPr>
        <p:spPr>
          <a:xfrm>
            <a:off x="7592145" y="2227544"/>
            <a:ext cx="0" cy="1753364"/>
          </a:xfrm>
          <a:prstGeom prst="line">
            <a:avLst/>
          </a:prstGeom>
          <a:ln w="25400">
            <a:solidFill>
              <a:srgbClr val="A7A7A7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3" name="TextBox 19">
            <a:extLst>
              <a:ext uri="{FF2B5EF4-FFF2-40B4-BE49-F238E27FC236}">
                <a16:creationId xmlns:a16="http://schemas.microsoft.com/office/drawing/2014/main" id="{503B9F40-5758-4227-97EC-BDB7AC947A26}"/>
              </a:ext>
            </a:extLst>
          </p:cNvPr>
          <p:cNvSpPr txBox="1"/>
          <p:nvPr/>
        </p:nvSpPr>
        <p:spPr>
          <a:xfrm>
            <a:off x="2947748" y="4134258"/>
            <a:ext cx="9520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08/01/2020</a:t>
            </a:r>
            <a:endParaRPr lang="ko-KR" altLang="en-US" sz="9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6" name="TextBox 19">
            <a:extLst>
              <a:ext uri="{FF2B5EF4-FFF2-40B4-BE49-F238E27FC236}">
                <a16:creationId xmlns:a16="http://schemas.microsoft.com/office/drawing/2014/main" id="{72AA53C9-8A01-44EA-8CCA-B55746DAAC00}"/>
              </a:ext>
            </a:extLst>
          </p:cNvPr>
          <p:cNvSpPr txBox="1"/>
          <p:nvPr/>
        </p:nvSpPr>
        <p:spPr>
          <a:xfrm>
            <a:off x="7092710" y="4134258"/>
            <a:ext cx="10166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 </a:t>
            </a:r>
            <a:r>
              <a:rPr lang="en-US" altLang="ko-KR" sz="900" b="1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previsão</a:t>
            </a:r>
            <a:endParaRPr lang="ko-KR" altLang="en-US" sz="900" b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7" name="TextBox 19">
            <a:extLst>
              <a:ext uri="{FF2B5EF4-FFF2-40B4-BE49-F238E27FC236}">
                <a16:creationId xmlns:a16="http://schemas.microsoft.com/office/drawing/2014/main" id="{40228BB2-6E17-4856-87C6-B1C5DEB6E2DA}"/>
              </a:ext>
            </a:extLst>
          </p:cNvPr>
          <p:cNvSpPr txBox="1"/>
          <p:nvPr/>
        </p:nvSpPr>
        <p:spPr>
          <a:xfrm>
            <a:off x="6085576" y="3623034"/>
            <a:ext cx="9532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 </a:t>
            </a:r>
            <a:r>
              <a:rPr lang="en-US" altLang="ko-KR" sz="900" b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previsão</a:t>
            </a:r>
            <a:endParaRPr lang="ko-KR" altLang="en-US" sz="9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8" name="Oval 10">
            <a:extLst>
              <a:ext uri="{FF2B5EF4-FFF2-40B4-BE49-F238E27FC236}">
                <a16:creationId xmlns:a16="http://schemas.microsoft.com/office/drawing/2014/main" id="{5A828003-26E4-4AC3-AACF-183F35311694}"/>
              </a:ext>
            </a:extLst>
          </p:cNvPr>
          <p:cNvSpPr/>
          <p:nvPr/>
        </p:nvSpPr>
        <p:spPr>
          <a:xfrm>
            <a:off x="4066913" y="3905440"/>
            <a:ext cx="174624" cy="17551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9" name="Oval 9">
            <a:extLst>
              <a:ext uri="{FF2B5EF4-FFF2-40B4-BE49-F238E27FC236}">
                <a16:creationId xmlns:a16="http://schemas.microsoft.com/office/drawing/2014/main" id="{D1B8D993-B039-45D6-9B24-C16E447A069C}"/>
              </a:ext>
            </a:extLst>
          </p:cNvPr>
          <p:cNvSpPr/>
          <p:nvPr/>
        </p:nvSpPr>
        <p:spPr>
          <a:xfrm>
            <a:off x="3836931" y="3904580"/>
            <a:ext cx="174624" cy="17551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42" name="Rounded Rectangle 25">
            <a:extLst>
              <a:ext uri="{FF2B5EF4-FFF2-40B4-BE49-F238E27FC236}">
                <a16:creationId xmlns:a16="http://schemas.microsoft.com/office/drawing/2014/main" id="{2F78900C-D83B-49D0-B00F-9FDC29BE918A}"/>
              </a:ext>
            </a:extLst>
          </p:cNvPr>
          <p:cNvSpPr/>
          <p:nvPr/>
        </p:nvSpPr>
        <p:spPr>
          <a:xfrm rot="2624939">
            <a:off x="8325602" y="3756503"/>
            <a:ext cx="551980" cy="146250"/>
          </a:xfrm>
          <a:prstGeom prst="roundRect">
            <a:avLst>
              <a:gd name="adj" fmla="val 50000"/>
            </a:avLst>
          </a:prstGeom>
          <a:solidFill>
            <a:srgbClr val="A7A7A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43" name="Rounded Rectangle 26">
            <a:extLst>
              <a:ext uri="{FF2B5EF4-FFF2-40B4-BE49-F238E27FC236}">
                <a16:creationId xmlns:a16="http://schemas.microsoft.com/office/drawing/2014/main" id="{DEDD5689-8517-40C6-8235-517C2BA38A54}"/>
              </a:ext>
            </a:extLst>
          </p:cNvPr>
          <p:cNvSpPr/>
          <p:nvPr/>
        </p:nvSpPr>
        <p:spPr>
          <a:xfrm rot="18900000">
            <a:off x="8343372" y="4057435"/>
            <a:ext cx="551982" cy="146250"/>
          </a:xfrm>
          <a:prstGeom prst="roundRect">
            <a:avLst>
              <a:gd name="adj" fmla="val 50000"/>
            </a:avLst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19">
            <a:extLst>
              <a:ext uri="{FF2B5EF4-FFF2-40B4-BE49-F238E27FC236}">
                <a16:creationId xmlns:a16="http://schemas.microsoft.com/office/drawing/2014/main" id="{353403C2-2C05-477B-AA05-C87BF2FE6DEB}"/>
              </a:ext>
            </a:extLst>
          </p:cNvPr>
          <p:cNvSpPr txBox="1"/>
          <p:nvPr/>
        </p:nvSpPr>
        <p:spPr>
          <a:xfrm>
            <a:off x="3941335" y="3562778"/>
            <a:ext cx="9532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20/04/2020</a:t>
            </a:r>
            <a:endParaRPr lang="ko-KR" altLang="en-US" sz="9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19">
            <a:extLst>
              <a:ext uri="{FF2B5EF4-FFF2-40B4-BE49-F238E27FC236}">
                <a16:creationId xmlns:a16="http://schemas.microsoft.com/office/drawing/2014/main" id="{D06D17B8-5110-477A-9971-15D77C1B44F7}"/>
              </a:ext>
            </a:extLst>
          </p:cNvPr>
          <p:cNvSpPr txBox="1"/>
          <p:nvPr/>
        </p:nvSpPr>
        <p:spPr>
          <a:xfrm>
            <a:off x="4995204" y="4156365"/>
            <a:ext cx="10166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 </a:t>
            </a:r>
            <a:r>
              <a:rPr lang="en-US" altLang="ko-KR" sz="900" b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previsão</a:t>
            </a:r>
            <a:endParaRPr lang="ko-KR" altLang="en-US" sz="9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66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2. INFORMAÇÕES SOBRE A RECUPERANDA</a:t>
            </a:r>
            <a:endParaRPr lang="pt-BR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332030" y="1590472"/>
            <a:ext cx="5402813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2.1. </a:t>
            </a:r>
            <a:r>
              <a:rPr lang="pt-BR" sz="22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Histórico</a:t>
            </a:r>
            <a:endParaRPr lang="pt-BR" sz="22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2.2. Informações Gerais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2.3. Visita à sede</a:t>
            </a:r>
          </a:p>
          <a:p>
            <a:pPr>
              <a:lnSpc>
                <a:spcPct val="150000"/>
              </a:lnSpc>
            </a:pPr>
            <a:endParaRPr lang="pt-BR" sz="22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40917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lock Arc 25">
            <a:extLst>
              <a:ext uri="{FF2B5EF4-FFF2-40B4-BE49-F238E27FC236}">
                <a16:creationId xmlns:a16="http://schemas.microsoft.com/office/drawing/2014/main" id="{6C5A5EE6-212F-4985-B829-0439F05DBE11}"/>
              </a:ext>
            </a:extLst>
          </p:cNvPr>
          <p:cNvSpPr/>
          <p:nvPr/>
        </p:nvSpPr>
        <p:spPr>
          <a:xfrm flipV="1">
            <a:off x="593559" y="2159557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27" name="Block Arc 26">
            <a:extLst>
              <a:ext uri="{FF2B5EF4-FFF2-40B4-BE49-F238E27FC236}">
                <a16:creationId xmlns:a16="http://schemas.microsoft.com/office/drawing/2014/main" id="{E0CF2256-C44C-419A-84A0-BBF3AFE0D812}"/>
              </a:ext>
            </a:extLst>
          </p:cNvPr>
          <p:cNvSpPr/>
          <p:nvPr/>
        </p:nvSpPr>
        <p:spPr>
          <a:xfrm>
            <a:off x="1807404" y="2168439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28" name="Block Arc 27">
            <a:extLst>
              <a:ext uri="{FF2B5EF4-FFF2-40B4-BE49-F238E27FC236}">
                <a16:creationId xmlns:a16="http://schemas.microsoft.com/office/drawing/2014/main" id="{5B79628F-B641-40B0-89A0-BECE9E0C9FF7}"/>
              </a:ext>
            </a:extLst>
          </p:cNvPr>
          <p:cNvSpPr/>
          <p:nvPr/>
        </p:nvSpPr>
        <p:spPr>
          <a:xfrm flipV="1">
            <a:off x="3018096" y="2180473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29" name="Block Arc 28">
            <a:extLst>
              <a:ext uri="{FF2B5EF4-FFF2-40B4-BE49-F238E27FC236}">
                <a16:creationId xmlns:a16="http://schemas.microsoft.com/office/drawing/2014/main" id="{F39554E9-232D-42DA-86B8-50F09B162426}"/>
              </a:ext>
            </a:extLst>
          </p:cNvPr>
          <p:cNvSpPr/>
          <p:nvPr/>
        </p:nvSpPr>
        <p:spPr>
          <a:xfrm>
            <a:off x="4237665" y="2168438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30" name="Block Arc 29">
            <a:extLst>
              <a:ext uri="{FF2B5EF4-FFF2-40B4-BE49-F238E27FC236}">
                <a16:creationId xmlns:a16="http://schemas.microsoft.com/office/drawing/2014/main" id="{7FDF1F2C-42A7-473B-A4AD-6DA1B3305B3C}"/>
              </a:ext>
            </a:extLst>
          </p:cNvPr>
          <p:cNvSpPr/>
          <p:nvPr/>
        </p:nvSpPr>
        <p:spPr>
          <a:xfrm flipV="1">
            <a:off x="5451509" y="2180466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31" name="Block Arc 30">
            <a:extLst>
              <a:ext uri="{FF2B5EF4-FFF2-40B4-BE49-F238E27FC236}">
                <a16:creationId xmlns:a16="http://schemas.microsoft.com/office/drawing/2014/main" id="{8F38D053-8E43-4284-A233-C98CB74C26E7}"/>
              </a:ext>
            </a:extLst>
          </p:cNvPr>
          <p:cNvSpPr/>
          <p:nvPr/>
        </p:nvSpPr>
        <p:spPr>
          <a:xfrm>
            <a:off x="6668281" y="2168439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01BBA5D-9C57-4E37-AE2B-8C2D58905E5D}"/>
              </a:ext>
            </a:extLst>
          </p:cNvPr>
          <p:cNvGrpSpPr/>
          <p:nvPr/>
        </p:nvGrpSpPr>
        <p:grpSpPr>
          <a:xfrm>
            <a:off x="8876" y="2151863"/>
            <a:ext cx="820574" cy="730672"/>
            <a:chOff x="589827" y="1142034"/>
            <a:chExt cx="741240" cy="67446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D388370-1C88-4720-962F-ADCE5D3BF1CA}"/>
                </a:ext>
              </a:extLst>
            </p:cNvPr>
            <p:cNvSpPr/>
            <p:nvPr/>
          </p:nvSpPr>
          <p:spPr>
            <a:xfrm>
              <a:off x="1120286" y="1142941"/>
              <a:ext cx="210781" cy="673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699A78B-A97C-423B-894F-2246CAF8352B}"/>
                </a:ext>
              </a:extLst>
            </p:cNvPr>
            <p:cNvSpPr/>
            <p:nvPr/>
          </p:nvSpPr>
          <p:spPr>
            <a:xfrm rot="5400000">
              <a:off x="848670" y="883191"/>
              <a:ext cx="215893" cy="7335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EC557011-49B0-4D43-87D3-C859485272EB}"/>
              </a:ext>
            </a:extLst>
          </p:cNvPr>
          <p:cNvSpPr/>
          <p:nvPr/>
        </p:nvSpPr>
        <p:spPr>
          <a:xfrm>
            <a:off x="1225812" y="784274"/>
            <a:ext cx="2604698" cy="1051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Após promissor crescimento, em 2005, a saída do sócio Claudio A. </a:t>
            </a:r>
            <a:r>
              <a:rPr lang="pt-BR" sz="975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Petry</a:t>
            </a: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, que detinha 25,5% do capital social,  implicou na liquidação de ativos importantes que produziam matéria-prima para ervateira.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A34604B-9667-4F75-BDA1-8A7CDC3CB969}"/>
              </a:ext>
            </a:extLst>
          </p:cNvPr>
          <p:cNvSpPr/>
          <p:nvPr/>
        </p:nvSpPr>
        <p:spPr>
          <a:xfrm>
            <a:off x="69035" y="4255093"/>
            <a:ext cx="2672627" cy="1831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Constituída em 1951, sob a forma de sociedade empresarial de responsabilidade limitada. A atividade principal era o comércio, beneficiamento e exportação de madeiras.</a:t>
            </a:r>
          </a:p>
          <a:p>
            <a:pPr algn="ctr">
              <a:lnSpc>
                <a:spcPct val="130000"/>
              </a:lnSpc>
            </a:pP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Ao longo do tempo expandiu seus negócios com  investimentos em diversas empresas: posto de combustíveis, secagem, limpeza e classificação de cereais, moagem de trigo,  comercialização de farinhas, transportadora, etc.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E5DC708-90FE-4D9F-9918-2585D26195B0}"/>
              </a:ext>
            </a:extLst>
          </p:cNvPr>
          <p:cNvSpPr/>
          <p:nvPr/>
        </p:nvSpPr>
        <p:spPr>
          <a:xfrm>
            <a:off x="2681334" y="4253581"/>
            <a:ext cx="2136471" cy="1636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Com novas saídas de sócios e com a compra de uma empresa que era devedora de soja para entrega futura, teve que contrair  empréstimos bancários  e vender a erva mate abaixo do custo para honrar seus compromissos, comprometendo seu capital de giro.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25ECB8B-4285-4EFE-B06B-D63E7B22DC3F}"/>
              </a:ext>
            </a:extLst>
          </p:cNvPr>
          <p:cNvSpPr/>
          <p:nvPr/>
        </p:nvSpPr>
        <p:spPr>
          <a:xfrm>
            <a:off x="5323519" y="4115972"/>
            <a:ext cx="1688437" cy="1636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 instabilidade causada pela crise financeira aumentou as dificuldades da Empresa, a qual parou com a moagem e fabricação de trigo e reduziu o número de funcionários. Encerrou, também, as atividades da transportadora.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C6AE15F-D80D-438D-816B-BA440E73A924}"/>
              </a:ext>
            </a:extLst>
          </p:cNvPr>
          <p:cNvSpPr/>
          <p:nvPr/>
        </p:nvSpPr>
        <p:spPr>
          <a:xfrm>
            <a:off x="5935698" y="753989"/>
            <a:ext cx="2616703" cy="1051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Em 2019 foram pagos diversos acordos de grandes valores, o maior foi com a empresa </a:t>
            </a:r>
            <a:r>
              <a:rPr lang="pt-BR" sz="975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Olfar</a:t>
            </a: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na monta de R$ 5 milhões.  Em 2018, a empresa em encerrou o exercício com prejuízo de R$ 587.650,99.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7B0E9B7-0C2B-46D0-9574-75A476C85D6B}"/>
              </a:ext>
            </a:extLst>
          </p:cNvPr>
          <p:cNvSpPr/>
          <p:nvPr/>
        </p:nvSpPr>
        <p:spPr>
          <a:xfrm>
            <a:off x="983438" y="2558821"/>
            <a:ext cx="677574" cy="677574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B1D1E8E-EAA0-41D2-A614-822D42E0ABEF}"/>
              </a:ext>
            </a:extLst>
          </p:cNvPr>
          <p:cNvSpPr/>
          <p:nvPr/>
        </p:nvSpPr>
        <p:spPr>
          <a:xfrm>
            <a:off x="3407326" y="2582885"/>
            <a:ext cx="677574" cy="677574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D9E3F1E-560B-4188-AC83-3E892D677461}"/>
              </a:ext>
            </a:extLst>
          </p:cNvPr>
          <p:cNvSpPr/>
          <p:nvPr/>
        </p:nvSpPr>
        <p:spPr>
          <a:xfrm>
            <a:off x="2192445" y="2553668"/>
            <a:ext cx="677574" cy="677574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187E155-D906-48A6-8F1D-C93133F31EA3}"/>
              </a:ext>
            </a:extLst>
          </p:cNvPr>
          <p:cNvSpPr/>
          <p:nvPr/>
        </p:nvSpPr>
        <p:spPr>
          <a:xfrm>
            <a:off x="4630048" y="2661950"/>
            <a:ext cx="677574" cy="677574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8DE839A-DF9C-4F46-B809-E0E772992273}"/>
              </a:ext>
            </a:extLst>
          </p:cNvPr>
          <p:cNvSpPr/>
          <p:nvPr/>
        </p:nvSpPr>
        <p:spPr>
          <a:xfrm>
            <a:off x="5832491" y="2636159"/>
            <a:ext cx="677574" cy="677574"/>
          </a:xfrm>
          <a:prstGeom prst="ellipse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AE1D70D-81B3-4E29-8FC3-A07E0024C166}"/>
              </a:ext>
            </a:extLst>
          </p:cNvPr>
          <p:cNvSpPr/>
          <p:nvPr/>
        </p:nvSpPr>
        <p:spPr>
          <a:xfrm>
            <a:off x="7063455" y="2479749"/>
            <a:ext cx="677574" cy="677574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/>
          </a:p>
        </p:txBody>
      </p:sp>
      <p:pic>
        <p:nvPicPr>
          <p:cNvPr id="50" name="Graphic 49" descr="Group brainstorm">
            <a:extLst>
              <a:ext uri="{FF2B5EF4-FFF2-40B4-BE49-F238E27FC236}">
                <a16:creationId xmlns:a16="http://schemas.microsoft.com/office/drawing/2014/main" id="{B48BDDAC-C6F8-4D75-88DE-3E2FB8231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495" y="2702400"/>
            <a:ext cx="445459" cy="445459"/>
          </a:xfrm>
          <a:prstGeom prst="rect">
            <a:avLst/>
          </a:prstGeom>
        </p:spPr>
      </p:pic>
      <p:pic>
        <p:nvPicPr>
          <p:cNvPr id="51" name="Graphic 50" descr="Questions">
            <a:extLst>
              <a:ext uri="{FF2B5EF4-FFF2-40B4-BE49-F238E27FC236}">
                <a16:creationId xmlns:a16="http://schemas.microsoft.com/office/drawing/2014/main" id="{F27E84BE-9B8B-44CF-9547-3B6C07E6CE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328993" y="2661261"/>
            <a:ext cx="446027" cy="446027"/>
          </a:xfrm>
          <a:prstGeom prst="rect">
            <a:avLst/>
          </a:prstGeom>
        </p:spPr>
      </p:pic>
      <p:pic>
        <p:nvPicPr>
          <p:cNvPr id="52" name="Graphic 51" descr="Classroom">
            <a:extLst>
              <a:ext uri="{FF2B5EF4-FFF2-40B4-BE49-F238E27FC236}">
                <a16:creationId xmlns:a16="http://schemas.microsoft.com/office/drawing/2014/main" id="{62CA24D8-6A55-4F24-A86E-69720749F6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525887" y="2667041"/>
            <a:ext cx="519559" cy="519559"/>
          </a:xfrm>
          <a:prstGeom prst="rect">
            <a:avLst/>
          </a:prstGeom>
        </p:spPr>
      </p:pic>
      <p:pic>
        <p:nvPicPr>
          <p:cNvPr id="53" name="Graphic 52" descr="Marker">
            <a:extLst>
              <a:ext uri="{FF2B5EF4-FFF2-40B4-BE49-F238E27FC236}">
                <a16:creationId xmlns:a16="http://schemas.microsoft.com/office/drawing/2014/main" id="{13AF8289-A326-45A0-8CFB-CC2933859F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720007" y="2756416"/>
            <a:ext cx="474871" cy="474871"/>
          </a:xfrm>
          <a:prstGeom prst="rect">
            <a:avLst/>
          </a:prstGeom>
        </p:spPr>
      </p:pic>
      <p:sp>
        <p:nvSpPr>
          <p:cNvPr id="57" name="Text Placeholder 1">
            <a:extLst>
              <a:ext uri="{FF2B5EF4-FFF2-40B4-BE49-F238E27FC236}">
                <a16:creationId xmlns:a16="http://schemas.microsoft.com/office/drawing/2014/main" id="{42162618-7A62-4096-AB06-FCE6677882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6015" y="213382"/>
            <a:ext cx="7483153" cy="486355"/>
          </a:xfrm>
        </p:spPr>
        <p:txBody>
          <a:bodyPr/>
          <a:lstStyle/>
          <a:p>
            <a:r>
              <a:rPr lang="en-US" dirty="0"/>
              <a:t>2.1 </a:t>
            </a:r>
            <a:r>
              <a:rPr lang="en-US" dirty="0" err="1"/>
              <a:t>Histórico</a:t>
            </a:r>
            <a:r>
              <a:rPr lang="en-US" dirty="0"/>
              <a:t>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da </a:t>
            </a:r>
            <a:r>
              <a:rPr lang="en-US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Recuperanda</a:t>
            </a:r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E305019-54CB-43C9-961C-2D1A9868CC1F}"/>
              </a:ext>
            </a:extLst>
          </p:cNvPr>
          <p:cNvSpPr txBox="1"/>
          <p:nvPr/>
        </p:nvSpPr>
        <p:spPr>
          <a:xfrm>
            <a:off x="926397" y="3971432"/>
            <a:ext cx="800527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1951</a:t>
            </a:r>
            <a:endParaRPr lang="en-US" sz="1138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DC3FF2C-1B2C-45B3-8E76-BE27FDD48F01}"/>
              </a:ext>
            </a:extLst>
          </p:cNvPr>
          <p:cNvCxnSpPr>
            <a:cxnSpLocks/>
          </p:cNvCxnSpPr>
          <p:nvPr/>
        </p:nvCxnSpPr>
        <p:spPr>
          <a:xfrm>
            <a:off x="1308005" y="3259454"/>
            <a:ext cx="2966" cy="688495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FB73856-EF9B-4277-AF85-5A304B964493}"/>
              </a:ext>
            </a:extLst>
          </p:cNvPr>
          <p:cNvSpPr txBox="1"/>
          <p:nvPr/>
        </p:nvSpPr>
        <p:spPr>
          <a:xfrm>
            <a:off x="3345104" y="3874447"/>
            <a:ext cx="800527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endParaRPr lang="en-US" sz="1138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0D07E69-77D2-4B8A-A15B-DA71450CA019}"/>
              </a:ext>
            </a:extLst>
          </p:cNvPr>
          <p:cNvCxnSpPr>
            <a:cxnSpLocks/>
          </p:cNvCxnSpPr>
          <p:nvPr/>
        </p:nvCxnSpPr>
        <p:spPr>
          <a:xfrm>
            <a:off x="3750776" y="3162477"/>
            <a:ext cx="2966" cy="688495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7C141CC-A98D-403A-8352-5EADFA2FB6FC}"/>
              </a:ext>
            </a:extLst>
          </p:cNvPr>
          <p:cNvCxnSpPr>
            <a:cxnSpLocks/>
          </p:cNvCxnSpPr>
          <p:nvPr/>
        </p:nvCxnSpPr>
        <p:spPr>
          <a:xfrm>
            <a:off x="2516129" y="2068684"/>
            <a:ext cx="3071" cy="497009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36824436-76A3-4B43-87DC-04C845362B95}"/>
              </a:ext>
            </a:extLst>
          </p:cNvPr>
          <p:cNvSpPr txBox="1"/>
          <p:nvPr/>
        </p:nvSpPr>
        <p:spPr>
          <a:xfrm>
            <a:off x="2165821" y="1849083"/>
            <a:ext cx="668924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  <a:endParaRPr lang="en-US" sz="1138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5DBA9B5-3ACE-4C22-B76A-8FAB7CAFB1A7}"/>
              </a:ext>
            </a:extLst>
          </p:cNvPr>
          <p:cNvCxnSpPr>
            <a:cxnSpLocks/>
          </p:cNvCxnSpPr>
          <p:nvPr/>
        </p:nvCxnSpPr>
        <p:spPr>
          <a:xfrm>
            <a:off x="4948950" y="2109578"/>
            <a:ext cx="3071" cy="497009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91FE4455-BFC3-4932-BFDC-4152C058E6D0}"/>
              </a:ext>
            </a:extLst>
          </p:cNvPr>
          <p:cNvSpPr txBox="1"/>
          <p:nvPr/>
        </p:nvSpPr>
        <p:spPr>
          <a:xfrm>
            <a:off x="4598642" y="1841851"/>
            <a:ext cx="668924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US" sz="1138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AEDA2FD-388A-4A76-848D-3DC7DB9AC9DF}"/>
              </a:ext>
            </a:extLst>
          </p:cNvPr>
          <p:cNvSpPr txBox="1"/>
          <p:nvPr/>
        </p:nvSpPr>
        <p:spPr>
          <a:xfrm>
            <a:off x="5751595" y="3885896"/>
            <a:ext cx="800527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sz="1138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47A90C5-562B-4DEA-B4CD-F01626B27079}"/>
              </a:ext>
            </a:extLst>
          </p:cNvPr>
          <p:cNvCxnSpPr>
            <a:cxnSpLocks/>
          </p:cNvCxnSpPr>
          <p:nvPr/>
        </p:nvCxnSpPr>
        <p:spPr>
          <a:xfrm>
            <a:off x="6145235" y="3185949"/>
            <a:ext cx="2966" cy="688495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13F8DBB-4A96-4887-B121-52F345058B6A}"/>
              </a:ext>
            </a:extLst>
          </p:cNvPr>
          <p:cNvCxnSpPr>
            <a:cxnSpLocks/>
          </p:cNvCxnSpPr>
          <p:nvPr/>
        </p:nvCxnSpPr>
        <p:spPr>
          <a:xfrm>
            <a:off x="7362564" y="2072580"/>
            <a:ext cx="3071" cy="497009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CEDA70D3-C8A6-4E1F-B5CE-06D2372D9904}"/>
              </a:ext>
            </a:extLst>
          </p:cNvPr>
          <p:cNvSpPr txBox="1"/>
          <p:nvPr/>
        </p:nvSpPr>
        <p:spPr>
          <a:xfrm>
            <a:off x="7012256" y="1828917"/>
            <a:ext cx="668924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US" sz="1138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Block Arc 94">
            <a:extLst>
              <a:ext uri="{FF2B5EF4-FFF2-40B4-BE49-F238E27FC236}">
                <a16:creationId xmlns:a16="http://schemas.microsoft.com/office/drawing/2014/main" id="{0FC42E54-D826-4C6B-919E-7124AF5077BA}"/>
              </a:ext>
            </a:extLst>
          </p:cNvPr>
          <p:cNvSpPr/>
          <p:nvPr/>
        </p:nvSpPr>
        <p:spPr>
          <a:xfrm flipV="1">
            <a:off x="7879895" y="2177213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D582BAF2-9002-4778-887C-9A74E3198987}"/>
              </a:ext>
            </a:extLst>
          </p:cNvPr>
          <p:cNvSpPr/>
          <p:nvPr/>
        </p:nvSpPr>
        <p:spPr>
          <a:xfrm>
            <a:off x="8258319" y="2432168"/>
            <a:ext cx="677574" cy="677574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3E8B0BE-2DAC-45B4-95E3-261BE458FB07}"/>
              </a:ext>
            </a:extLst>
          </p:cNvPr>
          <p:cNvSpPr txBox="1"/>
          <p:nvPr/>
        </p:nvSpPr>
        <p:spPr>
          <a:xfrm>
            <a:off x="8190505" y="3742104"/>
            <a:ext cx="800527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US" sz="1138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76CA347-1E00-4ECF-88C2-EE255A970EB2}"/>
              </a:ext>
            </a:extLst>
          </p:cNvPr>
          <p:cNvCxnSpPr>
            <a:cxnSpLocks/>
          </p:cNvCxnSpPr>
          <p:nvPr/>
        </p:nvCxnSpPr>
        <p:spPr>
          <a:xfrm>
            <a:off x="8596177" y="3030130"/>
            <a:ext cx="2966" cy="688495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E103699B-9DE5-4BA8-9EF8-583F9DB65522}"/>
              </a:ext>
            </a:extLst>
          </p:cNvPr>
          <p:cNvSpPr/>
          <p:nvPr/>
        </p:nvSpPr>
        <p:spPr>
          <a:xfrm>
            <a:off x="7710453" y="4033036"/>
            <a:ext cx="1688437" cy="661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Ajuizamento do pedido de Recuperação Judicial em 06/11/2019</a:t>
            </a:r>
          </a:p>
        </p:txBody>
      </p:sp>
      <p:pic>
        <p:nvPicPr>
          <p:cNvPr id="100" name="Graphic 99" descr="Scales of justice">
            <a:extLst>
              <a:ext uri="{FF2B5EF4-FFF2-40B4-BE49-F238E27FC236}">
                <a16:creationId xmlns:a16="http://schemas.microsoft.com/office/drawing/2014/main" id="{E7072B43-D1B9-46A0-8924-72720D5F9C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52534" y="2470931"/>
            <a:ext cx="476511" cy="476511"/>
          </a:xfrm>
          <a:prstGeom prst="rect">
            <a:avLst/>
          </a:prstGeom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0A7F224-3B9A-4D05-8755-9545955FFDF6}"/>
              </a:ext>
            </a:extLst>
          </p:cNvPr>
          <p:cNvGrpSpPr/>
          <p:nvPr/>
        </p:nvGrpSpPr>
        <p:grpSpPr>
          <a:xfrm rot="5400000">
            <a:off x="9115275" y="2121049"/>
            <a:ext cx="761322" cy="826697"/>
            <a:chOff x="8441237" y="3401355"/>
            <a:chExt cx="702757" cy="710797"/>
          </a:xfrm>
          <a:solidFill>
            <a:schemeClr val="accent6">
              <a:lumMod val="50000"/>
            </a:schemeClr>
          </a:solidFill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378EEA1-E7FF-4A7B-A14C-9EE7375367B5}"/>
                </a:ext>
              </a:extLst>
            </p:cNvPr>
            <p:cNvSpPr/>
            <p:nvPr/>
          </p:nvSpPr>
          <p:spPr>
            <a:xfrm>
              <a:off x="8441237" y="3401355"/>
              <a:ext cx="215893" cy="6955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4F8B57BB-05CC-40E3-B8AE-D9E6EC2CD1E2}"/>
                </a:ext>
              </a:extLst>
            </p:cNvPr>
            <p:cNvSpPr/>
            <p:nvPr/>
          </p:nvSpPr>
          <p:spPr>
            <a:xfrm rot="5400000">
              <a:off x="8692393" y="3660551"/>
              <a:ext cx="206305" cy="696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72E5E540-3B95-4F49-B7EB-F506000B1B3E}"/>
              </a:ext>
            </a:extLst>
          </p:cNvPr>
          <p:cNvSpPr/>
          <p:nvPr/>
        </p:nvSpPr>
        <p:spPr>
          <a:xfrm>
            <a:off x="3906665" y="813695"/>
            <a:ext cx="2052877" cy="1051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Grande frustação na safra de trigo, em 2014, a Empresa não comportou o pagamento dos empréstimos adquiridos e o cumprimento das obrigações tributárias.</a:t>
            </a:r>
          </a:p>
        </p:txBody>
      </p:sp>
      <p:pic>
        <p:nvPicPr>
          <p:cNvPr id="3" name="Graphic 2" descr="Internet">
            <a:extLst>
              <a:ext uri="{FF2B5EF4-FFF2-40B4-BE49-F238E27FC236}">
                <a16:creationId xmlns:a16="http://schemas.microsoft.com/office/drawing/2014/main" id="{78D81142-A044-4840-B60A-E17ABF8E15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882242" y="2714875"/>
            <a:ext cx="552507" cy="552507"/>
          </a:xfrm>
          <a:prstGeom prst="rect">
            <a:avLst/>
          </a:prstGeom>
        </p:spPr>
      </p:pic>
      <p:pic>
        <p:nvPicPr>
          <p:cNvPr id="4" name="Picture 3" descr="Meeting">
            <a:extLst>
              <a:ext uri="{FF2B5EF4-FFF2-40B4-BE49-F238E27FC236}">
                <a16:creationId xmlns:a16="http://schemas.microsoft.com/office/drawing/2014/main" id="{021FC532-F388-44C2-8E1C-6FCB8F96993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7204905" y="2643997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4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8" grpId="0"/>
      <p:bldP spid="39" grpId="0"/>
      <p:bldP spid="40" grpId="0"/>
      <p:bldP spid="42" grpId="0"/>
      <p:bldP spid="43" grpId="0"/>
      <p:bldP spid="95" grpId="0" animBg="1"/>
      <p:bldP spid="99" grpId="0"/>
      <p:bldP spid="66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C - Color 03 Light Green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9CCC65"/>
      </a:accent1>
      <a:accent2>
        <a:srgbClr val="8BC34A"/>
      </a:accent2>
      <a:accent3>
        <a:srgbClr val="7CB342"/>
      </a:accent3>
      <a:accent4>
        <a:srgbClr val="689F38"/>
      </a:accent4>
      <a:accent5>
        <a:srgbClr val="558B2F"/>
      </a:accent5>
      <a:accent6>
        <a:srgbClr val="33691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3.xml><?xml version="1.0" encoding="utf-8"?>
<a:theme xmlns:a="http://schemas.openxmlformats.org/drawingml/2006/main" name="1_Office Theme">
  <a:themeElements>
    <a:clrScheme name="PC - Color 03 Light Green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9CCC65"/>
      </a:accent1>
      <a:accent2>
        <a:srgbClr val="8BC34A"/>
      </a:accent2>
      <a:accent3>
        <a:srgbClr val="7CB342"/>
      </a:accent3>
      <a:accent4>
        <a:srgbClr val="689F38"/>
      </a:accent4>
      <a:accent5>
        <a:srgbClr val="558B2F"/>
      </a:accent5>
      <a:accent6>
        <a:srgbClr val="33691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4.xml><?xml version="1.0" encoding="utf-8"?>
<a:theme xmlns:a="http://schemas.openxmlformats.org/drawingml/2006/main" name="2_Office Theme">
  <a:themeElements>
    <a:clrScheme name="PC - Color 03 Light Green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9CCC65"/>
      </a:accent1>
      <a:accent2>
        <a:srgbClr val="8BC34A"/>
      </a:accent2>
      <a:accent3>
        <a:srgbClr val="7CB342"/>
      </a:accent3>
      <a:accent4>
        <a:srgbClr val="689F38"/>
      </a:accent4>
      <a:accent5>
        <a:srgbClr val="558B2F"/>
      </a:accent5>
      <a:accent6>
        <a:srgbClr val="33691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3C25E02C492E4B985EE828668EADBF" ma:contentTypeVersion="13" ma:contentTypeDescription="Create a new document." ma:contentTypeScope="" ma:versionID="620ee65fb740eab4514ea97a5147a7d2">
  <xsd:schema xmlns:xsd="http://www.w3.org/2001/XMLSchema" xmlns:xs="http://www.w3.org/2001/XMLSchema" xmlns:p="http://schemas.microsoft.com/office/2006/metadata/properties" xmlns:ns2="428182ff-5b7c-42a0-853e-d54b6befd95f" xmlns:ns3="10f10aa4-5702-47bb-b7f6-1e31cf998bd6" targetNamespace="http://schemas.microsoft.com/office/2006/metadata/properties" ma:root="true" ma:fieldsID="c278ac03fc3f899a733fd472f501d6f2" ns2:_="" ns3:_="">
    <xsd:import namespace="428182ff-5b7c-42a0-853e-d54b6befd95f"/>
    <xsd:import namespace="10f10aa4-5702-47bb-b7f6-1e31cf998b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182ff-5b7c-42a0-853e-d54b6befd9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10aa4-5702-47bb-b7f6-1e31cf998bd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F47FD3-F4B6-4C1C-AA04-2D292B4141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E411A3-BCF9-49A3-8C04-17FD0895E94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71ACE1C-802E-4A2B-A20C-ED14345DB017}"/>
</file>

<file path=docProps/app.xml><?xml version="1.0" encoding="utf-8"?>
<Properties xmlns="http://schemas.openxmlformats.org/officeDocument/2006/extended-properties" xmlns:vt="http://schemas.openxmlformats.org/officeDocument/2006/docPropsVTypes">
  <Template>Paqueta RMA 4 Novo Modelo v2</Template>
  <TotalTime>5859</TotalTime>
  <Words>3468</Words>
  <Application>Microsoft Office PowerPoint</Application>
  <PresentationFormat>Papel A4 (210 x 297 mm)</PresentationFormat>
  <Paragraphs>313</Paragraphs>
  <Slides>34</Slides>
  <Notes>10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4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7" baseType="lpstr">
      <vt:lpstr>Arial</vt:lpstr>
      <vt:lpstr>Calibri</vt:lpstr>
      <vt:lpstr>Calibri Light</vt:lpstr>
      <vt:lpstr>Cambria</vt:lpstr>
      <vt:lpstr>Roboto Black</vt:lpstr>
      <vt:lpstr>Source Sans Pro</vt:lpstr>
      <vt:lpstr>Source Sans Pro Light</vt:lpstr>
      <vt:lpstr>Wingdings</vt:lpstr>
      <vt:lpstr>Custom Design</vt:lpstr>
      <vt:lpstr>Office Theme</vt:lpstr>
      <vt:lpstr>1_Office Theme</vt:lpstr>
      <vt:lpstr>2_Office Theme</vt:lpstr>
      <vt:lpstr>Worksheet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Felipe Camardelli</dc:creator>
  <cp:lastModifiedBy>Atendimento</cp:lastModifiedBy>
  <cp:revision>108</cp:revision>
  <cp:lastPrinted>2020-01-13T20:08:25Z</cp:lastPrinted>
  <dcterms:created xsi:type="dcterms:W3CDTF">2019-11-30T16:43:25Z</dcterms:created>
  <dcterms:modified xsi:type="dcterms:W3CDTF">2020-12-17T20:10:26Z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0x010100C83C25E02C492E4B985EE828668EADBF</vt:lpwstr>
  </property>
</Properties>
</file>