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4"/>
    <p:sldMasterId id="2147483648" r:id="rId5"/>
    <p:sldMasterId id="2147483696" r:id="rId6"/>
    <p:sldMasterId id="2147483711" r:id="rId7"/>
  </p:sldMasterIdLst>
  <p:notesMasterIdLst>
    <p:notesMasterId r:id="rId40"/>
  </p:notesMasterIdLst>
  <p:handoutMasterIdLst>
    <p:handoutMasterId r:id="rId41"/>
  </p:handoutMasterIdLst>
  <p:sldIdLst>
    <p:sldId id="1343" r:id="rId8"/>
    <p:sldId id="749" r:id="rId9"/>
    <p:sldId id="1344" r:id="rId10"/>
    <p:sldId id="1342" r:id="rId11"/>
    <p:sldId id="1325" r:id="rId12"/>
    <p:sldId id="1339" r:id="rId13"/>
    <p:sldId id="1321" r:id="rId14"/>
    <p:sldId id="1347" r:id="rId15"/>
    <p:sldId id="1324" r:id="rId16"/>
    <p:sldId id="1338" r:id="rId17"/>
    <p:sldId id="1315" r:id="rId18"/>
    <p:sldId id="1377" r:id="rId19"/>
    <p:sldId id="1346" r:id="rId20"/>
    <p:sldId id="1317" r:id="rId21"/>
    <p:sldId id="1374" r:id="rId22"/>
    <p:sldId id="1397" r:id="rId23"/>
    <p:sldId id="1333" r:id="rId24"/>
    <p:sldId id="1350" r:id="rId25"/>
    <p:sldId id="1388" r:id="rId26"/>
    <p:sldId id="1390" r:id="rId27"/>
    <p:sldId id="1395" r:id="rId28"/>
    <p:sldId id="1396" r:id="rId29"/>
    <p:sldId id="1365" r:id="rId30"/>
    <p:sldId id="1349" r:id="rId31"/>
    <p:sldId id="1334" r:id="rId32"/>
    <p:sldId id="1360" r:id="rId33"/>
    <p:sldId id="1384" r:id="rId34"/>
    <p:sldId id="1399" r:id="rId35"/>
    <p:sldId id="1400" r:id="rId36"/>
    <p:sldId id="1401" r:id="rId37"/>
    <p:sldId id="1403" r:id="rId38"/>
    <p:sldId id="275" r:id="rId39"/>
  </p:sldIdLst>
  <p:sldSz cx="9906000" cy="6858000" type="A4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ogotipo" id="{91D89390-D174-415C-ACB1-9BCBCDAC7AD5}">
          <p14:sldIdLst>
            <p14:sldId id="1343"/>
            <p14:sldId id="749"/>
            <p14:sldId id="1344"/>
            <p14:sldId id="1342"/>
            <p14:sldId id="1325"/>
            <p14:sldId id="1339"/>
            <p14:sldId id="1321"/>
            <p14:sldId id="1347"/>
            <p14:sldId id="1324"/>
            <p14:sldId id="1338"/>
            <p14:sldId id="1315"/>
            <p14:sldId id="1377"/>
            <p14:sldId id="1346"/>
            <p14:sldId id="1317"/>
            <p14:sldId id="1374"/>
            <p14:sldId id="1397"/>
            <p14:sldId id="1333"/>
            <p14:sldId id="1350"/>
            <p14:sldId id="1388"/>
            <p14:sldId id="1390"/>
            <p14:sldId id="1395"/>
            <p14:sldId id="1396"/>
            <p14:sldId id="1365"/>
            <p14:sldId id="1349"/>
            <p14:sldId id="1334"/>
            <p14:sldId id="1360"/>
            <p14:sldId id="1384"/>
            <p14:sldId id="1399"/>
            <p14:sldId id="1400"/>
            <p14:sldId id="1401"/>
            <p14:sldId id="1403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pe Camardelli" initials="FC" lastIdx="1" clrIdx="0">
    <p:extLst>
      <p:ext uri="{19B8F6BF-5375-455C-9EA6-DF929625EA0E}">
        <p15:presenceInfo xmlns:p15="http://schemas.microsoft.com/office/powerpoint/2012/main" userId="Felipe Camardel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944"/>
    <a:srgbClr val="A7A7A7"/>
    <a:srgbClr val="377023"/>
    <a:srgbClr val="336699"/>
    <a:srgbClr val="003399"/>
    <a:srgbClr val="0000CC"/>
    <a:srgbClr val="7CB342"/>
    <a:srgbClr val="F4C85A"/>
    <a:srgbClr val="88C641"/>
    <a:srgbClr val="F9E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506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HOPPEN%20PETRY%20CIA%20LTDA/RMAs/RMA%201/Balan&#231;os%20Mirna%20%20RMA%2001%20-%20HOPEN%20E%20PET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HOPPEN%20PETRY%20CIA%20LTDA/RMAs/RMA%201/Balan&#231;os%20Mirna%20%20RMA%2001%20-%20HOPEN%20E%20PET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preservacaodeempresas.sharepoint.com/Shared%20Documents/BRIZOLA%20E%20JAPUR%20ADMINISTRA&#199;&#195;O%20JUDICIAL/HOPPEN%20PETRY%20CIA%20LTDA/RMAs/RMA%201/Balan&#231;os%20Mirna%20%20RMA%2001%20-%20HOPEN%20E%20PETRY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HOPPEN%20PETRY%20CIA%20LTDA/RMAs/RMA%201/Balan&#231;os%20Mirna%20%20RMA%2001%20-%20HOPEN%20E%20PET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preservacaodeempresas.sharepoint.com/Shared%20Documents/BRIZOLA%20E%20JAPUR%20ADMINISTRA&#199;&#195;O%20JUDICIAL/HOPPEN%20PETRY%20CIA%20LTDA/RMAs/RMA%201/Balan&#231;os%20Mirna%20%20RMA%2001%20-%20HOPEN%20E%20PETRY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HOPPEN%20PETRY%20CIA%20LTDA/RMAs/RMA%201/Balan&#231;os%20Mirna%20%20RMA%2001%20-%20HOPEN%20E%20PETR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BC94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FE-4EFD-B04E-85E4D071C5A3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FE-4EFD-B04E-85E4D071C5A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FE-4EFD-B04E-85E4D071C5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Credores!$A$18:$A$20</c:f>
              <c:strCache>
                <c:ptCount val="3"/>
                <c:pt idx="0">
                  <c:v>Classe I </c:v>
                </c:pt>
                <c:pt idx="1">
                  <c:v>Classe II </c:v>
                </c:pt>
                <c:pt idx="2">
                  <c:v>Classe III </c:v>
                </c:pt>
              </c:strCache>
            </c:strRef>
          </c:cat>
          <c:val>
            <c:numRef>
              <c:f>Credores!$B$18:$B$20</c:f>
              <c:numCache>
                <c:formatCode>"R$"\ #,##0.00</c:formatCode>
                <c:ptCount val="3"/>
                <c:pt idx="0">
                  <c:v>476560.4</c:v>
                </c:pt>
                <c:pt idx="1">
                  <c:v>1363929.84</c:v>
                </c:pt>
                <c:pt idx="2">
                  <c:v>8597969.3399999999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FE-4EFD-B04E-85E4D071C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3154975"/>
        <c:axId val="1436793647"/>
      </c:barChart>
      <c:catAx>
        <c:axId val="1173154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6793647"/>
        <c:crosses val="autoZero"/>
        <c:auto val="1"/>
        <c:lblAlgn val="ctr"/>
        <c:lblOffset val="100"/>
        <c:noMultiLvlLbl val="0"/>
      </c:catAx>
      <c:valAx>
        <c:axId val="14367936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\ #,##0.00" sourceLinked="1"/>
        <c:majorTickMark val="none"/>
        <c:minorTickMark val="none"/>
        <c:tickLblPos val="nextTo"/>
        <c:crossAx val="11731549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5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BC4-41B2-91A1-BEF75BA721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BC4-41B2-91A1-BEF75BA721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C4-41B2-91A1-BEF75BA721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BC4-41B2-91A1-BEF75BA721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BC4-41B2-91A1-BEF75BA7215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BC4-41B2-91A1-BEF75BA7215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BC4-41B2-91A1-BEF75BA7215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BC4-41B2-91A1-BEF75BA7215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BC4-41B2-91A1-BEF75BA7215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BC4-41B2-91A1-BEF75BA7215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BC4-41B2-91A1-BEF75BA72153}"/>
              </c:ext>
            </c:extLst>
          </c:dPt>
          <c:dLbls>
            <c:dLbl>
              <c:idx val="0"/>
              <c:layout>
                <c:manualLayout>
                  <c:x val="-4.3984753853453649E-2"/>
                  <c:y val="-0.2364892180811835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4AD8FA69-5734-4F93-917B-A88089F52EC0}" type="CATEGORYNAME">
                      <a:rPr lang="en-US"/>
                      <a:pPr algn="l">
                        <a:defRPr/>
                      </a:pPr>
                      <a:t>[CATEGORY NAME]</a:t>
                    </a:fld>
                    <a:r>
                      <a:rPr lang="en-US"/>
                      <a:t> - </a:t>
                    </a:r>
                    <a:fld id="{A3080C2D-631D-43C5-99D7-3991956D8ACC}" type="PERCENTAGE">
                      <a:rPr lang="en-US"/>
                      <a:pPr algn="l"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BC4-41B2-91A1-BEF75BA72153}"/>
                </c:ext>
              </c:extLst>
            </c:dLbl>
            <c:dLbl>
              <c:idx val="1"/>
              <c:layout>
                <c:manualLayout>
                  <c:x val="1.4886873209617714E-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6D591319-692E-48D5-A715-B4AEF7660744}" type="CATEGORYNAM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- </a:t>
                    </a:r>
                    <a:fld id="{1AE23463-4E5D-412B-952E-E7F378F90556}" type="PERCENTAG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5827963587387"/>
                      <c:h val="0.12327012743270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BC4-41B2-91A1-BEF75BA72153}"/>
                </c:ext>
              </c:extLst>
            </c:dLbl>
            <c:dLbl>
              <c:idx val="2"/>
              <c:layout>
                <c:manualLayout>
                  <c:x val="0"/>
                  <c:y val="3.111700237910309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C3159734-1AA6-41C0-8186-F6BF1DD25B60}" type="CATEGORYNAME">
                      <a:rPr lang="pt-BR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pt-BR"/>
                      <a:t> - </a:t>
                    </a:r>
                    <a:fld id="{CE202E1C-23EA-49B0-927D-601EB51CE992}" type="PERCENTAGE">
                      <a:rPr lang="pt-BR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6833476655585935"/>
                      <c:h val="5.85621984774720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BC4-41B2-91A1-BEF75BA72153}"/>
                </c:ext>
              </c:extLst>
            </c:dLbl>
            <c:dLbl>
              <c:idx val="3"/>
              <c:layout>
                <c:manualLayout>
                  <c:x val="-1.5778384478087996E-2"/>
                  <c:y val="2.178190166537205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D201AE1C-ED02-42C8-A102-7B9631E54C2C}" type="CATEGORYNAM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- </a:t>
                    </a:r>
                    <a:fld id="{39677D7A-D9D7-47C1-94F7-9EF27C67E332}" type="PERCENTAG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78940450266154"/>
                      <c:h val="8.52917035211215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BC4-41B2-91A1-BEF75BA72153}"/>
                </c:ext>
              </c:extLst>
            </c:dLbl>
            <c:dLbl>
              <c:idx val="4"/>
              <c:layout>
                <c:manualLayout>
                  <c:x val="1.0186371897511246E-7"/>
                  <c:y val="4.978720380656483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EA642644-EBB4-474F-97B9-E4F2F090CC2A}" type="CATEGORYNAM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F255C766-8AFF-467A-A341-59645D768B25}" type="PERCENTAG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25897567066558"/>
                      <c:h val="0.12327012743270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BC4-41B2-91A1-BEF75BA72153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73D9303E-84E1-4165-8185-6A8FB9A73804}" type="CATEGORYNAM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- </a:t>
                    </a:r>
                    <a:fld id="{5A33F1DF-9BB9-42EE-9D0C-A2CC682BAD8B}" type="PERCENTAG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BC4-41B2-91A1-BEF75BA72153}"/>
                </c:ext>
              </c:extLst>
            </c:dLbl>
            <c:dLbl>
              <c:idx val="6"/>
              <c:layout>
                <c:manualLayout>
                  <c:x val="0"/>
                  <c:y val="4.6675503568654646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2FD35413-4759-45A4-854F-152B8166609F}" type="CATEGORYNAM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dirty="0"/>
                      <a:t> - </a:t>
                    </a:r>
                    <a:fld id="{B71F12E5-BEE7-4231-BA76-D5D841206CBF}" type="PERCENTAG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9527065088268"/>
                      <c:h val="0.138828628622251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BC4-41B2-91A1-BEF75BA72153}"/>
                </c:ext>
              </c:extLst>
            </c:dLbl>
            <c:dLbl>
              <c:idx val="7"/>
              <c:layout>
                <c:manualLayout>
                  <c:x val="-5.8972268417418774E-2"/>
                  <c:y val="1.244680095164122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1C7B2DB0-8C4A-4927-B86D-C1FC14B216BC}" type="CATEGORYNAM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- </a:t>
                    </a:r>
                    <a:fld id="{C0B5795C-C7DF-47CF-988D-D3A0EE897B2C}" type="PERCENTAG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07257280658383"/>
                      <c:h val="8.52917035211215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6BC4-41B2-91A1-BEF75BA72153}"/>
                </c:ext>
              </c:extLst>
            </c:dLbl>
            <c:dLbl>
              <c:idx val="8"/>
              <c:layout>
                <c:manualLayout>
                  <c:x val="-4.657199045170244E-2"/>
                  <c:y val="-2.059038999159595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E593DB69-951F-4C15-B89D-1FFAC9CBB2A3}" type="CATEGORYNAME">
                      <a:rPr lang="pt-BR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pt-BR"/>
                      <a:t> - </a:t>
                    </a:r>
                    <a:fld id="{753637E3-060E-498D-AB16-5901DDFE4609}" type="PERCENTAGE">
                      <a:rPr lang="pt-BR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78584558804799"/>
                      <c:h val="9.90143015703060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6BC4-41B2-91A1-BEF75BA72153}"/>
                </c:ext>
              </c:extLst>
            </c:dLbl>
            <c:dLbl>
              <c:idx val="9"/>
              <c:layout>
                <c:manualLayout>
                  <c:x val="4.1397415391485698E-2"/>
                  <c:y val="-3.079333655120707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fld id="{67D2F051-A39C-4EF9-8D0B-9E3288A03EB8}" type="CATEGORYNAM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- </a:t>
                    </a:r>
                    <a:fld id="{2057CF9D-FC9C-4838-AD04-0FB3B1417A3B}" type="PERCENTAGE">
                      <a:rPr lang="en-US"/>
                      <a:pPr algn="l"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01663556767327"/>
                      <c:h val="5.417470114201848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6BC4-41B2-91A1-BEF75BA72153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6BC4-41B2-91A1-BEF75BA7215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Credores!$A$4:$A$14</c:f>
              <c:strCache>
                <c:ptCount val="10"/>
                <c:pt idx="0">
                  <c:v>DEMAIS CLIENTES</c:v>
                </c:pt>
                <c:pt idx="1">
                  <c:v>SOLUCRED SECURITIZADORA S/A</c:v>
                </c:pt>
                <c:pt idx="2">
                  <c:v>COOPERATIVA AGRÍCOLA NOVA FIUME LTDA</c:v>
                </c:pt>
                <c:pt idx="3">
                  <c:v>ERASMO TREIN</c:v>
                </c:pt>
                <c:pt idx="4">
                  <c:v>COOPERCAMPOS</c:v>
                </c:pt>
                <c:pt idx="5">
                  <c:v>COTAPEL</c:v>
                </c:pt>
                <c:pt idx="6">
                  <c:v>ELOI SELESIO TASCHETTO</c:v>
                </c:pt>
                <c:pt idx="7">
                  <c:v>PASSOPAR S.A.</c:v>
                </c:pt>
                <c:pt idx="8">
                  <c:v>REGOZAN COMÉRCIO DE CEREAIS LTDA</c:v>
                </c:pt>
                <c:pt idx="9">
                  <c:v>BANRISUL</c:v>
                </c:pt>
              </c:strCache>
            </c:strRef>
          </c:cat>
          <c:val>
            <c:numRef>
              <c:f>Credores!$B$4:$B$14</c:f>
              <c:numCache>
                <c:formatCode>#,##0.00</c:formatCode>
                <c:ptCount val="11"/>
                <c:pt idx="0">
                  <c:v>4335882.2300000004</c:v>
                </c:pt>
                <c:pt idx="1">
                  <c:v>961077.9</c:v>
                </c:pt>
                <c:pt idx="2">
                  <c:v>869843.34</c:v>
                </c:pt>
                <c:pt idx="3">
                  <c:v>856619.39</c:v>
                </c:pt>
                <c:pt idx="4">
                  <c:v>830175.64</c:v>
                </c:pt>
                <c:pt idx="5">
                  <c:v>702682.5</c:v>
                </c:pt>
                <c:pt idx="6">
                  <c:v>650000</c:v>
                </c:pt>
                <c:pt idx="7">
                  <c:v>543970.16</c:v>
                </c:pt>
                <c:pt idx="8">
                  <c:v>498300</c:v>
                </c:pt>
                <c:pt idx="9">
                  <c:v>494086.5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BC4-41B2-91A1-BEF75BA7215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ource Sans Pro Light" panose="020B0403030403020204" pitchFamily="34" charset="0"/>
          <a:ea typeface="Source Sans Pro Light" panose="020B0403030403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5A-40CF-9025-09721FFDCFD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5A-40CF-9025-09721FFDCFD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5A-40CF-9025-09721FFDCFD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5A-40CF-9025-09721FFDCFDA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5A-40CF-9025-09721FFDCFDA}"/>
              </c:ext>
            </c:extLst>
          </c:dPt>
          <c:dPt>
            <c:idx val="5"/>
            <c:invertIfNegative val="0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65A-40CF-9025-09721FFDCFDA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5A-40CF-9025-09721FFDCFDA}"/>
              </c:ext>
            </c:extLst>
          </c:dPt>
          <c:dPt>
            <c:idx val="7"/>
            <c:invertIfNegative val="0"/>
            <c:bubble3D val="0"/>
            <c:spPr>
              <a:solidFill>
                <a:srgbClr val="EEECE1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65A-40CF-9025-09721FFDCFD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65A-40CF-9025-09721FFDCFD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65A-40CF-9025-09721FFDCFD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65A-40CF-9025-09721FFDCFDA}"/>
              </c:ext>
            </c:extLst>
          </c:dPt>
          <c:dLbls>
            <c:dLbl>
              <c:idx val="0"/>
              <c:layout>
                <c:manualLayout>
                  <c:x val="1.9652957005511919E-3"/>
                  <c:y val="7.572010120341236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5A-40CF-9025-09721FFDCFDA}"/>
                </c:ext>
              </c:extLst>
            </c:dLbl>
            <c:dLbl>
              <c:idx val="1"/>
              <c:layout>
                <c:manualLayout>
                  <c:x val="9.4479842064526683E-4"/>
                  <c:y val="1.0165617870619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5A-40CF-9025-09721FFDCFDA}"/>
                </c:ext>
              </c:extLst>
            </c:dLbl>
            <c:dLbl>
              <c:idx val="2"/>
              <c:layout>
                <c:manualLayout>
                  <c:x val="4.7996909624870082E-3"/>
                  <c:y val="1.2644006725269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5A-40CF-9025-09721FFDCFDA}"/>
                </c:ext>
              </c:extLst>
            </c:dLbl>
            <c:dLbl>
              <c:idx val="3"/>
              <c:layout>
                <c:manualLayout>
                  <c:x val="1.4927596025987842E-3"/>
                  <c:y val="3.04637408500646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5A-40CF-9025-09721FFDCFDA}"/>
                </c:ext>
              </c:extLst>
            </c:dLbl>
            <c:dLbl>
              <c:idx val="4"/>
              <c:layout>
                <c:manualLayout>
                  <c:x val="4.5350871741486263E-4"/>
                  <c:y val="2.3486746786034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5A-40CF-9025-09721FFDCFDA}"/>
                </c:ext>
              </c:extLst>
            </c:dLbl>
            <c:dLbl>
              <c:idx val="5"/>
              <c:layout>
                <c:manualLayout>
                  <c:x val="1.7384728980288455E-3"/>
                  <c:y val="1.7164574480737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65A-40CF-9025-09721FFDCFDA}"/>
                </c:ext>
              </c:extLst>
            </c:dLbl>
            <c:dLbl>
              <c:idx val="6"/>
              <c:layout>
                <c:manualLayout>
                  <c:x val="0"/>
                  <c:y val="1.2873430860553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65A-40CF-9025-09721FFDC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'Ativo 1'!$B$36:$B$43</c:f>
              <c:strCache>
                <c:ptCount val="8"/>
                <c:pt idx="0">
                  <c:v>Imobilizado</c:v>
                </c:pt>
                <c:pt idx="1">
                  <c:v>Impostos a recuperar</c:v>
                </c:pt>
                <c:pt idx="2">
                  <c:v>Estoques</c:v>
                </c:pt>
                <c:pt idx="3">
                  <c:v>Clientes</c:v>
                </c:pt>
                <c:pt idx="4">
                  <c:v>Investimentos</c:v>
                </c:pt>
                <c:pt idx="5">
                  <c:v>Créditos a receber</c:v>
                </c:pt>
                <c:pt idx="6">
                  <c:v>Adiantamentos</c:v>
                </c:pt>
                <c:pt idx="7">
                  <c:v>Disponível</c:v>
                </c:pt>
              </c:strCache>
            </c:strRef>
          </c:cat>
          <c:val>
            <c:numRef>
              <c:f>'Ativo 1'!$C$36:$C$43</c:f>
              <c:numCache>
                <c:formatCode>_("R$"* #,##0.00_);_("R$"* \(#,##0.00\);_("R$"* "-"??_);_(@_)</c:formatCode>
                <c:ptCount val="8"/>
                <c:pt idx="0">
                  <c:v>7948818.4199999999</c:v>
                </c:pt>
                <c:pt idx="1">
                  <c:v>2320384.61</c:v>
                </c:pt>
                <c:pt idx="2">
                  <c:v>956204.95</c:v>
                </c:pt>
                <c:pt idx="3">
                  <c:v>784672.51</c:v>
                </c:pt>
                <c:pt idx="4">
                  <c:v>525115.41</c:v>
                </c:pt>
                <c:pt idx="5">
                  <c:v>458634.16</c:v>
                </c:pt>
                <c:pt idx="6">
                  <c:v>252308.02</c:v>
                </c:pt>
                <c:pt idx="7">
                  <c:v>131464.09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65A-40CF-9025-09721FFDC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627983"/>
        <c:axId val="1842469903"/>
      </c:barChart>
      <c:catAx>
        <c:axId val="9762798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E7E6E6">
                <a:lumMod val="1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pPr>
            <a:endParaRPr lang="en-US"/>
          </a:p>
        </c:txPr>
        <c:crossAx val="1842469903"/>
        <c:crosses val="autoZero"/>
        <c:auto val="1"/>
        <c:lblAlgn val="ctr"/>
        <c:lblOffset val="100"/>
        <c:noMultiLvlLbl val="0"/>
      </c:catAx>
      <c:valAx>
        <c:axId val="184246990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FFFFFF">
                  <a:lumMod val="95000"/>
                </a:srgb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out"/>
        <c:minorTickMark val="none"/>
        <c:tickLblPos val="nextTo"/>
        <c:crossAx val="97627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95000"/>
              <a:lumOff val="5000"/>
            </a:schemeClr>
          </a:solidFill>
          <a:latin typeface="Source Sans Pro Light" panose="020B0403030403020204" pitchFamily="34" charset="0"/>
          <a:ea typeface="Source Sans Pro Light" panose="020B0403030403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Imobilizado!$C$28:$C$32</c:f>
              <c:strCache>
                <c:ptCount val="5"/>
                <c:pt idx="0">
                  <c:v>Terrenos</c:v>
                </c:pt>
                <c:pt idx="1">
                  <c:v>Prédios</c:v>
                </c:pt>
                <c:pt idx="2">
                  <c:v>Máquinas e equipamentos</c:v>
                </c:pt>
                <c:pt idx="3">
                  <c:v>Demais itens</c:v>
                </c:pt>
                <c:pt idx="4">
                  <c:v>Veículos</c:v>
                </c:pt>
              </c:strCache>
            </c:strRef>
          </c:cat>
          <c:val>
            <c:numRef>
              <c:f>Imobilizado!$D$28:$D$32</c:f>
              <c:numCache>
                <c:formatCode>#,##0.00</c:formatCode>
                <c:ptCount val="5"/>
                <c:pt idx="0">
                  <c:v>6586534.6900000004</c:v>
                </c:pt>
                <c:pt idx="1">
                  <c:v>935508.41</c:v>
                </c:pt>
                <c:pt idx="2">
                  <c:v>293176.42999999993</c:v>
                </c:pt>
                <c:pt idx="3">
                  <c:v>90741.11999999918</c:v>
                </c:pt>
                <c:pt idx="4">
                  <c:v>42857.770000000019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4-4B8F-BDD3-7A7CE1BB7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06635568"/>
        <c:axId val="1578129344"/>
      </c:barChart>
      <c:catAx>
        <c:axId val="1506635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5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578129344"/>
        <c:crosses val="autoZero"/>
        <c:auto val="1"/>
        <c:lblAlgn val="ctr"/>
        <c:lblOffset val="100"/>
        <c:noMultiLvlLbl val="0"/>
      </c:catAx>
      <c:valAx>
        <c:axId val="157812934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50663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128302527351578"/>
          <c:y val="8.9048556430446194E-2"/>
          <c:w val="0.51775606465960533"/>
          <c:h val="0.6282507363852947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65-4C32-A824-3CFD580F66AC}"/>
              </c:ext>
            </c:extLst>
          </c:dPt>
          <c:dPt>
            <c:idx val="1"/>
            <c:bubble3D val="0"/>
            <c:spPr>
              <a:solidFill>
                <a:srgbClr val="3770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65-4C32-A824-3CFD580F66AC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65-4C32-A824-3CFD580F66AC}"/>
              </c:ext>
            </c:extLst>
          </c:dPt>
          <c:dPt>
            <c:idx val="3"/>
            <c:bubble3D val="0"/>
            <c:spPr>
              <a:solidFill>
                <a:srgbClr val="A7A7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65-4C32-A824-3CFD580F66A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65-4C32-A824-3CFD580F66A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65-4C32-A824-3CFD580F66A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65-4C32-A824-3CFD580F66A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265-4C32-A824-3CFD580F66A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265-4C32-A824-3CFD580F66A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265-4C32-A824-3CFD580F66A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265-4C32-A824-3CFD580F66AC}"/>
              </c:ext>
            </c:extLst>
          </c:dPt>
          <c:dLbls>
            <c:dLbl>
              <c:idx val="0"/>
              <c:layout>
                <c:manualLayout>
                  <c:x val="0.10410894258978148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65-4C32-A824-3CFD580F66AC}"/>
                </c:ext>
              </c:extLst>
            </c:dLbl>
            <c:dLbl>
              <c:idx val="1"/>
              <c:layout>
                <c:manualLayout>
                  <c:x val="0.19253708500861832"/>
                  <c:y val="1.3889018231459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65-4C32-A824-3CFD580F66AC}"/>
                </c:ext>
              </c:extLst>
            </c:dLbl>
            <c:dLbl>
              <c:idx val="2"/>
              <c:layout>
                <c:manualLayout>
                  <c:x val="-0.11359538357216963"/>
                  <c:y val="2.7752563584959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65-4C32-A824-3CFD580F66AC}"/>
                </c:ext>
              </c:extLst>
            </c:dLbl>
            <c:dLbl>
              <c:idx val="3"/>
              <c:layout>
                <c:manualLayout>
                  <c:x val="-0.11399514953639789"/>
                  <c:y val="-2.7904305245057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65-4C32-A824-3CFD580F66AC}"/>
                </c:ext>
              </c:extLst>
            </c:dLbl>
            <c:dLbl>
              <c:idx val="4"/>
              <c:layout>
                <c:manualLayout>
                  <c:x val="-9.8684858011978127E-2"/>
                  <c:y val="-4.7523351507638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65-4C32-A824-3CFD580F66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5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'Passivo 2'!$B$25:$B$29</c:f>
              <c:strCache>
                <c:ptCount val="5"/>
                <c:pt idx="0">
                  <c:v>Fornecedores</c:v>
                </c:pt>
                <c:pt idx="1">
                  <c:v>Obrigações Sociais</c:v>
                </c:pt>
                <c:pt idx="2">
                  <c:v>Obrigações Tributárias</c:v>
                </c:pt>
                <c:pt idx="3">
                  <c:v>Outras obrigações</c:v>
                </c:pt>
                <c:pt idx="4">
                  <c:v>Parcelamentos e empréstimos LP</c:v>
                </c:pt>
              </c:strCache>
            </c:strRef>
          </c:cat>
          <c:val>
            <c:numRef>
              <c:f>'Passivo 2'!$C$25:$C$29</c:f>
              <c:numCache>
                <c:formatCode>#,##0.00</c:formatCode>
                <c:ptCount val="5"/>
                <c:pt idx="0">
                  <c:v>6023955.0199999996</c:v>
                </c:pt>
                <c:pt idx="1">
                  <c:v>5264916.55</c:v>
                </c:pt>
                <c:pt idx="2">
                  <c:v>3303439.42</c:v>
                </c:pt>
                <c:pt idx="3">
                  <c:v>1056645.98</c:v>
                </c:pt>
                <c:pt idx="4">
                  <c:v>1994124.31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265-4C32-A824-3CFD580F6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981954325102042E-2"/>
          <c:y val="0.76997826862218022"/>
          <c:w val="0.92342958114639595"/>
          <c:h val="0.195286860213062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050">
          <a:latin typeface="Source Sans Pro Light" panose="020B0403030403020204" pitchFamily="34" charset="0"/>
          <a:ea typeface="Source Sans Pro Light" panose="020B0403030403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58-486D-9D37-19B72F2928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58-486D-9D37-19B72F2928D3}"/>
              </c:ext>
            </c:extLst>
          </c:dPt>
          <c:dPt>
            <c:idx val="2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C58-486D-9D37-19B72F2928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C58-486D-9D37-19B72F2928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C58-486D-9D37-19B72F2928D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C58-486D-9D37-19B72F2928D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C58-486D-9D37-19B72F2928D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C58-486D-9D37-19B72F2928D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C58-486D-9D37-19B72F2928D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C58-486D-9D37-19B72F2928D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C58-486D-9D37-19B72F2928D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1"/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 dirty="0">
                        <a:solidFill>
                          <a:schemeClr val="bg1"/>
                        </a:solidFill>
                      </a:rPr>
                      <a:t>Gerais e </a:t>
                    </a:r>
                    <a:r>
                      <a:rPr lang="en-US" sz="1050" dirty="0" err="1">
                        <a:solidFill>
                          <a:schemeClr val="bg1"/>
                        </a:solidFill>
                      </a:rPr>
                      <a:t>administrativas</a:t>
                    </a:r>
                    <a:r>
                      <a:rPr lang="en-US" sz="1050" baseline="0" dirty="0">
                        <a:solidFill>
                          <a:schemeClr val="bg1"/>
                        </a:solidFill>
                      </a:rPr>
                      <a:t>; </a:t>
                    </a:r>
                    <a:fld id="{9882B487-1E18-489B-A6A5-958C6EF8EFFE}" type="PERCENTAGE">
                      <a:rPr lang="en-US" sz="1050" baseline="0">
                        <a:solidFill>
                          <a:schemeClr val="bg1"/>
                        </a:solidFill>
                      </a:rPr>
                      <a:pPr algn="l">
                        <a:defRPr sz="105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sz="1050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1822396938873"/>
                      <c:h val="0.1325118771392939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C58-486D-9D37-19B72F2928D3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 dirty="0" err="1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Outras</a:t>
                    </a:r>
                    <a:r>
                      <a:rPr lang="en-US" sz="1050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r>
                      <a:rPr lang="en-US" sz="1050" dirty="0" err="1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despesas</a:t>
                    </a:r>
                    <a:r>
                      <a:rPr lang="en-US" sz="1050" baseline="0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; </a:t>
                    </a:r>
                    <a:fld id="{7C82F665-6E3E-41BC-8072-3FC961E42C1B}" type="PERCENTAGE">
                      <a:rPr lang="en-US" sz="1050" baseline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 algn="l">
                        <a:defRPr sz="1050"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[PERCENTAGE]</a:t>
                    </a:fld>
                    <a:endParaRPr lang="en-US" sz="1050" baseline="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5827963587387"/>
                      <c:h val="0.12327012743270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C58-486D-9D37-19B72F2928D3}"/>
                </c:ext>
              </c:extLst>
            </c:dLbl>
            <c:dLbl>
              <c:idx val="2"/>
              <c:layout>
                <c:manualLayout>
                  <c:x val="6.8260711632164406E-2"/>
                  <c:y val="0.1817144733263585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 dirty="0" err="1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Despesas</a:t>
                    </a:r>
                    <a:r>
                      <a:rPr lang="en-US" sz="1050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r>
                      <a:rPr lang="en-US" sz="1050" dirty="0" err="1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financeiras</a:t>
                    </a:r>
                    <a:r>
                      <a:rPr lang="en-US" sz="1050" baseline="0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; </a:t>
                    </a:r>
                    <a:fld id="{0C943916-5E78-4EE6-981E-3267D80D3541}" type="PERCENTAGE">
                      <a:rPr lang="en-US" sz="1050" baseline="0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 algn="l">
                        <a:defRPr sz="1050"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[PERCENTAGE]</a:t>
                    </a:fld>
                    <a:endParaRPr lang="en-US" sz="1050" baseline="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6833476655585935"/>
                      <c:h val="5.85621984774720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C58-486D-9D37-19B72F2928D3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ERASMO TREIN - 8%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78940450266154"/>
                      <c:h val="8.52917035211215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C58-486D-9D37-19B72F2928D3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COOPERCAMPOS 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25897567066558"/>
                      <c:h val="0.12327012743270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C58-486D-9D37-19B72F2928D3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COTAPEL - 7%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C58-486D-9D37-19B72F2928D3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ELOI SELESIO TASCHETTO</a:t>
                    </a:r>
                    <a:r>
                      <a:rPr lang="en-US" sz="1050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- </a:t>
                    </a:r>
                    <a:r>
                      <a:rPr lang="en-US" sz="105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6%</a:t>
                    </a:r>
                    <a:endParaRPr lang="en-US" sz="105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9527065088268"/>
                      <c:h val="0.138828628622251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AC58-486D-9D37-19B72F2928D3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PASSOPAR S.A. - 5%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07257280658383"/>
                      <c:h val="8.52917035211215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AC58-486D-9D37-19B72F2928D3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REGOZAN COMÉRCIO DE CEREAIS LTDA - 5%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78584558804799"/>
                      <c:h val="9.9014301570306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AC58-486D-9D37-19B72F2928D3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anchor="ctr" anchorCtr="1"/>
                  <a:lstStyle/>
                  <a:p>
                    <a:pPr algn="l">
                      <a:defRPr sz="105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Source Sans Pro Light" panose="020B0403030403020204" pitchFamily="34" charset="0"/>
                        <a:ea typeface="Source Sans Pro Light" panose="020B0403030403020204" pitchFamily="34" charset="0"/>
                        <a:cs typeface="+mn-cs"/>
                      </a:defRPr>
                    </a:pPr>
                    <a:r>
                      <a:rPr lang="en-US" sz="105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BANRISUL - 5%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01663556767327"/>
                      <c:h val="5.41747011420184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AC58-486D-9D37-19B72F2928D3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1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AC58-486D-9D37-19B72F292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1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DRE!$B$25:$B$27</c:f>
              <c:strCache>
                <c:ptCount val="3"/>
                <c:pt idx="0">
                  <c:v>Gerais e administrativas</c:v>
                </c:pt>
                <c:pt idx="1">
                  <c:v>Outras receitas/despesas operacionais</c:v>
                </c:pt>
                <c:pt idx="2">
                  <c:v>Despesas financeiras</c:v>
                </c:pt>
              </c:strCache>
            </c:strRef>
          </c:cat>
          <c:val>
            <c:numRef>
              <c:f>DRE!$C$25:$C$27</c:f>
              <c:numCache>
                <c:formatCode>_("R$"* #,##0.00_);_("R$"* \(#,##0.00\);_("R$"* "-"??_);_(@_)</c:formatCode>
                <c:ptCount val="3"/>
                <c:pt idx="0">
                  <c:v>2577507.9300000002</c:v>
                </c:pt>
                <c:pt idx="1">
                  <c:v>1627117.35</c:v>
                </c:pt>
                <c:pt idx="2">
                  <c:v>743623.44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C58-486D-9D37-19B72F2928D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ource Sans Pro Light" panose="020B0403030403020204" pitchFamily="34" charset="0"/>
          <a:ea typeface="Source Sans Pro Light" panose="020B0403030403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32A880-980C-43E2-A170-C9E787DDE7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9012"/>
          </a:xfrm>
          <a:prstGeom prst="rect">
            <a:avLst/>
          </a:prstGeom>
        </p:spPr>
        <p:txBody>
          <a:bodyPr vert="horz" lIns="95627" tIns="47814" rIns="95627" bIns="4781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DBDD0-65BB-4F9B-9D8F-30D5D5EF05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5" y="1"/>
            <a:ext cx="2971800" cy="499012"/>
          </a:xfrm>
          <a:prstGeom prst="rect">
            <a:avLst/>
          </a:prstGeom>
        </p:spPr>
        <p:txBody>
          <a:bodyPr vert="horz" lIns="95627" tIns="47814" rIns="95627" bIns="47814" rtlCol="0"/>
          <a:lstStyle>
            <a:lvl1pPr algn="r">
              <a:defRPr sz="1300"/>
            </a:lvl1pPr>
          </a:lstStyle>
          <a:p>
            <a:fld id="{C1870C76-089F-48E0-85B8-6B46E8CDB54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7409A-87B1-4C30-9BF8-DFC909803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5627" tIns="47814" rIns="95627" bIns="4781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A78F5-8A44-434A-943F-4D281556A3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5" y="9446679"/>
            <a:ext cx="2971800" cy="499011"/>
          </a:xfrm>
          <a:prstGeom prst="rect">
            <a:avLst/>
          </a:prstGeom>
        </p:spPr>
        <p:txBody>
          <a:bodyPr vert="horz" lIns="95627" tIns="47814" rIns="95627" bIns="47814" rtlCol="0" anchor="b"/>
          <a:lstStyle>
            <a:lvl1pPr algn="r">
              <a:defRPr sz="1300"/>
            </a:lvl1pPr>
          </a:lstStyle>
          <a:p>
            <a:fld id="{B68C25E8-9DF8-42C0-B83D-5C01C2C7263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536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00" cy="499012"/>
          </a:xfrm>
          <a:prstGeom prst="rect">
            <a:avLst/>
          </a:prstGeom>
        </p:spPr>
        <p:txBody>
          <a:bodyPr vert="horz" lIns="95619" tIns="47809" rIns="95619" bIns="4780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2"/>
            <a:ext cx="2971800" cy="499012"/>
          </a:xfrm>
          <a:prstGeom prst="rect">
            <a:avLst/>
          </a:prstGeom>
        </p:spPr>
        <p:txBody>
          <a:bodyPr vert="horz" lIns="95619" tIns="47809" rIns="95619" bIns="47809" rtlCol="0"/>
          <a:lstStyle>
            <a:lvl1pPr algn="r">
              <a:defRPr sz="1300"/>
            </a:lvl1pPr>
          </a:lstStyle>
          <a:p>
            <a:fld id="{15ECCBA7-CF81-984E-ADF6-71210A18533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1244600"/>
            <a:ext cx="4845050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19" tIns="47809" rIns="95619" bIns="478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6363"/>
            <a:ext cx="5486400" cy="3916114"/>
          </a:xfrm>
          <a:prstGeom prst="rect">
            <a:avLst/>
          </a:prstGeom>
        </p:spPr>
        <p:txBody>
          <a:bodyPr vert="horz" lIns="95619" tIns="47809" rIns="95619" bIns="4780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5619" tIns="47809" rIns="95619" bIns="4780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46679"/>
            <a:ext cx="2971800" cy="499011"/>
          </a:xfrm>
          <a:prstGeom prst="rect">
            <a:avLst/>
          </a:prstGeom>
        </p:spPr>
        <p:txBody>
          <a:bodyPr vert="horz" lIns="95619" tIns="47809" rIns="95619" bIns="47809" rtlCol="0" anchor="b"/>
          <a:lstStyle>
            <a:lvl1pPr algn="r">
              <a:defRPr sz="1300"/>
            </a:lvl1pPr>
          </a:lstStyle>
          <a:p>
            <a:fld id="{60A1FCA4-2D25-6140-83D1-B86434166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5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4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4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0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1FCA4-2D25-6140-83D1-B86434166C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54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2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17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4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0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D1FC-1DF0-4B28-A5AC-950336DB2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F2C98-3061-4807-AD04-0D7356C3A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C402-AE2A-4685-976C-5561FB6E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2B6AE-F2AA-4821-9976-6BA59311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9317D-5D8B-4AA6-BECA-D2327B28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97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2B97-76F2-4DC8-A948-DC74C6A7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50A0E-5CE4-48C4-B546-EA165F3CE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9FBF6-7480-4243-849C-954BFB81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8E62D-629D-4543-8DF9-4A0EAF67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E5723-48D7-466F-9F91-40A1DD6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0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A134C-AA2E-4288-9DA1-9719CF292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DE072-2A6F-49CF-91C3-4089A8DB6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A4B1B-6022-4079-A6BD-1BBB0428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EF46C-18D8-4151-811C-3B0B7CBC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721BC-15B1-40B6-96CC-B572143E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70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899C-95EE-5F40-8CFD-E814FE3B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4C142-9574-3744-8853-2E887FA0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94" indent="0" algn="ctr">
              <a:buNone/>
              <a:defRPr sz="1625"/>
            </a:lvl2pPr>
            <a:lvl3pPr marL="742987" indent="0" algn="ctr">
              <a:buNone/>
              <a:defRPr sz="1463"/>
            </a:lvl3pPr>
            <a:lvl4pPr marL="1114481" indent="0" algn="ctr">
              <a:buNone/>
              <a:defRPr sz="1300"/>
            </a:lvl4pPr>
            <a:lvl5pPr marL="1485974" indent="0" algn="ctr">
              <a:buNone/>
              <a:defRPr sz="1300"/>
            </a:lvl5pPr>
            <a:lvl6pPr marL="1857468" indent="0" algn="ctr">
              <a:buNone/>
              <a:defRPr sz="1300"/>
            </a:lvl6pPr>
            <a:lvl7pPr marL="2228962" indent="0" algn="ctr">
              <a:buNone/>
              <a:defRPr sz="1300"/>
            </a:lvl7pPr>
            <a:lvl8pPr marL="2600455" indent="0" algn="ctr">
              <a:buNone/>
              <a:defRPr sz="1300"/>
            </a:lvl8pPr>
            <a:lvl9pPr marL="2971949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CC0F8-AC94-764D-B3A5-4C6335FE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7541-50BB-E84B-A332-A2E620F8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683D8-6CD4-4843-9E49-FFEE4100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C6F9-06BA-7048-923C-D4CF7A8A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83DD-4E5E-3848-86E9-5705661B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E107B-D336-B14C-8CA6-96F178DE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A0B2-74A8-1C46-B7D9-845964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D74B1-C9E8-0245-9C72-9D885F60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BFC2-8074-0643-B298-9350EEAD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0" y="1709747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E36C2-67A5-8A41-954A-BDDBA0BB1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0" y="4589472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9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B7537-4AB7-7A4D-BD97-862734CE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E47D-6928-B342-A1E0-F851B807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9E39-903C-044A-A1AA-C777AAEF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D032-A041-8547-91B1-30D758B2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AC8A-053F-3442-909C-625AC86B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E7467-67DC-D94E-8485-77FA21E56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F296-E09D-9E40-BD47-9C43C7E0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EC652-5E2E-8148-9CF1-B34E2BA5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F1E43-8F29-FD4C-A960-0859EFE6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36F3-B1B7-CB48-809C-D3B5A044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4A320-B15F-8A4C-AA59-5C5DE7CF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EDCFA-9341-B147-97BA-BFA7A4506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3147D-6772-5143-AE40-251ED1642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A3679-F486-DC45-AC5A-A0866A93F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489F2-A286-C045-84FB-777DE464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F91E9-D8D5-0D4A-BDD0-3E4DB662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3F280-4F36-1642-8663-C52B6250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7AE948-09C6-3F41-ABCE-91B835C1E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DB5410-B626-504B-B145-224A39B297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B6944-E3EC-8149-9E7D-BB5E97BC5302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C4EC09-BBAF-0C4C-A677-CCAC414DB75C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CF5BD6-7884-0043-928E-FD943EC3A48C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E70A1F-6A73-6445-8676-81AD9B9C6F65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35E3-6C98-FB45-BF66-D0F8511E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87408-9B9F-AA42-A85D-9AF393B3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7C923-EECA-1346-92E6-BC325A65A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BAFE-1794-F543-824F-7C617F48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86BF5-3486-3A44-BCCF-2C30F6DA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23EDE-7B27-BA4D-9373-AC502C2F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A089-D4B0-473E-9E88-B229C92A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F2E7-3DB3-4E02-9CE3-EE02BA7BC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6B7F5-73C2-4097-BD7E-218376CF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560B4-6BCE-447F-8FEC-93FF571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84B1A-E2C2-4EEE-9551-AFE96EF2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357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973E-1F76-B143-9731-A638DFF2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985D2-5FA0-6244-9C09-23BAA15F5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94" indent="0">
              <a:buNone/>
              <a:defRPr sz="2275"/>
            </a:lvl2pPr>
            <a:lvl3pPr marL="742987" indent="0">
              <a:buNone/>
              <a:defRPr sz="1950"/>
            </a:lvl3pPr>
            <a:lvl4pPr marL="1114481" indent="0">
              <a:buNone/>
              <a:defRPr sz="1625"/>
            </a:lvl4pPr>
            <a:lvl5pPr marL="1485974" indent="0">
              <a:buNone/>
              <a:defRPr sz="1625"/>
            </a:lvl5pPr>
            <a:lvl6pPr marL="1857468" indent="0">
              <a:buNone/>
              <a:defRPr sz="1625"/>
            </a:lvl6pPr>
            <a:lvl7pPr marL="2228962" indent="0">
              <a:buNone/>
              <a:defRPr sz="1625"/>
            </a:lvl7pPr>
            <a:lvl8pPr marL="2600455" indent="0">
              <a:buNone/>
              <a:defRPr sz="1625"/>
            </a:lvl8pPr>
            <a:lvl9pPr marL="2971949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0C267-FA2A-414A-BB7D-8C3B00A1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9BA22-3092-7643-85BD-65AA5F3D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9DC93-B052-C146-9F1B-8B1C9370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DE8F6-2051-7F41-B74B-AD5589F8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93B0-5C04-5845-A945-09CEA547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DABF-C353-9E41-AD11-50B1744D0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584B-2CF8-174A-8FF1-2191F87D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4E71E-C317-3E48-BA95-56AC8361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2CE82-6926-3F4A-B4BD-B05AB6BF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9172B-D403-C543-B4B3-168DDDFFB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F52E2-0906-4749-8D0E-C1FE246F6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1308-ACEF-954C-B96A-91DC3BE7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D925C-C57C-9546-9E80-9196DC61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2829-7AB4-6248-9E09-EF66D0CC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349BAE6-28CF-4A49-B251-8B802BB4A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88B13C-989D-F84D-A967-019EAC256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324A86-5AF1-EF49-BFE4-F43C4FC731F4}"/>
              </a:ext>
            </a:extLst>
          </p:cNvPr>
          <p:cNvGrpSpPr/>
          <p:nvPr userDrawn="1"/>
        </p:nvGrpSpPr>
        <p:grpSpPr>
          <a:xfrm>
            <a:off x="5264053" y="1447803"/>
            <a:ext cx="3627536" cy="4679911"/>
            <a:chOff x="5828202" y="967154"/>
            <a:chExt cx="4464660" cy="4679911"/>
          </a:xfrm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B4CA3FC7-03D6-E546-A4EC-7D2EA87F3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0246" y="967154"/>
              <a:ext cx="4302616" cy="2283119"/>
            </a:xfrm>
            <a:custGeom>
              <a:avLst/>
              <a:gdLst>
                <a:gd name="T0" fmla="*/ 247 w 533"/>
                <a:gd name="T1" fmla="*/ 0 h 283"/>
                <a:gd name="T2" fmla="*/ 247 w 533"/>
                <a:gd name="T3" fmla="*/ 31 h 283"/>
                <a:gd name="T4" fmla="*/ 214 w 533"/>
                <a:gd name="T5" fmla="*/ 34 h 283"/>
                <a:gd name="T6" fmla="*/ 178 w 533"/>
                <a:gd name="T7" fmla="*/ 43 h 283"/>
                <a:gd name="T8" fmla="*/ 113 w 533"/>
                <a:gd name="T9" fmla="*/ 74 h 283"/>
                <a:gd name="T10" fmla="*/ 105 w 533"/>
                <a:gd name="T11" fmla="*/ 79 h 283"/>
                <a:gd name="T12" fmla="*/ 98 w 533"/>
                <a:gd name="T13" fmla="*/ 84 h 283"/>
                <a:gd name="T14" fmla="*/ 85 w 533"/>
                <a:gd name="T15" fmla="*/ 94 h 283"/>
                <a:gd name="T16" fmla="*/ 62 w 533"/>
                <a:gd name="T17" fmla="*/ 117 h 283"/>
                <a:gd name="T18" fmla="*/ 28 w 533"/>
                <a:gd name="T19" fmla="*/ 166 h 283"/>
                <a:gd name="T20" fmla="*/ 10 w 533"/>
                <a:gd name="T21" fmla="*/ 212 h 283"/>
                <a:gd name="T22" fmla="*/ 2 w 533"/>
                <a:gd name="T23" fmla="*/ 249 h 283"/>
                <a:gd name="T24" fmla="*/ 1 w 533"/>
                <a:gd name="T25" fmla="*/ 256 h 283"/>
                <a:gd name="T26" fmla="*/ 1 w 533"/>
                <a:gd name="T27" fmla="*/ 263 h 283"/>
                <a:gd name="T28" fmla="*/ 0 w 533"/>
                <a:gd name="T29" fmla="*/ 273 h 283"/>
                <a:gd name="T30" fmla="*/ 0 w 533"/>
                <a:gd name="T31" fmla="*/ 282 h 283"/>
                <a:gd name="T32" fmla="*/ 1 w 533"/>
                <a:gd name="T33" fmla="*/ 273 h 283"/>
                <a:gd name="T34" fmla="*/ 2 w 533"/>
                <a:gd name="T35" fmla="*/ 263 h 283"/>
                <a:gd name="T36" fmla="*/ 2 w 533"/>
                <a:gd name="T37" fmla="*/ 257 h 283"/>
                <a:gd name="T38" fmla="*/ 3 w 533"/>
                <a:gd name="T39" fmla="*/ 249 h 283"/>
                <a:gd name="T40" fmla="*/ 12 w 533"/>
                <a:gd name="T41" fmla="*/ 213 h 283"/>
                <a:gd name="T42" fmla="*/ 32 w 533"/>
                <a:gd name="T43" fmla="*/ 168 h 283"/>
                <a:gd name="T44" fmla="*/ 67 w 533"/>
                <a:gd name="T45" fmla="*/ 121 h 283"/>
                <a:gd name="T46" fmla="*/ 90 w 533"/>
                <a:gd name="T47" fmla="*/ 100 h 283"/>
                <a:gd name="T48" fmla="*/ 103 w 533"/>
                <a:gd name="T49" fmla="*/ 90 h 283"/>
                <a:gd name="T50" fmla="*/ 110 w 533"/>
                <a:gd name="T51" fmla="*/ 85 h 283"/>
                <a:gd name="T52" fmla="*/ 117 w 533"/>
                <a:gd name="T53" fmla="*/ 81 h 283"/>
                <a:gd name="T54" fmla="*/ 181 w 533"/>
                <a:gd name="T55" fmla="*/ 53 h 283"/>
                <a:gd name="T56" fmla="*/ 216 w 533"/>
                <a:gd name="T57" fmla="*/ 46 h 283"/>
                <a:gd name="T58" fmla="*/ 252 w 533"/>
                <a:gd name="T59" fmla="*/ 45 h 283"/>
                <a:gd name="T60" fmla="*/ 288 w 533"/>
                <a:gd name="T61" fmla="*/ 48 h 283"/>
                <a:gd name="T62" fmla="*/ 323 w 533"/>
                <a:gd name="T63" fmla="*/ 56 h 283"/>
                <a:gd name="T64" fmla="*/ 384 w 533"/>
                <a:gd name="T65" fmla="*/ 85 h 283"/>
                <a:gd name="T66" fmla="*/ 410 w 533"/>
                <a:gd name="T67" fmla="*/ 105 h 283"/>
                <a:gd name="T68" fmla="*/ 421 w 533"/>
                <a:gd name="T69" fmla="*/ 116 h 283"/>
                <a:gd name="T70" fmla="*/ 429 w 533"/>
                <a:gd name="T71" fmla="*/ 124 h 283"/>
                <a:gd name="T72" fmla="*/ 430 w 533"/>
                <a:gd name="T73" fmla="*/ 124 h 283"/>
                <a:gd name="T74" fmla="*/ 431 w 533"/>
                <a:gd name="T75" fmla="*/ 126 h 283"/>
                <a:gd name="T76" fmla="*/ 434 w 533"/>
                <a:gd name="T77" fmla="*/ 129 h 283"/>
                <a:gd name="T78" fmla="*/ 435 w 533"/>
                <a:gd name="T79" fmla="*/ 130 h 283"/>
                <a:gd name="T80" fmla="*/ 488 w 533"/>
                <a:gd name="T81" fmla="*/ 250 h 283"/>
                <a:gd name="T82" fmla="*/ 488 w 533"/>
                <a:gd name="T83" fmla="*/ 252 h 283"/>
                <a:gd name="T84" fmla="*/ 489 w 533"/>
                <a:gd name="T85" fmla="*/ 259 h 283"/>
                <a:gd name="T86" fmla="*/ 489 w 533"/>
                <a:gd name="T87" fmla="*/ 265 h 283"/>
                <a:gd name="T88" fmla="*/ 489 w 533"/>
                <a:gd name="T89" fmla="*/ 270 h 283"/>
                <a:gd name="T90" fmla="*/ 489 w 533"/>
                <a:gd name="T91" fmla="*/ 275 h 283"/>
                <a:gd name="T92" fmla="*/ 489 w 533"/>
                <a:gd name="T93" fmla="*/ 281 h 283"/>
                <a:gd name="T94" fmla="*/ 489 w 533"/>
                <a:gd name="T95" fmla="*/ 283 h 283"/>
                <a:gd name="T96" fmla="*/ 490 w 533"/>
                <a:gd name="T97" fmla="*/ 283 h 283"/>
                <a:gd name="T98" fmla="*/ 517 w 533"/>
                <a:gd name="T99" fmla="*/ 283 h 283"/>
                <a:gd name="T100" fmla="*/ 533 w 533"/>
                <a:gd name="T101" fmla="*/ 283 h 283"/>
                <a:gd name="T102" fmla="*/ 533 w 533"/>
                <a:gd name="T103" fmla="*/ 282 h 283"/>
                <a:gd name="T104" fmla="*/ 247 w 533"/>
                <a:gd name="T10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3" h="283">
                  <a:moveTo>
                    <a:pt x="247" y="0"/>
                  </a:moveTo>
                  <a:cubicBezTo>
                    <a:pt x="247" y="31"/>
                    <a:pt x="247" y="31"/>
                    <a:pt x="247" y="31"/>
                  </a:cubicBezTo>
                  <a:cubicBezTo>
                    <a:pt x="236" y="32"/>
                    <a:pt x="225" y="33"/>
                    <a:pt x="214" y="34"/>
                  </a:cubicBezTo>
                  <a:cubicBezTo>
                    <a:pt x="202" y="37"/>
                    <a:pt x="190" y="39"/>
                    <a:pt x="178" y="43"/>
                  </a:cubicBezTo>
                  <a:cubicBezTo>
                    <a:pt x="154" y="50"/>
                    <a:pt x="132" y="61"/>
                    <a:pt x="113" y="74"/>
                  </a:cubicBezTo>
                  <a:cubicBezTo>
                    <a:pt x="110" y="75"/>
                    <a:pt x="108" y="77"/>
                    <a:pt x="105" y="79"/>
                  </a:cubicBezTo>
                  <a:cubicBezTo>
                    <a:pt x="103" y="80"/>
                    <a:pt x="101" y="82"/>
                    <a:pt x="98" y="84"/>
                  </a:cubicBezTo>
                  <a:cubicBezTo>
                    <a:pt x="94" y="87"/>
                    <a:pt x="89" y="91"/>
                    <a:pt x="85" y="94"/>
                  </a:cubicBezTo>
                  <a:cubicBezTo>
                    <a:pt x="77" y="102"/>
                    <a:pt x="69" y="109"/>
                    <a:pt x="62" y="117"/>
                  </a:cubicBezTo>
                  <a:cubicBezTo>
                    <a:pt x="48" y="133"/>
                    <a:pt x="37" y="150"/>
                    <a:pt x="28" y="166"/>
                  </a:cubicBezTo>
                  <a:cubicBezTo>
                    <a:pt x="20" y="182"/>
                    <a:pt x="14" y="198"/>
                    <a:pt x="10" y="212"/>
                  </a:cubicBezTo>
                  <a:cubicBezTo>
                    <a:pt x="6" y="226"/>
                    <a:pt x="3" y="239"/>
                    <a:pt x="2" y="249"/>
                  </a:cubicBezTo>
                  <a:cubicBezTo>
                    <a:pt x="2" y="252"/>
                    <a:pt x="2" y="254"/>
                    <a:pt x="1" y="256"/>
                  </a:cubicBezTo>
                  <a:cubicBezTo>
                    <a:pt x="1" y="259"/>
                    <a:pt x="1" y="261"/>
                    <a:pt x="1" y="263"/>
                  </a:cubicBezTo>
                  <a:cubicBezTo>
                    <a:pt x="1" y="267"/>
                    <a:pt x="0" y="271"/>
                    <a:pt x="0" y="273"/>
                  </a:cubicBezTo>
                  <a:cubicBezTo>
                    <a:pt x="0" y="279"/>
                    <a:pt x="0" y="282"/>
                    <a:pt x="0" y="282"/>
                  </a:cubicBezTo>
                  <a:cubicBezTo>
                    <a:pt x="0" y="282"/>
                    <a:pt x="0" y="279"/>
                    <a:pt x="1" y="273"/>
                  </a:cubicBezTo>
                  <a:cubicBezTo>
                    <a:pt x="1" y="271"/>
                    <a:pt x="1" y="267"/>
                    <a:pt x="2" y="263"/>
                  </a:cubicBezTo>
                  <a:cubicBezTo>
                    <a:pt x="2" y="261"/>
                    <a:pt x="2" y="259"/>
                    <a:pt x="2" y="257"/>
                  </a:cubicBezTo>
                  <a:cubicBezTo>
                    <a:pt x="3" y="254"/>
                    <a:pt x="3" y="252"/>
                    <a:pt x="3" y="249"/>
                  </a:cubicBezTo>
                  <a:cubicBezTo>
                    <a:pt x="5" y="239"/>
                    <a:pt x="7" y="226"/>
                    <a:pt x="12" y="213"/>
                  </a:cubicBezTo>
                  <a:cubicBezTo>
                    <a:pt x="17" y="199"/>
                    <a:pt x="23" y="183"/>
                    <a:pt x="32" y="168"/>
                  </a:cubicBezTo>
                  <a:cubicBezTo>
                    <a:pt x="41" y="152"/>
                    <a:pt x="53" y="136"/>
                    <a:pt x="67" y="121"/>
                  </a:cubicBezTo>
                  <a:cubicBezTo>
                    <a:pt x="74" y="114"/>
                    <a:pt x="82" y="107"/>
                    <a:pt x="90" y="100"/>
                  </a:cubicBezTo>
                  <a:cubicBezTo>
                    <a:pt x="94" y="96"/>
                    <a:pt x="99" y="93"/>
                    <a:pt x="103" y="90"/>
                  </a:cubicBezTo>
                  <a:cubicBezTo>
                    <a:pt x="106" y="88"/>
                    <a:pt x="108" y="87"/>
                    <a:pt x="110" y="85"/>
                  </a:cubicBezTo>
                  <a:cubicBezTo>
                    <a:pt x="113" y="84"/>
                    <a:pt x="115" y="82"/>
                    <a:pt x="117" y="81"/>
                  </a:cubicBezTo>
                  <a:cubicBezTo>
                    <a:pt x="137" y="69"/>
                    <a:pt x="158" y="60"/>
                    <a:pt x="181" y="53"/>
                  </a:cubicBezTo>
                  <a:cubicBezTo>
                    <a:pt x="193" y="50"/>
                    <a:pt x="204" y="48"/>
                    <a:pt x="216" y="46"/>
                  </a:cubicBezTo>
                  <a:cubicBezTo>
                    <a:pt x="228" y="45"/>
                    <a:pt x="240" y="44"/>
                    <a:pt x="252" y="45"/>
                  </a:cubicBezTo>
                  <a:cubicBezTo>
                    <a:pt x="265" y="45"/>
                    <a:pt x="276" y="46"/>
                    <a:pt x="288" y="48"/>
                  </a:cubicBezTo>
                  <a:cubicBezTo>
                    <a:pt x="300" y="50"/>
                    <a:pt x="311" y="52"/>
                    <a:pt x="323" y="56"/>
                  </a:cubicBezTo>
                  <a:cubicBezTo>
                    <a:pt x="345" y="63"/>
                    <a:pt x="366" y="73"/>
                    <a:pt x="384" y="85"/>
                  </a:cubicBezTo>
                  <a:cubicBezTo>
                    <a:pt x="393" y="92"/>
                    <a:pt x="402" y="98"/>
                    <a:pt x="410" y="105"/>
                  </a:cubicBezTo>
                  <a:cubicBezTo>
                    <a:pt x="414" y="108"/>
                    <a:pt x="418" y="112"/>
                    <a:pt x="421" y="116"/>
                  </a:cubicBezTo>
                  <a:cubicBezTo>
                    <a:pt x="424" y="119"/>
                    <a:pt x="427" y="121"/>
                    <a:pt x="429" y="124"/>
                  </a:cubicBezTo>
                  <a:cubicBezTo>
                    <a:pt x="429" y="124"/>
                    <a:pt x="429" y="124"/>
                    <a:pt x="430" y="124"/>
                  </a:cubicBezTo>
                  <a:cubicBezTo>
                    <a:pt x="430" y="125"/>
                    <a:pt x="431" y="126"/>
                    <a:pt x="431" y="126"/>
                  </a:cubicBezTo>
                  <a:cubicBezTo>
                    <a:pt x="432" y="127"/>
                    <a:pt x="433" y="128"/>
                    <a:pt x="434" y="129"/>
                  </a:cubicBezTo>
                  <a:cubicBezTo>
                    <a:pt x="434" y="130"/>
                    <a:pt x="434" y="130"/>
                    <a:pt x="435" y="130"/>
                  </a:cubicBezTo>
                  <a:cubicBezTo>
                    <a:pt x="463" y="164"/>
                    <a:pt x="481" y="205"/>
                    <a:pt x="488" y="250"/>
                  </a:cubicBezTo>
                  <a:cubicBezTo>
                    <a:pt x="488" y="250"/>
                    <a:pt x="488" y="251"/>
                    <a:pt x="488" y="252"/>
                  </a:cubicBezTo>
                  <a:cubicBezTo>
                    <a:pt x="488" y="254"/>
                    <a:pt x="488" y="256"/>
                    <a:pt x="489" y="259"/>
                  </a:cubicBezTo>
                  <a:cubicBezTo>
                    <a:pt x="489" y="261"/>
                    <a:pt x="489" y="263"/>
                    <a:pt x="489" y="265"/>
                  </a:cubicBezTo>
                  <a:cubicBezTo>
                    <a:pt x="489" y="267"/>
                    <a:pt x="489" y="269"/>
                    <a:pt x="489" y="270"/>
                  </a:cubicBezTo>
                  <a:cubicBezTo>
                    <a:pt x="489" y="272"/>
                    <a:pt x="489" y="273"/>
                    <a:pt x="489" y="275"/>
                  </a:cubicBezTo>
                  <a:cubicBezTo>
                    <a:pt x="489" y="277"/>
                    <a:pt x="489" y="279"/>
                    <a:pt x="489" y="281"/>
                  </a:cubicBezTo>
                  <a:cubicBezTo>
                    <a:pt x="489" y="282"/>
                    <a:pt x="489" y="283"/>
                    <a:pt x="489" y="283"/>
                  </a:cubicBezTo>
                  <a:cubicBezTo>
                    <a:pt x="490" y="283"/>
                    <a:pt x="490" y="283"/>
                    <a:pt x="490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33" y="283"/>
                    <a:pt x="533" y="282"/>
                    <a:pt x="533" y="282"/>
                  </a:cubicBezTo>
                  <a:cubicBezTo>
                    <a:pt x="533" y="126"/>
                    <a:pt x="405" y="0"/>
                    <a:pt x="24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7EDB44E5-C1F8-AA45-9C10-9D8041ED7F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202" y="3371201"/>
              <a:ext cx="4292942" cy="2275864"/>
            </a:xfrm>
            <a:custGeom>
              <a:avLst/>
              <a:gdLst>
                <a:gd name="T0" fmla="*/ 532 w 532"/>
                <a:gd name="T1" fmla="*/ 9 h 282"/>
                <a:gd name="T2" fmla="*/ 531 w 532"/>
                <a:gd name="T3" fmla="*/ 20 h 282"/>
                <a:gd name="T4" fmla="*/ 530 w 532"/>
                <a:gd name="T5" fmla="*/ 26 h 282"/>
                <a:gd name="T6" fmla="*/ 529 w 532"/>
                <a:gd name="T7" fmla="*/ 33 h 282"/>
                <a:gd name="T8" fmla="*/ 521 w 532"/>
                <a:gd name="T9" fmla="*/ 70 h 282"/>
                <a:gd name="T10" fmla="*/ 501 w 532"/>
                <a:gd name="T11" fmla="*/ 115 h 282"/>
                <a:gd name="T12" fmla="*/ 466 w 532"/>
                <a:gd name="T13" fmla="*/ 161 h 282"/>
                <a:gd name="T14" fmla="*/ 442 w 532"/>
                <a:gd name="T15" fmla="*/ 183 h 282"/>
                <a:gd name="T16" fmla="*/ 429 w 532"/>
                <a:gd name="T17" fmla="*/ 193 h 282"/>
                <a:gd name="T18" fmla="*/ 422 w 532"/>
                <a:gd name="T19" fmla="*/ 197 h 282"/>
                <a:gd name="T20" fmla="*/ 415 w 532"/>
                <a:gd name="T21" fmla="*/ 202 h 282"/>
                <a:gd name="T22" fmla="*/ 351 w 532"/>
                <a:gd name="T23" fmla="*/ 229 h 282"/>
                <a:gd name="T24" fmla="*/ 316 w 532"/>
                <a:gd name="T25" fmla="*/ 236 h 282"/>
                <a:gd name="T26" fmla="*/ 281 w 532"/>
                <a:gd name="T27" fmla="*/ 238 h 282"/>
                <a:gd name="T28" fmla="*/ 245 w 532"/>
                <a:gd name="T29" fmla="*/ 235 h 282"/>
                <a:gd name="T30" fmla="*/ 210 w 532"/>
                <a:gd name="T31" fmla="*/ 227 h 282"/>
                <a:gd name="T32" fmla="*/ 148 w 532"/>
                <a:gd name="T33" fmla="*/ 197 h 282"/>
                <a:gd name="T34" fmla="*/ 123 w 532"/>
                <a:gd name="T35" fmla="*/ 178 h 282"/>
                <a:gd name="T36" fmla="*/ 111 w 532"/>
                <a:gd name="T37" fmla="*/ 167 h 282"/>
                <a:gd name="T38" fmla="*/ 103 w 532"/>
                <a:gd name="T39" fmla="*/ 159 h 282"/>
                <a:gd name="T40" fmla="*/ 103 w 532"/>
                <a:gd name="T41" fmla="*/ 158 h 282"/>
                <a:gd name="T42" fmla="*/ 101 w 532"/>
                <a:gd name="T43" fmla="*/ 157 h 282"/>
                <a:gd name="T44" fmla="*/ 99 w 532"/>
                <a:gd name="T45" fmla="*/ 153 h 282"/>
                <a:gd name="T46" fmla="*/ 98 w 532"/>
                <a:gd name="T47" fmla="*/ 153 h 282"/>
                <a:gd name="T48" fmla="*/ 45 w 532"/>
                <a:gd name="T49" fmla="*/ 33 h 282"/>
                <a:gd name="T50" fmla="*/ 45 w 532"/>
                <a:gd name="T51" fmla="*/ 31 h 282"/>
                <a:gd name="T52" fmla="*/ 44 w 532"/>
                <a:gd name="T53" fmla="*/ 24 h 282"/>
                <a:gd name="T54" fmla="*/ 44 w 532"/>
                <a:gd name="T55" fmla="*/ 18 h 282"/>
                <a:gd name="T56" fmla="*/ 43 w 532"/>
                <a:gd name="T57" fmla="*/ 12 h 282"/>
                <a:gd name="T58" fmla="*/ 43 w 532"/>
                <a:gd name="T59" fmla="*/ 8 h 282"/>
                <a:gd name="T60" fmla="*/ 43 w 532"/>
                <a:gd name="T61" fmla="*/ 2 h 282"/>
                <a:gd name="T62" fmla="*/ 43 w 532"/>
                <a:gd name="T63" fmla="*/ 0 h 282"/>
                <a:gd name="T64" fmla="*/ 43 w 532"/>
                <a:gd name="T65" fmla="*/ 0 h 282"/>
                <a:gd name="T66" fmla="*/ 16 w 532"/>
                <a:gd name="T67" fmla="*/ 0 h 282"/>
                <a:gd name="T68" fmla="*/ 0 w 532"/>
                <a:gd name="T69" fmla="*/ 0 h 282"/>
                <a:gd name="T70" fmla="*/ 0 w 532"/>
                <a:gd name="T71" fmla="*/ 1 h 282"/>
                <a:gd name="T72" fmla="*/ 285 w 532"/>
                <a:gd name="T73" fmla="*/ 282 h 282"/>
                <a:gd name="T74" fmla="*/ 285 w 532"/>
                <a:gd name="T75" fmla="*/ 251 h 282"/>
                <a:gd name="T76" fmla="*/ 318 w 532"/>
                <a:gd name="T77" fmla="*/ 248 h 282"/>
                <a:gd name="T78" fmla="*/ 355 w 532"/>
                <a:gd name="T79" fmla="*/ 240 h 282"/>
                <a:gd name="T80" fmla="*/ 420 w 532"/>
                <a:gd name="T81" fmla="*/ 209 h 282"/>
                <a:gd name="T82" fmla="*/ 427 w 532"/>
                <a:gd name="T83" fmla="*/ 204 h 282"/>
                <a:gd name="T84" fmla="*/ 434 w 532"/>
                <a:gd name="T85" fmla="*/ 199 h 282"/>
                <a:gd name="T86" fmla="*/ 447 w 532"/>
                <a:gd name="T87" fmla="*/ 188 h 282"/>
                <a:gd name="T88" fmla="*/ 471 w 532"/>
                <a:gd name="T89" fmla="*/ 165 h 282"/>
                <a:gd name="T90" fmla="*/ 504 w 532"/>
                <a:gd name="T91" fmla="*/ 117 h 282"/>
                <a:gd name="T92" fmla="*/ 523 w 532"/>
                <a:gd name="T93" fmla="*/ 71 h 282"/>
                <a:gd name="T94" fmla="*/ 531 w 532"/>
                <a:gd name="T95" fmla="*/ 34 h 282"/>
                <a:gd name="T96" fmla="*/ 531 w 532"/>
                <a:gd name="T97" fmla="*/ 26 h 282"/>
                <a:gd name="T98" fmla="*/ 532 w 532"/>
                <a:gd name="T99" fmla="*/ 20 h 282"/>
                <a:gd name="T100" fmla="*/ 532 w 532"/>
                <a:gd name="T101" fmla="*/ 9 h 282"/>
                <a:gd name="T102" fmla="*/ 532 w 532"/>
                <a:gd name="T103" fmla="*/ 1 h 282"/>
                <a:gd name="T104" fmla="*/ 532 w 532"/>
                <a:gd name="T105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" h="282">
                  <a:moveTo>
                    <a:pt x="532" y="9"/>
                  </a:moveTo>
                  <a:cubicBezTo>
                    <a:pt x="532" y="12"/>
                    <a:pt x="532" y="16"/>
                    <a:pt x="531" y="20"/>
                  </a:cubicBezTo>
                  <a:cubicBezTo>
                    <a:pt x="531" y="22"/>
                    <a:pt x="531" y="24"/>
                    <a:pt x="530" y="26"/>
                  </a:cubicBezTo>
                  <a:cubicBezTo>
                    <a:pt x="530" y="28"/>
                    <a:pt x="530" y="31"/>
                    <a:pt x="529" y="33"/>
                  </a:cubicBezTo>
                  <a:cubicBezTo>
                    <a:pt x="528" y="44"/>
                    <a:pt x="525" y="56"/>
                    <a:pt x="521" y="70"/>
                  </a:cubicBezTo>
                  <a:cubicBezTo>
                    <a:pt x="516" y="84"/>
                    <a:pt x="510" y="99"/>
                    <a:pt x="501" y="115"/>
                  </a:cubicBezTo>
                  <a:cubicBezTo>
                    <a:pt x="492" y="130"/>
                    <a:pt x="480" y="146"/>
                    <a:pt x="466" y="161"/>
                  </a:cubicBezTo>
                  <a:cubicBezTo>
                    <a:pt x="459" y="169"/>
                    <a:pt x="451" y="176"/>
                    <a:pt x="442" y="183"/>
                  </a:cubicBezTo>
                  <a:cubicBezTo>
                    <a:pt x="438" y="186"/>
                    <a:pt x="434" y="189"/>
                    <a:pt x="429" y="193"/>
                  </a:cubicBezTo>
                  <a:cubicBezTo>
                    <a:pt x="427" y="194"/>
                    <a:pt x="425" y="196"/>
                    <a:pt x="422" y="197"/>
                  </a:cubicBezTo>
                  <a:cubicBezTo>
                    <a:pt x="420" y="199"/>
                    <a:pt x="418" y="200"/>
                    <a:pt x="415" y="202"/>
                  </a:cubicBezTo>
                  <a:cubicBezTo>
                    <a:pt x="396" y="214"/>
                    <a:pt x="374" y="223"/>
                    <a:pt x="351" y="229"/>
                  </a:cubicBezTo>
                  <a:cubicBezTo>
                    <a:pt x="340" y="233"/>
                    <a:pt x="328" y="235"/>
                    <a:pt x="316" y="236"/>
                  </a:cubicBezTo>
                  <a:cubicBezTo>
                    <a:pt x="305" y="238"/>
                    <a:pt x="292" y="238"/>
                    <a:pt x="281" y="238"/>
                  </a:cubicBezTo>
                  <a:cubicBezTo>
                    <a:pt x="268" y="238"/>
                    <a:pt x="257" y="237"/>
                    <a:pt x="245" y="235"/>
                  </a:cubicBezTo>
                  <a:cubicBezTo>
                    <a:pt x="233" y="233"/>
                    <a:pt x="221" y="230"/>
                    <a:pt x="210" y="227"/>
                  </a:cubicBezTo>
                  <a:cubicBezTo>
                    <a:pt x="188" y="220"/>
                    <a:pt x="167" y="210"/>
                    <a:pt x="148" y="197"/>
                  </a:cubicBezTo>
                  <a:cubicBezTo>
                    <a:pt x="139" y="191"/>
                    <a:pt x="131" y="185"/>
                    <a:pt x="123" y="178"/>
                  </a:cubicBezTo>
                  <a:cubicBezTo>
                    <a:pt x="119" y="174"/>
                    <a:pt x="115" y="170"/>
                    <a:pt x="111" y="167"/>
                  </a:cubicBezTo>
                  <a:cubicBezTo>
                    <a:pt x="109" y="164"/>
                    <a:pt x="106" y="161"/>
                    <a:pt x="103" y="159"/>
                  </a:cubicBezTo>
                  <a:cubicBezTo>
                    <a:pt x="103" y="159"/>
                    <a:pt x="103" y="159"/>
                    <a:pt x="103" y="158"/>
                  </a:cubicBezTo>
                  <a:cubicBezTo>
                    <a:pt x="103" y="158"/>
                    <a:pt x="102" y="157"/>
                    <a:pt x="101" y="157"/>
                  </a:cubicBezTo>
                  <a:cubicBezTo>
                    <a:pt x="100" y="155"/>
                    <a:pt x="99" y="154"/>
                    <a:pt x="99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70" y="119"/>
                    <a:pt x="51" y="78"/>
                    <a:pt x="45" y="33"/>
                  </a:cubicBezTo>
                  <a:cubicBezTo>
                    <a:pt x="45" y="32"/>
                    <a:pt x="45" y="32"/>
                    <a:pt x="45" y="31"/>
                  </a:cubicBezTo>
                  <a:cubicBezTo>
                    <a:pt x="44" y="29"/>
                    <a:pt x="44" y="26"/>
                    <a:pt x="44" y="24"/>
                  </a:cubicBezTo>
                  <a:cubicBezTo>
                    <a:pt x="44" y="22"/>
                    <a:pt x="44" y="20"/>
                    <a:pt x="44" y="18"/>
                  </a:cubicBezTo>
                  <a:cubicBezTo>
                    <a:pt x="43" y="16"/>
                    <a:pt x="43" y="14"/>
                    <a:pt x="43" y="12"/>
                  </a:cubicBezTo>
                  <a:cubicBezTo>
                    <a:pt x="43" y="11"/>
                    <a:pt x="43" y="9"/>
                    <a:pt x="43" y="8"/>
                  </a:cubicBezTo>
                  <a:cubicBezTo>
                    <a:pt x="43" y="5"/>
                    <a:pt x="43" y="3"/>
                    <a:pt x="43" y="2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56"/>
                    <a:pt x="127" y="282"/>
                    <a:pt x="285" y="282"/>
                  </a:cubicBezTo>
                  <a:cubicBezTo>
                    <a:pt x="285" y="251"/>
                    <a:pt x="285" y="251"/>
                    <a:pt x="285" y="251"/>
                  </a:cubicBezTo>
                  <a:cubicBezTo>
                    <a:pt x="296" y="251"/>
                    <a:pt x="307" y="250"/>
                    <a:pt x="318" y="248"/>
                  </a:cubicBezTo>
                  <a:cubicBezTo>
                    <a:pt x="331" y="246"/>
                    <a:pt x="343" y="244"/>
                    <a:pt x="355" y="240"/>
                  </a:cubicBezTo>
                  <a:cubicBezTo>
                    <a:pt x="378" y="232"/>
                    <a:pt x="400" y="222"/>
                    <a:pt x="420" y="209"/>
                  </a:cubicBezTo>
                  <a:cubicBezTo>
                    <a:pt x="422" y="207"/>
                    <a:pt x="425" y="206"/>
                    <a:pt x="427" y="204"/>
                  </a:cubicBezTo>
                  <a:cubicBezTo>
                    <a:pt x="430" y="202"/>
                    <a:pt x="432" y="201"/>
                    <a:pt x="434" y="199"/>
                  </a:cubicBezTo>
                  <a:cubicBezTo>
                    <a:pt x="439" y="195"/>
                    <a:pt x="443" y="192"/>
                    <a:pt x="447" y="188"/>
                  </a:cubicBezTo>
                  <a:cubicBezTo>
                    <a:pt x="456" y="181"/>
                    <a:pt x="463" y="173"/>
                    <a:pt x="471" y="165"/>
                  </a:cubicBezTo>
                  <a:cubicBezTo>
                    <a:pt x="485" y="150"/>
                    <a:pt x="496" y="133"/>
                    <a:pt x="504" y="117"/>
                  </a:cubicBezTo>
                  <a:cubicBezTo>
                    <a:pt x="513" y="101"/>
                    <a:pt x="519" y="85"/>
                    <a:pt x="523" y="71"/>
                  </a:cubicBezTo>
                  <a:cubicBezTo>
                    <a:pt x="527" y="57"/>
                    <a:pt x="529" y="44"/>
                    <a:pt x="531" y="34"/>
                  </a:cubicBezTo>
                  <a:cubicBezTo>
                    <a:pt x="531" y="31"/>
                    <a:pt x="531" y="29"/>
                    <a:pt x="531" y="26"/>
                  </a:cubicBezTo>
                  <a:cubicBezTo>
                    <a:pt x="532" y="24"/>
                    <a:pt x="532" y="22"/>
                    <a:pt x="532" y="20"/>
                  </a:cubicBezTo>
                  <a:cubicBezTo>
                    <a:pt x="532" y="16"/>
                    <a:pt x="532" y="12"/>
                    <a:pt x="532" y="9"/>
                  </a:cubicBezTo>
                  <a:cubicBezTo>
                    <a:pt x="532" y="4"/>
                    <a:pt x="532" y="1"/>
                    <a:pt x="532" y="1"/>
                  </a:cubicBezTo>
                  <a:cubicBezTo>
                    <a:pt x="532" y="1"/>
                    <a:pt x="532" y="4"/>
                    <a:pt x="532" y="9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AF6039-636C-5E49-A209-5B3E0EE08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3533" y="2141927"/>
            <a:ext cx="2615521" cy="3226358"/>
          </a:xfrm>
          <a:custGeom>
            <a:avLst/>
            <a:gdLst>
              <a:gd name="connsiteX0" fmla="*/ 1609551 w 3219102"/>
              <a:gd name="connsiteY0" fmla="*/ 0 h 3226358"/>
              <a:gd name="connsiteX1" fmla="*/ 3219102 w 3219102"/>
              <a:gd name="connsiteY1" fmla="*/ 1613179 h 3226358"/>
              <a:gd name="connsiteX2" fmla="*/ 1609551 w 3219102"/>
              <a:gd name="connsiteY2" fmla="*/ 3226358 h 3226358"/>
              <a:gd name="connsiteX3" fmla="*/ 0 w 3219102"/>
              <a:gd name="connsiteY3" fmla="*/ 1613179 h 3226358"/>
              <a:gd name="connsiteX4" fmla="*/ 1609551 w 3219102"/>
              <a:gd name="connsiteY4" fmla="*/ 0 h 32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102" h="3226358">
                <a:moveTo>
                  <a:pt x="1609551" y="0"/>
                </a:moveTo>
                <a:cubicBezTo>
                  <a:pt x="2498481" y="0"/>
                  <a:pt x="3219102" y="722245"/>
                  <a:pt x="3219102" y="1613179"/>
                </a:cubicBezTo>
                <a:cubicBezTo>
                  <a:pt x="3219102" y="2504113"/>
                  <a:pt x="2498481" y="3226358"/>
                  <a:pt x="1609551" y="3226358"/>
                </a:cubicBezTo>
                <a:cubicBezTo>
                  <a:pt x="720621" y="3226358"/>
                  <a:pt x="0" y="2504113"/>
                  <a:pt x="0" y="1613179"/>
                </a:cubicBezTo>
                <a:cubicBezTo>
                  <a:pt x="0" y="722245"/>
                  <a:pt x="720621" y="0"/>
                  <a:pt x="1609551" y="0"/>
                </a:cubicBezTo>
                <a:close/>
              </a:path>
            </a:pathLst>
          </a:custGeom>
          <a:pattFill prst="pct5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hape 2711">
            <a:extLst>
              <a:ext uri="{FF2B5EF4-FFF2-40B4-BE49-F238E27FC236}">
                <a16:creationId xmlns:a16="http://schemas.microsoft.com/office/drawing/2014/main" id="{5A2EC066-1891-B549-B6BC-41526643E41F}"/>
              </a:ext>
            </a:extLst>
          </p:cNvPr>
          <p:cNvSpPr/>
          <p:nvPr userDrawn="1"/>
        </p:nvSpPr>
        <p:spPr>
          <a:xfrm>
            <a:off x="493773" y="560847"/>
            <a:ext cx="2269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 w="12700">
            <a:miter lim="400000"/>
          </a:ln>
        </p:spPr>
        <p:txBody>
          <a:bodyPr lIns="15474" tIns="15474" rIns="15474" bIns="15474" anchor="ctr"/>
          <a:lstStyle/>
          <a:p>
            <a:pPr defTabSz="18569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19"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DD642-0C9F-0943-B156-0FEA4BA9908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651F3-B565-4849-BC65-8CF67A93D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500" y="1539557"/>
            <a:ext cx="446528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6166" y="1530227"/>
            <a:ext cx="4466225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029115" y="6324701"/>
            <a:ext cx="725261" cy="457471"/>
          </a:xfrm>
          <a:prstGeom prst="rect">
            <a:avLst/>
          </a:prstGeom>
        </p:spPr>
        <p:txBody>
          <a:bodyPr anchor="ctr"/>
          <a:lstStyle>
            <a:lvl1pPr algn="r">
              <a:defRPr sz="1463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5315" y="1870146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69425" y="1879477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325989" y="6140562"/>
            <a:ext cx="1303954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53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7245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899C-95EE-5F40-8CFD-E814FE3B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4C142-9574-3744-8853-2E887FA0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94" indent="0" algn="ctr">
              <a:buNone/>
              <a:defRPr sz="1625"/>
            </a:lvl2pPr>
            <a:lvl3pPr marL="742987" indent="0" algn="ctr">
              <a:buNone/>
              <a:defRPr sz="1463"/>
            </a:lvl3pPr>
            <a:lvl4pPr marL="1114481" indent="0" algn="ctr">
              <a:buNone/>
              <a:defRPr sz="1300"/>
            </a:lvl4pPr>
            <a:lvl5pPr marL="1485974" indent="0" algn="ctr">
              <a:buNone/>
              <a:defRPr sz="1300"/>
            </a:lvl5pPr>
            <a:lvl6pPr marL="1857468" indent="0" algn="ctr">
              <a:buNone/>
              <a:defRPr sz="1300"/>
            </a:lvl6pPr>
            <a:lvl7pPr marL="2228962" indent="0" algn="ctr">
              <a:buNone/>
              <a:defRPr sz="1300"/>
            </a:lvl7pPr>
            <a:lvl8pPr marL="2600455" indent="0" algn="ctr">
              <a:buNone/>
              <a:defRPr sz="1300"/>
            </a:lvl8pPr>
            <a:lvl9pPr marL="2971949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CC0F8-AC94-764D-B3A5-4C6335FE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7541-50BB-E84B-A332-A2E620F8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683D8-6CD4-4843-9E49-FFEE4100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C6F9-06BA-7048-923C-D4CF7A8A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83DD-4E5E-3848-86E9-5705661B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E107B-D336-B14C-8CA6-96F178DE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A0B2-74A8-1C46-B7D9-845964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D74B1-C9E8-0245-9C72-9D885F60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BFC2-8074-0643-B298-9350EEAD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0" y="1709747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E36C2-67A5-8A41-954A-BDDBA0BB1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0" y="4589472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9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B7537-4AB7-7A4D-BD97-862734CE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E47D-6928-B342-A1E0-F851B807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9E39-903C-044A-A1AA-C777AAEF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D032-A041-8547-91B1-30D758B2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AC8A-053F-3442-909C-625AC86B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E7467-67DC-D94E-8485-77FA21E56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F296-E09D-9E40-BD47-9C43C7E0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EC652-5E2E-8148-9CF1-B34E2BA5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F1E43-8F29-FD4C-A960-0859EFE6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80FF-EF75-4FD1-B68E-60B26B81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9F113-9FDB-43B4-97A2-0820EA430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EF93D-5495-4408-9CD2-3DDD2F5B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34173-0648-455F-BD23-91C16CDA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84E7B-0575-470C-A36B-19E91E19C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010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36F3-B1B7-CB48-809C-D3B5A044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4A320-B15F-8A4C-AA59-5C5DE7CF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EDCFA-9341-B147-97BA-BFA7A4506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3147D-6772-5143-AE40-251ED1642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A3679-F486-DC45-AC5A-A0866A93F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489F2-A286-C045-84FB-777DE464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F91E9-D8D5-0D4A-BDD0-3E4DB662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3F280-4F36-1642-8663-C52B6250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7AE948-09C6-3F41-ABCE-91B835C1E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DB5410-B626-504B-B145-224A39B297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B6944-E3EC-8149-9E7D-BB5E97BC5302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C4EC09-BBAF-0C4C-A677-CCAC414DB75C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CF5BD6-7884-0043-928E-FD943EC3A48C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E70A1F-6A73-6445-8676-81AD9B9C6F65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35E3-6C98-FB45-BF66-D0F8511E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87408-9B9F-AA42-A85D-9AF393B3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7C923-EECA-1346-92E6-BC325A65A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BAFE-1794-F543-824F-7C617F48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86BF5-3486-3A44-BCCF-2C30F6DA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23EDE-7B27-BA4D-9373-AC502C2F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8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973E-1F76-B143-9731-A638DFF2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985D2-5FA0-6244-9C09-23BAA15F5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94" indent="0">
              <a:buNone/>
              <a:defRPr sz="2275"/>
            </a:lvl2pPr>
            <a:lvl3pPr marL="742987" indent="0">
              <a:buNone/>
              <a:defRPr sz="1950"/>
            </a:lvl3pPr>
            <a:lvl4pPr marL="1114481" indent="0">
              <a:buNone/>
              <a:defRPr sz="1625"/>
            </a:lvl4pPr>
            <a:lvl5pPr marL="1485974" indent="0">
              <a:buNone/>
              <a:defRPr sz="1625"/>
            </a:lvl5pPr>
            <a:lvl6pPr marL="1857468" indent="0">
              <a:buNone/>
              <a:defRPr sz="1625"/>
            </a:lvl6pPr>
            <a:lvl7pPr marL="2228962" indent="0">
              <a:buNone/>
              <a:defRPr sz="1625"/>
            </a:lvl7pPr>
            <a:lvl8pPr marL="2600455" indent="0">
              <a:buNone/>
              <a:defRPr sz="1625"/>
            </a:lvl8pPr>
            <a:lvl9pPr marL="2971949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0C267-FA2A-414A-BB7D-8C3B00A1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9BA22-3092-7643-85BD-65AA5F3D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9DC93-B052-C146-9F1B-8B1C9370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DE8F6-2051-7F41-B74B-AD5589F8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93B0-5C04-5845-A945-09CEA547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DABF-C353-9E41-AD11-50B1744D0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584B-2CF8-174A-8FF1-2191F87D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4E71E-C317-3E48-BA95-56AC8361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2CE82-6926-3F4A-B4BD-B05AB6BF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9172B-D403-C543-B4B3-168DDDFFB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F52E2-0906-4749-8D0E-C1FE246F6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1308-ACEF-954C-B96A-91DC3BE7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D925C-C57C-9546-9E80-9196DC61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2829-7AB4-6248-9E09-EF66D0CC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349BAE6-28CF-4A49-B251-8B802BB4A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88B13C-989D-F84D-A967-019EAC256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324A86-5AF1-EF49-BFE4-F43C4FC731F4}"/>
              </a:ext>
            </a:extLst>
          </p:cNvPr>
          <p:cNvGrpSpPr/>
          <p:nvPr userDrawn="1"/>
        </p:nvGrpSpPr>
        <p:grpSpPr>
          <a:xfrm>
            <a:off x="5264053" y="1447803"/>
            <a:ext cx="3627536" cy="4679911"/>
            <a:chOff x="5828202" y="967154"/>
            <a:chExt cx="4464660" cy="4679911"/>
          </a:xfrm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B4CA3FC7-03D6-E546-A4EC-7D2EA87F3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0246" y="967154"/>
              <a:ext cx="4302616" cy="2283119"/>
            </a:xfrm>
            <a:custGeom>
              <a:avLst/>
              <a:gdLst>
                <a:gd name="T0" fmla="*/ 247 w 533"/>
                <a:gd name="T1" fmla="*/ 0 h 283"/>
                <a:gd name="T2" fmla="*/ 247 w 533"/>
                <a:gd name="T3" fmla="*/ 31 h 283"/>
                <a:gd name="T4" fmla="*/ 214 w 533"/>
                <a:gd name="T5" fmla="*/ 34 h 283"/>
                <a:gd name="T6" fmla="*/ 178 w 533"/>
                <a:gd name="T7" fmla="*/ 43 h 283"/>
                <a:gd name="T8" fmla="*/ 113 w 533"/>
                <a:gd name="T9" fmla="*/ 74 h 283"/>
                <a:gd name="T10" fmla="*/ 105 w 533"/>
                <a:gd name="T11" fmla="*/ 79 h 283"/>
                <a:gd name="T12" fmla="*/ 98 w 533"/>
                <a:gd name="T13" fmla="*/ 84 h 283"/>
                <a:gd name="T14" fmla="*/ 85 w 533"/>
                <a:gd name="T15" fmla="*/ 94 h 283"/>
                <a:gd name="T16" fmla="*/ 62 w 533"/>
                <a:gd name="T17" fmla="*/ 117 h 283"/>
                <a:gd name="T18" fmla="*/ 28 w 533"/>
                <a:gd name="T19" fmla="*/ 166 h 283"/>
                <a:gd name="T20" fmla="*/ 10 w 533"/>
                <a:gd name="T21" fmla="*/ 212 h 283"/>
                <a:gd name="T22" fmla="*/ 2 w 533"/>
                <a:gd name="T23" fmla="*/ 249 h 283"/>
                <a:gd name="T24" fmla="*/ 1 w 533"/>
                <a:gd name="T25" fmla="*/ 256 h 283"/>
                <a:gd name="T26" fmla="*/ 1 w 533"/>
                <a:gd name="T27" fmla="*/ 263 h 283"/>
                <a:gd name="T28" fmla="*/ 0 w 533"/>
                <a:gd name="T29" fmla="*/ 273 h 283"/>
                <a:gd name="T30" fmla="*/ 0 w 533"/>
                <a:gd name="T31" fmla="*/ 282 h 283"/>
                <a:gd name="T32" fmla="*/ 1 w 533"/>
                <a:gd name="T33" fmla="*/ 273 h 283"/>
                <a:gd name="T34" fmla="*/ 2 w 533"/>
                <a:gd name="T35" fmla="*/ 263 h 283"/>
                <a:gd name="T36" fmla="*/ 2 w 533"/>
                <a:gd name="T37" fmla="*/ 257 h 283"/>
                <a:gd name="T38" fmla="*/ 3 w 533"/>
                <a:gd name="T39" fmla="*/ 249 h 283"/>
                <a:gd name="T40" fmla="*/ 12 w 533"/>
                <a:gd name="T41" fmla="*/ 213 h 283"/>
                <a:gd name="T42" fmla="*/ 32 w 533"/>
                <a:gd name="T43" fmla="*/ 168 h 283"/>
                <a:gd name="T44" fmla="*/ 67 w 533"/>
                <a:gd name="T45" fmla="*/ 121 h 283"/>
                <a:gd name="T46" fmla="*/ 90 w 533"/>
                <a:gd name="T47" fmla="*/ 100 h 283"/>
                <a:gd name="T48" fmla="*/ 103 w 533"/>
                <a:gd name="T49" fmla="*/ 90 h 283"/>
                <a:gd name="T50" fmla="*/ 110 w 533"/>
                <a:gd name="T51" fmla="*/ 85 h 283"/>
                <a:gd name="T52" fmla="*/ 117 w 533"/>
                <a:gd name="T53" fmla="*/ 81 h 283"/>
                <a:gd name="T54" fmla="*/ 181 w 533"/>
                <a:gd name="T55" fmla="*/ 53 h 283"/>
                <a:gd name="T56" fmla="*/ 216 w 533"/>
                <a:gd name="T57" fmla="*/ 46 h 283"/>
                <a:gd name="T58" fmla="*/ 252 w 533"/>
                <a:gd name="T59" fmla="*/ 45 h 283"/>
                <a:gd name="T60" fmla="*/ 288 w 533"/>
                <a:gd name="T61" fmla="*/ 48 h 283"/>
                <a:gd name="T62" fmla="*/ 323 w 533"/>
                <a:gd name="T63" fmla="*/ 56 h 283"/>
                <a:gd name="T64" fmla="*/ 384 w 533"/>
                <a:gd name="T65" fmla="*/ 85 h 283"/>
                <a:gd name="T66" fmla="*/ 410 w 533"/>
                <a:gd name="T67" fmla="*/ 105 h 283"/>
                <a:gd name="T68" fmla="*/ 421 w 533"/>
                <a:gd name="T69" fmla="*/ 116 h 283"/>
                <a:gd name="T70" fmla="*/ 429 w 533"/>
                <a:gd name="T71" fmla="*/ 124 h 283"/>
                <a:gd name="T72" fmla="*/ 430 w 533"/>
                <a:gd name="T73" fmla="*/ 124 h 283"/>
                <a:gd name="T74" fmla="*/ 431 w 533"/>
                <a:gd name="T75" fmla="*/ 126 h 283"/>
                <a:gd name="T76" fmla="*/ 434 w 533"/>
                <a:gd name="T77" fmla="*/ 129 h 283"/>
                <a:gd name="T78" fmla="*/ 435 w 533"/>
                <a:gd name="T79" fmla="*/ 130 h 283"/>
                <a:gd name="T80" fmla="*/ 488 w 533"/>
                <a:gd name="T81" fmla="*/ 250 h 283"/>
                <a:gd name="T82" fmla="*/ 488 w 533"/>
                <a:gd name="T83" fmla="*/ 252 h 283"/>
                <a:gd name="T84" fmla="*/ 489 w 533"/>
                <a:gd name="T85" fmla="*/ 259 h 283"/>
                <a:gd name="T86" fmla="*/ 489 w 533"/>
                <a:gd name="T87" fmla="*/ 265 h 283"/>
                <a:gd name="T88" fmla="*/ 489 w 533"/>
                <a:gd name="T89" fmla="*/ 270 h 283"/>
                <a:gd name="T90" fmla="*/ 489 w 533"/>
                <a:gd name="T91" fmla="*/ 275 h 283"/>
                <a:gd name="T92" fmla="*/ 489 w 533"/>
                <a:gd name="T93" fmla="*/ 281 h 283"/>
                <a:gd name="T94" fmla="*/ 489 w 533"/>
                <a:gd name="T95" fmla="*/ 283 h 283"/>
                <a:gd name="T96" fmla="*/ 490 w 533"/>
                <a:gd name="T97" fmla="*/ 283 h 283"/>
                <a:gd name="T98" fmla="*/ 517 w 533"/>
                <a:gd name="T99" fmla="*/ 283 h 283"/>
                <a:gd name="T100" fmla="*/ 533 w 533"/>
                <a:gd name="T101" fmla="*/ 283 h 283"/>
                <a:gd name="T102" fmla="*/ 533 w 533"/>
                <a:gd name="T103" fmla="*/ 282 h 283"/>
                <a:gd name="T104" fmla="*/ 247 w 533"/>
                <a:gd name="T10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3" h="283">
                  <a:moveTo>
                    <a:pt x="247" y="0"/>
                  </a:moveTo>
                  <a:cubicBezTo>
                    <a:pt x="247" y="31"/>
                    <a:pt x="247" y="31"/>
                    <a:pt x="247" y="31"/>
                  </a:cubicBezTo>
                  <a:cubicBezTo>
                    <a:pt x="236" y="32"/>
                    <a:pt x="225" y="33"/>
                    <a:pt x="214" y="34"/>
                  </a:cubicBezTo>
                  <a:cubicBezTo>
                    <a:pt x="202" y="37"/>
                    <a:pt x="190" y="39"/>
                    <a:pt x="178" y="43"/>
                  </a:cubicBezTo>
                  <a:cubicBezTo>
                    <a:pt x="154" y="50"/>
                    <a:pt x="132" y="61"/>
                    <a:pt x="113" y="74"/>
                  </a:cubicBezTo>
                  <a:cubicBezTo>
                    <a:pt x="110" y="75"/>
                    <a:pt x="108" y="77"/>
                    <a:pt x="105" y="79"/>
                  </a:cubicBezTo>
                  <a:cubicBezTo>
                    <a:pt x="103" y="80"/>
                    <a:pt x="101" y="82"/>
                    <a:pt x="98" y="84"/>
                  </a:cubicBezTo>
                  <a:cubicBezTo>
                    <a:pt x="94" y="87"/>
                    <a:pt x="89" y="91"/>
                    <a:pt x="85" y="94"/>
                  </a:cubicBezTo>
                  <a:cubicBezTo>
                    <a:pt x="77" y="102"/>
                    <a:pt x="69" y="109"/>
                    <a:pt x="62" y="117"/>
                  </a:cubicBezTo>
                  <a:cubicBezTo>
                    <a:pt x="48" y="133"/>
                    <a:pt x="37" y="150"/>
                    <a:pt x="28" y="166"/>
                  </a:cubicBezTo>
                  <a:cubicBezTo>
                    <a:pt x="20" y="182"/>
                    <a:pt x="14" y="198"/>
                    <a:pt x="10" y="212"/>
                  </a:cubicBezTo>
                  <a:cubicBezTo>
                    <a:pt x="6" y="226"/>
                    <a:pt x="3" y="239"/>
                    <a:pt x="2" y="249"/>
                  </a:cubicBezTo>
                  <a:cubicBezTo>
                    <a:pt x="2" y="252"/>
                    <a:pt x="2" y="254"/>
                    <a:pt x="1" y="256"/>
                  </a:cubicBezTo>
                  <a:cubicBezTo>
                    <a:pt x="1" y="259"/>
                    <a:pt x="1" y="261"/>
                    <a:pt x="1" y="263"/>
                  </a:cubicBezTo>
                  <a:cubicBezTo>
                    <a:pt x="1" y="267"/>
                    <a:pt x="0" y="271"/>
                    <a:pt x="0" y="273"/>
                  </a:cubicBezTo>
                  <a:cubicBezTo>
                    <a:pt x="0" y="279"/>
                    <a:pt x="0" y="282"/>
                    <a:pt x="0" y="282"/>
                  </a:cubicBezTo>
                  <a:cubicBezTo>
                    <a:pt x="0" y="282"/>
                    <a:pt x="0" y="279"/>
                    <a:pt x="1" y="273"/>
                  </a:cubicBezTo>
                  <a:cubicBezTo>
                    <a:pt x="1" y="271"/>
                    <a:pt x="1" y="267"/>
                    <a:pt x="2" y="263"/>
                  </a:cubicBezTo>
                  <a:cubicBezTo>
                    <a:pt x="2" y="261"/>
                    <a:pt x="2" y="259"/>
                    <a:pt x="2" y="257"/>
                  </a:cubicBezTo>
                  <a:cubicBezTo>
                    <a:pt x="3" y="254"/>
                    <a:pt x="3" y="252"/>
                    <a:pt x="3" y="249"/>
                  </a:cubicBezTo>
                  <a:cubicBezTo>
                    <a:pt x="5" y="239"/>
                    <a:pt x="7" y="226"/>
                    <a:pt x="12" y="213"/>
                  </a:cubicBezTo>
                  <a:cubicBezTo>
                    <a:pt x="17" y="199"/>
                    <a:pt x="23" y="183"/>
                    <a:pt x="32" y="168"/>
                  </a:cubicBezTo>
                  <a:cubicBezTo>
                    <a:pt x="41" y="152"/>
                    <a:pt x="53" y="136"/>
                    <a:pt x="67" y="121"/>
                  </a:cubicBezTo>
                  <a:cubicBezTo>
                    <a:pt x="74" y="114"/>
                    <a:pt x="82" y="107"/>
                    <a:pt x="90" y="100"/>
                  </a:cubicBezTo>
                  <a:cubicBezTo>
                    <a:pt x="94" y="96"/>
                    <a:pt x="99" y="93"/>
                    <a:pt x="103" y="90"/>
                  </a:cubicBezTo>
                  <a:cubicBezTo>
                    <a:pt x="106" y="88"/>
                    <a:pt x="108" y="87"/>
                    <a:pt x="110" y="85"/>
                  </a:cubicBezTo>
                  <a:cubicBezTo>
                    <a:pt x="113" y="84"/>
                    <a:pt x="115" y="82"/>
                    <a:pt x="117" y="81"/>
                  </a:cubicBezTo>
                  <a:cubicBezTo>
                    <a:pt x="137" y="69"/>
                    <a:pt x="158" y="60"/>
                    <a:pt x="181" y="53"/>
                  </a:cubicBezTo>
                  <a:cubicBezTo>
                    <a:pt x="193" y="50"/>
                    <a:pt x="204" y="48"/>
                    <a:pt x="216" y="46"/>
                  </a:cubicBezTo>
                  <a:cubicBezTo>
                    <a:pt x="228" y="45"/>
                    <a:pt x="240" y="44"/>
                    <a:pt x="252" y="45"/>
                  </a:cubicBezTo>
                  <a:cubicBezTo>
                    <a:pt x="265" y="45"/>
                    <a:pt x="276" y="46"/>
                    <a:pt x="288" y="48"/>
                  </a:cubicBezTo>
                  <a:cubicBezTo>
                    <a:pt x="300" y="50"/>
                    <a:pt x="311" y="52"/>
                    <a:pt x="323" y="56"/>
                  </a:cubicBezTo>
                  <a:cubicBezTo>
                    <a:pt x="345" y="63"/>
                    <a:pt x="366" y="73"/>
                    <a:pt x="384" y="85"/>
                  </a:cubicBezTo>
                  <a:cubicBezTo>
                    <a:pt x="393" y="92"/>
                    <a:pt x="402" y="98"/>
                    <a:pt x="410" y="105"/>
                  </a:cubicBezTo>
                  <a:cubicBezTo>
                    <a:pt x="414" y="108"/>
                    <a:pt x="418" y="112"/>
                    <a:pt x="421" y="116"/>
                  </a:cubicBezTo>
                  <a:cubicBezTo>
                    <a:pt x="424" y="119"/>
                    <a:pt x="427" y="121"/>
                    <a:pt x="429" y="124"/>
                  </a:cubicBezTo>
                  <a:cubicBezTo>
                    <a:pt x="429" y="124"/>
                    <a:pt x="429" y="124"/>
                    <a:pt x="430" y="124"/>
                  </a:cubicBezTo>
                  <a:cubicBezTo>
                    <a:pt x="430" y="125"/>
                    <a:pt x="431" y="126"/>
                    <a:pt x="431" y="126"/>
                  </a:cubicBezTo>
                  <a:cubicBezTo>
                    <a:pt x="432" y="127"/>
                    <a:pt x="433" y="128"/>
                    <a:pt x="434" y="129"/>
                  </a:cubicBezTo>
                  <a:cubicBezTo>
                    <a:pt x="434" y="130"/>
                    <a:pt x="434" y="130"/>
                    <a:pt x="435" y="130"/>
                  </a:cubicBezTo>
                  <a:cubicBezTo>
                    <a:pt x="463" y="164"/>
                    <a:pt x="481" y="205"/>
                    <a:pt x="488" y="250"/>
                  </a:cubicBezTo>
                  <a:cubicBezTo>
                    <a:pt x="488" y="250"/>
                    <a:pt x="488" y="251"/>
                    <a:pt x="488" y="252"/>
                  </a:cubicBezTo>
                  <a:cubicBezTo>
                    <a:pt x="488" y="254"/>
                    <a:pt x="488" y="256"/>
                    <a:pt x="489" y="259"/>
                  </a:cubicBezTo>
                  <a:cubicBezTo>
                    <a:pt x="489" y="261"/>
                    <a:pt x="489" y="263"/>
                    <a:pt x="489" y="265"/>
                  </a:cubicBezTo>
                  <a:cubicBezTo>
                    <a:pt x="489" y="267"/>
                    <a:pt x="489" y="269"/>
                    <a:pt x="489" y="270"/>
                  </a:cubicBezTo>
                  <a:cubicBezTo>
                    <a:pt x="489" y="272"/>
                    <a:pt x="489" y="273"/>
                    <a:pt x="489" y="275"/>
                  </a:cubicBezTo>
                  <a:cubicBezTo>
                    <a:pt x="489" y="277"/>
                    <a:pt x="489" y="279"/>
                    <a:pt x="489" y="281"/>
                  </a:cubicBezTo>
                  <a:cubicBezTo>
                    <a:pt x="489" y="282"/>
                    <a:pt x="489" y="283"/>
                    <a:pt x="489" y="283"/>
                  </a:cubicBezTo>
                  <a:cubicBezTo>
                    <a:pt x="490" y="283"/>
                    <a:pt x="490" y="283"/>
                    <a:pt x="490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33" y="283"/>
                    <a:pt x="533" y="282"/>
                    <a:pt x="533" y="282"/>
                  </a:cubicBezTo>
                  <a:cubicBezTo>
                    <a:pt x="533" y="126"/>
                    <a:pt x="405" y="0"/>
                    <a:pt x="24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7EDB44E5-C1F8-AA45-9C10-9D8041ED7F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202" y="3371201"/>
              <a:ext cx="4292942" cy="2275864"/>
            </a:xfrm>
            <a:custGeom>
              <a:avLst/>
              <a:gdLst>
                <a:gd name="T0" fmla="*/ 532 w 532"/>
                <a:gd name="T1" fmla="*/ 9 h 282"/>
                <a:gd name="T2" fmla="*/ 531 w 532"/>
                <a:gd name="T3" fmla="*/ 20 h 282"/>
                <a:gd name="T4" fmla="*/ 530 w 532"/>
                <a:gd name="T5" fmla="*/ 26 h 282"/>
                <a:gd name="T6" fmla="*/ 529 w 532"/>
                <a:gd name="T7" fmla="*/ 33 h 282"/>
                <a:gd name="T8" fmla="*/ 521 w 532"/>
                <a:gd name="T9" fmla="*/ 70 h 282"/>
                <a:gd name="T10" fmla="*/ 501 w 532"/>
                <a:gd name="T11" fmla="*/ 115 h 282"/>
                <a:gd name="T12" fmla="*/ 466 w 532"/>
                <a:gd name="T13" fmla="*/ 161 h 282"/>
                <a:gd name="T14" fmla="*/ 442 w 532"/>
                <a:gd name="T15" fmla="*/ 183 h 282"/>
                <a:gd name="T16" fmla="*/ 429 w 532"/>
                <a:gd name="T17" fmla="*/ 193 h 282"/>
                <a:gd name="T18" fmla="*/ 422 w 532"/>
                <a:gd name="T19" fmla="*/ 197 h 282"/>
                <a:gd name="T20" fmla="*/ 415 w 532"/>
                <a:gd name="T21" fmla="*/ 202 h 282"/>
                <a:gd name="T22" fmla="*/ 351 w 532"/>
                <a:gd name="T23" fmla="*/ 229 h 282"/>
                <a:gd name="T24" fmla="*/ 316 w 532"/>
                <a:gd name="T25" fmla="*/ 236 h 282"/>
                <a:gd name="T26" fmla="*/ 281 w 532"/>
                <a:gd name="T27" fmla="*/ 238 h 282"/>
                <a:gd name="T28" fmla="*/ 245 w 532"/>
                <a:gd name="T29" fmla="*/ 235 h 282"/>
                <a:gd name="T30" fmla="*/ 210 w 532"/>
                <a:gd name="T31" fmla="*/ 227 h 282"/>
                <a:gd name="T32" fmla="*/ 148 w 532"/>
                <a:gd name="T33" fmla="*/ 197 h 282"/>
                <a:gd name="T34" fmla="*/ 123 w 532"/>
                <a:gd name="T35" fmla="*/ 178 h 282"/>
                <a:gd name="T36" fmla="*/ 111 w 532"/>
                <a:gd name="T37" fmla="*/ 167 h 282"/>
                <a:gd name="T38" fmla="*/ 103 w 532"/>
                <a:gd name="T39" fmla="*/ 159 h 282"/>
                <a:gd name="T40" fmla="*/ 103 w 532"/>
                <a:gd name="T41" fmla="*/ 158 h 282"/>
                <a:gd name="T42" fmla="*/ 101 w 532"/>
                <a:gd name="T43" fmla="*/ 157 h 282"/>
                <a:gd name="T44" fmla="*/ 99 w 532"/>
                <a:gd name="T45" fmla="*/ 153 h 282"/>
                <a:gd name="T46" fmla="*/ 98 w 532"/>
                <a:gd name="T47" fmla="*/ 153 h 282"/>
                <a:gd name="T48" fmla="*/ 45 w 532"/>
                <a:gd name="T49" fmla="*/ 33 h 282"/>
                <a:gd name="T50" fmla="*/ 45 w 532"/>
                <a:gd name="T51" fmla="*/ 31 h 282"/>
                <a:gd name="T52" fmla="*/ 44 w 532"/>
                <a:gd name="T53" fmla="*/ 24 h 282"/>
                <a:gd name="T54" fmla="*/ 44 w 532"/>
                <a:gd name="T55" fmla="*/ 18 h 282"/>
                <a:gd name="T56" fmla="*/ 43 w 532"/>
                <a:gd name="T57" fmla="*/ 12 h 282"/>
                <a:gd name="T58" fmla="*/ 43 w 532"/>
                <a:gd name="T59" fmla="*/ 8 h 282"/>
                <a:gd name="T60" fmla="*/ 43 w 532"/>
                <a:gd name="T61" fmla="*/ 2 h 282"/>
                <a:gd name="T62" fmla="*/ 43 w 532"/>
                <a:gd name="T63" fmla="*/ 0 h 282"/>
                <a:gd name="T64" fmla="*/ 43 w 532"/>
                <a:gd name="T65" fmla="*/ 0 h 282"/>
                <a:gd name="T66" fmla="*/ 16 w 532"/>
                <a:gd name="T67" fmla="*/ 0 h 282"/>
                <a:gd name="T68" fmla="*/ 0 w 532"/>
                <a:gd name="T69" fmla="*/ 0 h 282"/>
                <a:gd name="T70" fmla="*/ 0 w 532"/>
                <a:gd name="T71" fmla="*/ 1 h 282"/>
                <a:gd name="T72" fmla="*/ 285 w 532"/>
                <a:gd name="T73" fmla="*/ 282 h 282"/>
                <a:gd name="T74" fmla="*/ 285 w 532"/>
                <a:gd name="T75" fmla="*/ 251 h 282"/>
                <a:gd name="T76" fmla="*/ 318 w 532"/>
                <a:gd name="T77" fmla="*/ 248 h 282"/>
                <a:gd name="T78" fmla="*/ 355 w 532"/>
                <a:gd name="T79" fmla="*/ 240 h 282"/>
                <a:gd name="T80" fmla="*/ 420 w 532"/>
                <a:gd name="T81" fmla="*/ 209 h 282"/>
                <a:gd name="T82" fmla="*/ 427 w 532"/>
                <a:gd name="T83" fmla="*/ 204 h 282"/>
                <a:gd name="T84" fmla="*/ 434 w 532"/>
                <a:gd name="T85" fmla="*/ 199 h 282"/>
                <a:gd name="T86" fmla="*/ 447 w 532"/>
                <a:gd name="T87" fmla="*/ 188 h 282"/>
                <a:gd name="T88" fmla="*/ 471 w 532"/>
                <a:gd name="T89" fmla="*/ 165 h 282"/>
                <a:gd name="T90" fmla="*/ 504 w 532"/>
                <a:gd name="T91" fmla="*/ 117 h 282"/>
                <a:gd name="T92" fmla="*/ 523 w 532"/>
                <a:gd name="T93" fmla="*/ 71 h 282"/>
                <a:gd name="T94" fmla="*/ 531 w 532"/>
                <a:gd name="T95" fmla="*/ 34 h 282"/>
                <a:gd name="T96" fmla="*/ 531 w 532"/>
                <a:gd name="T97" fmla="*/ 26 h 282"/>
                <a:gd name="T98" fmla="*/ 532 w 532"/>
                <a:gd name="T99" fmla="*/ 20 h 282"/>
                <a:gd name="T100" fmla="*/ 532 w 532"/>
                <a:gd name="T101" fmla="*/ 9 h 282"/>
                <a:gd name="T102" fmla="*/ 532 w 532"/>
                <a:gd name="T103" fmla="*/ 1 h 282"/>
                <a:gd name="T104" fmla="*/ 532 w 532"/>
                <a:gd name="T105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" h="282">
                  <a:moveTo>
                    <a:pt x="532" y="9"/>
                  </a:moveTo>
                  <a:cubicBezTo>
                    <a:pt x="532" y="12"/>
                    <a:pt x="532" y="16"/>
                    <a:pt x="531" y="20"/>
                  </a:cubicBezTo>
                  <a:cubicBezTo>
                    <a:pt x="531" y="22"/>
                    <a:pt x="531" y="24"/>
                    <a:pt x="530" y="26"/>
                  </a:cubicBezTo>
                  <a:cubicBezTo>
                    <a:pt x="530" y="28"/>
                    <a:pt x="530" y="31"/>
                    <a:pt x="529" y="33"/>
                  </a:cubicBezTo>
                  <a:cubicBezTo>
                    <a:pt x="528" y="44"/>
                    <a:pt x="525" y="56"/>
                    <a:pt x="521" y="70"/>
                  </a:cubicBezTo>
                  <a:cubicBezTo>
                    <a:pt x="516" y="84"/>
                    <a:pt x="510" y="99"/>
                    <a:pt x="501" y="115"/>
                  </a:cubicBezTo>
                  <a:cubicBezTo>
                    <a:pt x="492" y="130"/>
                    <a:pt x="480" y="146"/>
                    <a:pt x="466" y="161"/>
                  </a:cubicBezTo>
                  <a:cubicBezTo>
                    <a:pt x="459" y="169"/>
                    <a:pt x="451" y="176"/>
                    <a:pt x="442" y="183"/>
                  </a:cubicBezTo>
                  <a:cubicBezTo>
                    <a:pt x="438" y="186"/>
                    <a:pt x="434" y="189"/>
                    <a:pt x="429" y="193"/>
                  </a:cubicBezTo>
                  <a:cubicBezTo>
                    <a:pt x="427" y="194"/>
                    <a:pt x="425" y="196"/>
                    <a:pt x="422" y="197"/>
                  </a:cubicBezTo>
                  <a:cubicBezTo>
                    <a:pt x="420" y="199"/>
                    <a:pt x="418" y="200"/>
                    <a:pt x="415" y="202"/>
                  </a:cubicBezTo>
                  <a:cubicBezTo>
                    <a:pt x="396" y="214"/>
                    <a:pt x="374" y="223"/>
                    <a:pt x="351" y="229"/>
                  </a:cubicBezTo>
                  <a:cubicBezTo>
                    <a:pt x="340" y="233"/>
                    <a:pt x="328" y="235"/>
                    <a:pt x="316" y="236"/>
                  </a:cubicBezTo>
                  <a:cubicBezTo>
                    <a:pt x="305" y="238"/>
                    <a:pt x="292" y="238"/>
                    <a:pt x="281" y="238"/>
                  </a:cubicBezTo>
                  <a:cubicBezTo>
                    <a:pt x="268" y="238"/>
                    <a:pt x="257" y="237"/>
                    <a:pt x="245" y="235"/>
                  </a:cubicBezTo>
                  <a:cubicBezTo>
                    <a:pt x="233" y="233"/>
                    <a:pt x="221" y="230"/>
                    <a:pt x="210" y="227"/>
                  </a:cubicBezTo>
                  <a:cubicBezTo>
                    <a:pt x="188" y="220"/>
                    <a:pt x="167" y="210"/>
                    <a:pt x="148" y="197"/>
                  </a:cubicBezTo>
                  <a:cubicBezTo>
                    <a:pt x="139" y="191"/>
                    <a:pt x="131" y="185"/>
                    <a:pt x="123" y="178"/>
                  </a:cubicBezTo>
                  <a:cubicBezTo>
                    <a:pt x="119" y="174"/>
                    <a:pt x="115" y="170"/>
                    <a:pt x="111" y="167"/>
                  </a:cubicBezTo>
                  <a:cubicBezTo>
                    <a:pt x="109" y="164"/>
                    <a:pt x="106" y="161"/>
                    <a:pt x="103" y="159"/>
                  </a:cubicBezTo>
                  <a:cubicBezTo>
                    <a:pt x="103" y="159"/>
                    <a:pt x="103" y="159"/>
                    <a:pt x="103" y="158"/>
                  </a:cubicBezTo>
                  <a:cubicBezTo>
                    <a:pt x="103" y="158"/>
                    <a:pt x="102" y="157"/>
                    <a:pt x="101" y="157"/>
                  </a:cubicBezTo>
                  <a:cubicBezTo>
                    <a:pt x="100" y="155"/>
                    <a:pt x="99" y="154"/>
                    <a:pt x="99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70" y="119"/>
                    <a:pt x="51" y="78"/>
                    <a:pt x="45" y="33"/>
                  </a:cubicBezTo>
                  <a:cubicBezTo>
                    <a:pt x="45" y="32"/>
                    <a:pt x="45" y="32"/>
                    <a:pt x="45" y="31"/>
                  </a:cubicBezTo>
                  <a:cubicBezTo>
                    <a:pt x="44" y="29"/>
                    <a:pt x="44" y="26"/>
                    <a:pt x="44" y="24"/>
                  </a:cubicBezTo>
                  <a:cubicBezTo>
                    <a:pt x="44" y="22"/>
                    <a:pt x="44" y="20"/>
                    <a:pt x="44" y="18"/>
                  </a:cubicBezTo>
                  <a:cubicBezTo>
                    <a:pt x="43" y="16"/>
                    <a:pt x="43" y="14"/>
                    <a:pt x="43" y="12"/>
                  </a:cubicBezTo>
                  <a:cubicBezTo>
                    <a:pt x="43" y="11"/>
                    <a:pt x="43" y="9"/>
                    <a:pt x="43" y="8"/>
                  </a:cubicBezTo>
                  <a:cubicBezTo>
                    <a:pt x="43" y="5"/>
                    <a:pt x="43" y="3"/>
                    <a:pt x="43" y="2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56"/>
                    <a:pt x="127" y="282"/>
                    <a:pt x="285" y="282"/>
                  </a:cubicBezTo>
                  <a:cubicBezTo>
                    <a:pt x="285" y="251"/>
                    <a:pt x="285" y="251"/>
                    <a:pt x="285" y="251"/>
                  </a:cubicBezTo>
                  <a:cubicBezTo>
                    <a:pt x="296" y="251"/>
                    <a:pt x="307" y="250"/>
                    <a:pt x="318" y="248"/>
                  </a:cubicBezTo>
                  <a:cubicBezTo>
                    <a:pt x="331" y="246"/>
                    <a:pt x="343" y="244"/>
                    <a:pt x="355" y="240"/>
                  </a:cubicBezTo>
                  <a:cubicBezTo>
                    <a:pt x="378" y="232"/>
                    <a:pt x="400" y="222"/>
                    <a:pt x="420" y="209"/>
                  </a:cubicBezTo>
                  <a:cubicBezTo>
                    <a:pt x="422" y="207"/>
                    <a:pt x="425" y="206"/>
                    <a:pt x="427" y="204"/>
                  </a:cubicBezTo>
                  <a:cubicBezTo>
                    <a:pt x="430" y="202"/>
                    <a:pt x="432" y="201"/>
                    <a:pt x="434" y="199"/>
                  </a:cubicBezTo>
                  <a:cubicBezTo>
                    <a:pt x="439" y="195"/>
                    <a:pt x="443" y="192"/>
                    <a:pt x="447" y="188"/>
                  </a:cubicBezTo>
                  <a:cubicBezTo>
                    <a:pt x="456" y="181"/>
                    <a:pt x="463" y="173"/>
                    <a:pt x="471" y="165"/>
                  </a:cubicBezTo>
                  <a:cubicBezTo>
                    <a:pt x="485" y="150"/>
                    <a:pt x="496" y="133"/>
                    <a:pt x="504" y="117"/>
                  </a:cubicBezTo>
                  <a:cubicBezTo>
                    <a:pt x="513" y="101"/>
                    <a:pt x="519" y="85"/>
                    <a:pt x="523" y="71"/>
                  </a:cubicBezTo>
                  <a:cubicBezTo>
                    <a:pt x="527" y="57"/>
                    <a:pt x="529" y="44"/>
                    <a:pt x="531" y="34"/>
                  </a:cubicBezTo>
                  <a:cubicBezTo>
                    <a:pt x="531" y="31"/>
                    <a:pt x="531" y="29"/>
                    <a:pt x="531" y="26"/>
                  </a:cubicBezTo>
                  <a:cubicBezTo>
                    <a:pt x="532" y="24"/>
                    <a:pt x="532" y="22"/>
                    <a:pt x="532" y="20"/>
                  </a:cubicBezTo>
                  <a:cubicBezTo>
                    <a:pt x="532" y="16"/>
                    <a:pt x="532" y="12"/>
                    <a:pt x="532" y="9"/>
                  </a:cubicBezTo>
                  <a:cubicBezTo>
                    <a:pt x="532" y="4"/>
                    <a:pt x="532" y="1"/>
                    <a:pt x="532" y="1"/>
                  </a:cubicBezTo>
                  <a:cubicBezTo>
                    <a:pt x="532" y="1"/>
                    <a:pt x="532" y="4"/>
                    <a:pt x="532" y="9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AF6039-636C-5E49-A209-5B3E0EE08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3533" y="2141927"/>
            <a:ext cx="2615521" cy="3226358"/>
          </a:xfrm>
          <a:custGeom>
            <a:avLst/>
            <a:gdLst>
              <a:gd name="connsiteX0" fmla="*/ 1609551 w 3219102"/>
              <a:gd name="connsiteY0" fmla="*/ 0 h 3226358"/>
              <a:gd name="connsiteX1" fmla="*/ 3219102 w 3219102"/>
              <a:gd name="connsiteY1" fmla="*/ 1613179 h 3226358"/>
              <a:gd name="connsiteX2" fmla="*/ 1609551 w 3219102"/>
              <a:gd name="connsiteY2" fmla="*/ 3226358 h 3226358"/>
              <a:gd name="connsiteX3" fmla="*/ 0 w 3219102"/>
              <a:gd name="connsiteY3" fmla="*/ 1613179 h 3226358"/>
              <a:gd name="connsiteX4" fmla="*/ 1609551 w 3219102"/>
              <a:gd name="connsiteY4" fmla="*/ 0 h 32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102" h="3226358">
                <a:moveTo>
                  <a:pt x="1609551" y="0"/>
                </a:moveTo>
                <a:cubicBezTo>
                  <a:pt x="2498481" y="0"/>
                  <a:pt x="3219102" y="722245"/>
                  <a:pt x="3219102" y="1613179"/>
                </a:cubicBezTo>
                <a:cubicBezTo>
                  <a:pt x="3219102" y="2504113"/>
                  <a:pt x="2498481" y="3226358"/>
                  <a:pt x="1609551" y="3226358"/>
                </a:cubicBezTo>
                <a:cubicBezTo>
                  <a:pt x="720621" y="3226358"/>
                  <a:pt x="0" y="2504113"/>
                  <a:pt x="0" y="1613179"/>
                </a:cubicBezTo>
                <a:cubicBezTo>
                  <a:pt x="0" y="722245"/>
                  <a:pt x="720621" y="0"/>
                  <a:pt x="1609551" y="0"/>
                </a:cubicBezTo>
                <a:close/>
              </a:path>
            </a:pathLst>
          </a:custGeom>
          <a:pattFill prst="pct5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hape 2711">
            <a:extLst>
              <a:ext uri="{FF2B5EF4-FFF2-40B4-BE49-F238E27FC236}">
                <a16:creationId xmlns:a16="http://schemas.microsoft.com/office/drawing/2014/main" id="{5A2EC066-1891-B549-B6BC-41526643E41F}"/>
              </a:ext>
            </a:extLst>
          </p:cNvPr>
          <p:cNvSpPr/>
          <p:nvPr userDrawn="1"/>
        </p:nvSpPr>
        <p:spPr>
          <a:xfrm>
            <a:off x="493773" y="560847"/>
            <a:ext cx="2269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 w="12700">
            <a:miter lim="400000"/>
          </a:ln>
        </p:spPr>
        <p:txBody>
          <a:bodyPr lIns="15474" tIns="15474" rIns="15474" bIns="15474" anchor="ctr"/>
          <a:lstStyle/>
          <a:p>
            <a:pPr defTabSz="18569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19"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DD642-0C9F-0943-B156-0FEA4BA9908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651F3-B565-4849-BC65-8CF67A93D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500" y="1539557"/>
            <a:ext cx="446528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6166" y="1530227"/>
            <a:ext cx="4466225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029115" y="6324701"/>
            <a:ext cx="725261" cy="457471"/>
          </a:xfrm>
          <a:prstGeom prst="rect">
            <a:avLst/>
          </a:prstGeom>
        </p:spPr>
        <p:txBody>
          <a:bodyPr anchor="ctr"/>
          <a:lstStyle>
            <a:lvl1pPr algn="r">
              <a:defRPr sz="1463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5315" y="1870146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69425" y="1879477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325989" y="6140562"/>
            <a:ext cx="1303954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53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6255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E237-0FAD-4182-AA41-3D017B37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07B48-BD50-4599-9225-A95A93AAA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30F75-FEF4-423F-B4CD-C5A090732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8E789-FAEC-4EFC-8C1A-B4D6B0F56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5F370-02EB-4F01-8F95-32F2F8E1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AD1B6-90D2-468D-B16B-384C11B0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443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899C-95EE-5F40-8CFD-E814FE3B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4C142-9574-3744-8853-2E887FA0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94" indent="0" algn="ctr">
              <a:buNone/>
              <a:defRPr sz="1625"/>
            </a:lvl2pPr>
            <a:lvl3pPr marL="742987" indent="0" algn="ctr">
              <a:buNone/>
              <a:defRPr sz="1463"/>
            </a:lvl3pPr>
            <a:lvl4pPr marL="1114481" indent="0" algn="ctr">
              <a:buNone/>
              <a:defRPr sz="1300"/>
            </a:lvl4pPr>
            <a:lvl5pPr marL="1485974" indent="0" algn="ctr">
              <a:buNone/>
              <a:defRPr sz="1300"/>
            </a:lvl5pPr>
            <a:lvl6pPr marL="1857468" indent="0" algn="ctr">
              <a:buNone/>
              <a:defRPr sz="1300"/>
            </a:lvl6pPr>
            <a:lvl7pPr marL="2228962" indent="0" algn="ctr">
              <a:buNone/>
              <a:defRPr sz="1300"/>
            </a:lvl7pPr>
            <a:lvl8pPr marL="2600455" indent="0" algn="ctr">
              <a:buNone/>
              <a:defRPr sz="1300"/>
            </a:lvl8pPr>
            <a:lvl9pPr marL="2971949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CC0F8-AC94-764D-B3A5-4C6335FE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7541-50BB-E84B-A332-A2E620F8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683D8-6CD4-4843-9E49-FFEE4100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2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C6F9-06BA-7048-923C-D4CF7A8A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83DD-4E5E-3848-86E9-5705661B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E107B-D336-B14C-8CA6-96F178DE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A0B2-74A8-1C46-B7D9-845964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D74B1-C9E8-0245-9C72-9D885F60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BFC2-8074-0643-B298-9350EEAD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0" y="1709747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E36C2-67A5-8A41-954A-BDDBA0BB1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0" y="4589472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9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B7537-4AB7-7A4D-BD97-862734CE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E47D-6928-B342-A1E0-F851B807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9E39-903C-044A-A1AA-C777AAEF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D032-A041-8547-91B1-30D758B2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AC8A-053F-3442-909C-625AC86B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E7467-67DC-D94E-8485-77FA21E56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F296-E09D-9E40-BD47-9C43C7E0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EC652-5E2E-8148-9CF1-B34E2BA5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F1E43-8F29-FD4C-A960-0859EFE6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36F3-B1B7-CB48-809C-D3B5A044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4A320-B15F-8A4C-AA59-5C5DE7CF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EDCFA-9341-B147-97BA-BFA7A4506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3147D-6772-5143-AE40-251ED1642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A3679-F486-DC45-AC5A-A0866A93F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489F2-A286-C045-84FB-777DE464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F91E9-D8D5-0D4A-BDD0-3E4DB662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3F280-4F36-1642-8663-C52B6250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7AE948-09C6-3F41-ABCE-91B835C1E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DB5410-B626-504B-B145-224A39B297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B6944-E3EC-8149-9E7D-BB5E97BC5302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C4EC09-BBAF-0C4C-A677-CCAC414DB75C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CF5BD6-7884-0043-928E-FD943EC3A48C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E70A1F-6A73-6445-8676-81AD9B9C6F65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35E3-6C98-FB45-BF66-D0F8511E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87408-9B9F-AA42-A85D-9AF393B3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7C923-EECA-1346-92E6-BC325A65A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BAFE-1794-F543-824F-7C617F48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86BF5-3486-3A44-BCCF-2C30F6DA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23EDE-7B27-BA4D-9373-AC502C2F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4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973E-1F76-B143-9731-A638DFF2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985D2-5FA0-6244-9C09-23BAA15F5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94" indent="0">
              <a:buNone/>
              <a:defRPr sz="2275"/>
            </a:lvl2pPr>
            <a:lvl3pPr marL="742987" indent="0">
              <a:buNone/>
              <a:defRPr sz="1950"/>
            </a:lvl3pPr>
            <a:lvl4pPr marL="1114481" indent="0">
              <a:buNone/>
              <a:defRPr sz="1625"/>
            </a:lvl4pPr>
            <a:lvl5pPr marL="1485974" indent="0">
              <a:buNone/>
              <a:defRPr sz="1625"/>
            </a:lvl5pPr>
            <a:lvl6pPr marL="1857468" indent="0">
              <a:buNone/>
              <a:defRPr sz="1625"/>
            </a:lvl6pPr>
            <a:lvl7pPr marL="2228962" indent="0">
              <a:buNone/>
              <a:defRPr sz="1625"/>
            </a:lvl7pPr>
            <a:lvl8pPr marL="2600455" indent="0">
              <a:buNone/>
              <a:defRPr sz="1625"/>
            </a:lvl8pPr>
            <a:lvl9pPr marL="2971949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0C267-FA2A-414A-BB7D-8C3B00A1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9BA22-3092-7643-85BD-65AA5F3D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9DC93-B052-C146-9F1B-8B1C9370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DE8F6-2051-7F41-B74B-AD5589F8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93B0-5C04-5845-A945-09CEA547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DABF-C353-9E41-AD11-50B1744D0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584B-2CF8-174A-8FF1-2191F87D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4E71E-C317-3E48-BA95-56AC8361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2CE82-6926-3F4A-B4BD-B05AB6BF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835D-2AC3-4C89-9700-CE570E26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DEE3B-2B8D-4FF3-BF67-B5F577DF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1F733-BF55-47CA-A0D7-E73C5047C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E4E33-E5B9-4DCF-874B-5633877D9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240D8B-C712-4E3A-B9EB-9DFDB7222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4310E8-89D7-403F-A3B8-B248F86B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84A9BB-B773-4F0A-9674-0E6170EB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6A2670-2BF4-4E6E-B429-457049E9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3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9172B-D403-C543-B4B3-168DDDFFB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F52E2-0906-4749-8D0E-C1FE246F6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1308-ACEF-954C-B96A-91DC3BE7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D925C-C57C-9546-9E80-9196DC61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2829-7AB4-6248-9E09-EF66D0CC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349BAE6-28CF-4A49-B251-8B802BB4A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88B13C-989D-F84D-A967-019EAC256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324A86-5AF1-EF49-BFE4-F43C4FC731F4}"/>
              </a:ext>
            </a:extLst>
          </p:cNvPr>
          <p:cNvGrpSpPr/>
          <p:nvPr userDrawn="1"/>
        </p:nvGrpSpPr>
        <p:grpSpPr>
          <a:xfrm>
            <a:off x="5264053" y="1447803"/>
            <a:ext cx="3627536" cy="4679911"/>
            <a:chOff x="5828202" y="967154"/>
            <a:chExt cx="4464660" cy="4679911"/>
          </a:xfrm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B4CA3FC7-03D6-E546-A4EC-7D2EA87F3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0246" y="967154"/>
              <a:ext cx="4302616" cy="2283119"/>
            </a:xfrm>
            <a:custGeom>
              <a:avLst/>
              <a:gdLst>
                <a:gd name="T0" fmla="*/ 247 w 533"/>
                <a:gd name="T1" fmla="*/ 0 h 283"/>
                <a:gd name="T2" fmla="*/ 247 w 533"/>
                <a:gd name="T3" fmla="*/ 31 h 283"/>
                <a:gd name="T4" fmla="*/ 214 w 533"/>
                <a:gd name="T5" fmla="*/ 34 h 283"/>
                <a:gd name="T6" fmla="*/ 178 w 533"/>
                <a:gd name="T7" fmla="*/ 43 h 283"/>
                <a:gd name="T8" fmla="*/ 113 w 533"/>
                <a:gd name="T9" fmla="*/ 74 h 283"/>
                <a:gd name="T10" fmla="*/ 105 w 533"/>
                <a:gd name="T11" fmla="*/ 79 h 283"/>
                <a:gd name="T12" fmla="*/ 98 w 533"/>
                <a:gd name="T13" fmla="*/ 84 h 283"/>
                <a:gd name="T14" fmla="*/ 85 w 533"/>
                <a:gd name="T15" fmla="*/ 94 h 283"/>
                <a:gd name="T16" fmla="*/ 62 w 533"/>
                <a:gd name="T17" fmla="*/ 117 h 283"/>
                <a:gd name="T18" fmla="*/ 28 w 533"/>
                <a:gd name="T19" fmla="*/ 166 h 283"/>
                <a:gd name="T20" fmla="*/ 10 w 533"/>
                <a:gd name="T21" fmla="*/ 212 h 283"/>
                <a:gd name="T22" fmla="*/ 2 w 533"/>
                <a:gd name="T23" fmla="*/ 249 h 283"/>
                <a:gd name="T24" fmla="*/ 1 w 533"/>
                <a:gd name="T25" fmla="*/ 256 h 283"/>
                <a:gd name="T26" fmla="*/ 1 w 533"/>
                <a:gd name="T27" fmla="*/ 263 h 283"/>
                <a:gd name="T28" fmla="*/ 0 w 533"/>
                <a:gd name="T29" fmla="*/ 273 h 283"/>
                <a:gd name="T30" fmla="*/ 0 w 533"/>
                <a:gd name="T31" fmla="*/ 282 h 283"/>
                <a:gd name="T32" fmla="*/ 1 w 533"/>
                <a:gd name="T33" fmla="*/ 273 h 283"/>
                <a:gd name="T34" fmla="*/ 2 w 533"/>
                <a:gd name="T35" fmla="*/ 263 h 283"/>
                <a:gd name="T36" fmla="*/ 2 w 533"/>
                <a:gd name="T37" fmla="*/ 257 h 283"/>
                <a:gd name="T38" fmla="*/ 3 w 533"/>
                <a:gd name="T39" fmla="*/ 249 h 283"/>
                <a:gd name="T40" fmla="*/ 12 w 533"/>
                <a:gd name="T41" fmla="*/ 213 h 283"/>
                <a:gd name="T42" fmla="*/ 32 w 533"/>
                <a:gd name="T43" fmla="*/ 168 h 283"/>
                <a:gd name="T44" fmla="*/ 67 w 533"/>
                <a:gd name="T45" fmla="*/ 121 h 283"/>
                <a:gd name="T46" fmla="*/ 90 w 533"/>
                <a:gd name="T47" fmla="*/ 100 h 283"/>
                <a:gd name="T48" fmla="*/ 103 w 533"/>
                <a:gd name="T49" fmla="*/ 90 h 283"/>
                <a:gd name="T50" fmla="*/ 110 w 533"/>
                <a:gd name="T51" fmla="*/ 85 h 283"/>
                <a:gd name="T52" fmla="*/ 117 w 533"/>
                <a:gd name="T53" fmla="*/ 81 h 283"/>
                <a:gd name="T54" fmla="*/ 181 w 533"/>
                <a:gd name="T55" fmla="*/ 53 h 283"/>
                <a:gd name="T56" fmla="*/ 216 w 533"/>
                <a:gd name="T57" fmla="*/ 46 h 283"/>
                <a:gd name="T58" fmla="*/ 252 w 533"/>
                <a:gd name="T59" fmla="*/ 45 h 283"/>
                <a:gd name="T60" fmla="*/ 288 w 533"/>
                <a:gd name="T61" fmla="*/ 48 h 283"/>
                <a:gd name="T62" fmla="*/ 323 w 533"/>
                <a:gd name="T63" fmla="*/ 56 h 283"/>
                <a:gd name="T64" fmla="*/ 384 w 533"/>
                <a:gd name="T65" fmla="*/ 85 h 283"/>
                <a:gd name="T66" fmla="*/ 410 w 533"/>
                <a:gd name="T67" fmla="*/ 105 h 283"/>
                <a:gd name="T68" fmla="*/ 421 w 533"/>
                <a:gd name="T69" fmla="*/ 116 h 283"/>
                <a:gd name="T70" fmla="*/ 429 w 533"/>
                <a:gd name="T71" fmla="*/ 124 h 283"/>
                <a:gd name="T72" fmla="*/ 430 w 533"/>
                <a:gd name="T73" fmla="*/ 124 h 283"/>
                <a:gd name="T74" fmla="*/ 431 w 533"/>
                <a:gd name="T75" fmla="*/ 126 h 283"/>
                <a:gd name="T76" fmla="*/ 434 w 533"/>
                <a:gd name="T77" fmla="*/ 129 h 283"/>
                <a:gd name="T78" fmla="*/ 435 w 533"/>
                <a:gd name="T79" fmla="*/ 130 h 283"/>
                <a:gd name="T80" fmla="*/ 488 w 533"/>
                <a:gd name="T81" fmla="*/ 250 h 283"/>
                <a:gd name="T82" fmla="*/ 488 w 533"/>
                <a:gd name="T83" fmla="*/ 252 h 283"/>
                <a:gd name="T84" fmla="*/ 489 w 533"/>
                <a:gd name="T85" fmla="*/ 259 h 283"/>
                <a:gd name="T86" fmla="*/ 489 w 533"/>
                <a:gd name="T87" fmla="*/ 265 h 283"/>
                <a:gd name="T88" fmla="*/ 489 w 533"/>
                <a:gd name="T89" fmla="*/ 270 h 283"/>
                <a:gd name="T90" fmla="*/ 489 w 533"/>
                <a:gd name="T91" fmla="*/ 275 h 283"/>
                <a:gd name="T92" fmla="*/ 489 w 533"/>
                <a:gd name="T93" fmla="*/ 281 h 283"/>
                <a:gd name="T94" fmla="*/ 489 w 533"/>
                <a:gd name="T95" fmla="*/ 283 h 283"/>
                <a:gd name="T96" fmla="*/ 490 w 533"/>
                <a:gd name="T97" fmla="*/ 283 h 283"/>
                <a:gd name="T98" fmla="*/ 517 w 533"/>
                <a:gd name="T99" fmla="*/ 283 h 283"/>
                <a:gd name="T100" fmla="*/ 533 w 533"/>
                <a:gd name="T101" fmla="*/ 283 h 283"/>
                <a:gd name="T102" fmla="*/ 533 w 533"/>
                <a:gd name="T103" fmla="*/ 282 h 283"/>
                <a:gd name="T104" fmla="*/ 247 w 533"/>
                <a:gd name="T10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3" h="283">
                  <a:moveTo>
                    <a:pt x="247" y="0"/>
                  </a:moveTo>
                  <a:cubicBezTo>
                    <a:pt x="247" y="31"/>
                    <a:pt x="247" y="31"/>
                    <a:pt x="247" y="31"/>
                  </a:cubicBezTo>
                  <a:cubicBezTo>
                    <a:pt x="236" y="32"/>
                    <a:pt x="225" y="33"/>
                    <a:pt x="214" y="34"/>
                  </a:cubicBezTo>
                  <a:cubicBezTo>
                    <a:pt x="202" y="37"/>
                    <a:pt x="190" y="39"/>
                    <a:pt x="178" y="43"/>
                  </a:cubicBezTo>
                  <a:cubicBezTo>
                    <a:pt x="154" y="50"/>
                    <a:pt x="132" y="61"/>
                    <a:pt x="113" y="74"/>
                  </a:cubicBezTo>
                  <a:cubicBezTo>
                    <a:pt x="110" y="75"/>
                    <a:pt x="108" y="77"/>
                    <a:pt x="105" y="79"/>
                  </a:cubicBezTo>
                  <a:cubicBezTo>
                    <a:pt x="103" y="80"/>
                    <a:pt x="101" y="82"/>
                    <a:pt x="98" y="84"/>
                  </a:cubicBezTo>
                  <a:cubicBezTo>
                    <a:pt x="94" y="87"/>
                    <a:pt x="89" y="91"/>
                    <a:pt x="85" y="94"/>
                  </a:cubicBezTo>
                  <a:cubicBezTo>
                    <a:pt x="77" y="102"/>
                    <a:pt x="69" y="109"/>
                    <a:pt x="62" y="117"/>
                  </a:cubicBezTo>
                  <a:cubicBezTo>
                    <a:pt x="48" y="133"/>
                    <a:pt x="37" y="150"/>
                    <a:pt x="28" y="166"/>
                  </a:cubicBezTo>
                  <a:cubicBezTo>
                    <a:pt x="20" y="182"/>
                    <a:pt x="14" y="198"/>
                    <a:pt x="10" y="212"/>
                  </a:cubicBezTo>
                  <a:cubicBezTo>
                    <a:pt x="6" y="226"/>
                    <a:pt x="3" y="239"/>
                    <a:pt x="2" y="249"/>
                  </a:cubicBezTo>
                  <a:cubicBezTo>
                    <a:pt x="2" y="252"/>
                    <a:pt x="2" y="254"/>
                    <a:pt x="1" y="256"/>
                  </a:cubicBezTo>
                  <a:cubicBezTo>
                    <a:pt x="1" y="259"/>
                    <a:pt x="1" y="261"/>
                    <a:pt x="1" y="263"/>
                  </a:cubicBezTo>
                  <a:cubicBezTo>
                    <a:pt x="1" y="267"/>
                    <a:pt x="0" y="271"/>
                    <a:pt x="0" y="273"/>
                  </a:cubicBezTo>
                  <a:cubicBezTo>
                    <a:pt x="0" y="279"/>
                    <a:pt x="0" y="282"/>
                    <a:pt x="0" y="282"/>
                  </a:cubicBezTo>
                  <a:cubicBezTo>
                    <a:pt x="0" y="282"/>
                    <a:pt x="0" y="279"/>
                    <a:pt x="1" y="273"/>
                  </a:cubicBezTo>
                  <a:cubicBezTo>
                    <a:pt x="1" y="271"/>
                    <a:pt x="1" y="267"/>
                    <a:pt x="2" y="263"/>
                  </a:cubicBezTo>
                  <a:cubicBezTo>
                    <a:pt x="2" y="261"/>
                    <a:pt x="2" y="259"/>
                    <a:pt x="2" y="257"/>
                  </a:cubicBezTo>
                  <a:cubicBezTo>
                    <a:pt x="3" y="254"/>
                    <a:pt x="3" y="252"/>
                    <a:pt x="3" y="249"/>
                  </a:cubicBezTo>
                  <a:cubicBezTo>
                    <a:pt x="5" y="239"/>
                    <a:pt x="7" y="226"/>
                    <a:pt x="12" y="213"/>
                  </a:cubicBezTo>
                  <a:cubicBezTo>
                    <a:pt x="17" y="199"/>
                    <a:pt x="23" y="183"/>
                    <a:pt x="32" y="168"/>
                  </a:cubicBezTo>
                  <a:cubicBezTo>
                    <a:pt x="41" y="152"/>
                    <a:pt x="53" y="136"/>
                    <a:pt x="67" y="121"/>
                  </a:cubicBezTo>
                  <a:cubicBezTo>
                    <a:pt x="74" y="114"/>
                    <a:pt x="82" y="107"/>
                    <a:pt x="90" y="100"/>
                  </a:cubicBezTo>
                  <a:cubicBezTo>
                    <a:pt x="94" y="96"/>
                    <a:pt x="99" y="93"/>
                    <a:pt x="103" y="90"/>
                  </a:cubicBezTo>
                  <a:cubicBezTo>
                    <a:pt x="106" y="88"/>
                    <a:pt x="108" y="87"/>
                    <a:pt x="110" y="85"/>
                  </a:cubicBezTo>
                  <a:cubicBezTo>
                    <a:pt x="113" y="84"/>
                    <a:pt x="115" y="82"/>
                    <a:pt x="117" y="81"/>
                  </a:cubicBezTo>
                  <a:cubicBezTo>
                    <a:pt x="137" y="69"/>
                    <a:pt x="158" y="60"/>
                    <a:pt x="181" y="53"/>
                  </a:cubicBezTo>
                  <a:cubicBezTo>
                    <a:pt x="193" y="50"/>
                    <a:pt x="204" y="48"/>
                    <a:pt x="216" y="46"/>
                  </a:cubicBezTo>
                  <a:cubicBezTo>
                    <a:pt x="228" y="45"/>
                    <a:pt x="240" y="44"/>
                    <a:pt x="252" y="45"/>
                  </a:cubicBezTo>
                  <a:cubicBezTo>
                    <a:pt x="265" y="45"/>
                    <a:pt x="276" y="46"/>
                    <a:pt x="288" y="48"/>
                  </a:cubicBezTo>
                  <a:cubicBezTo>
                    <a:pt x="300" y="50"/>
                    <a:pt x="311" y="52"/>
                    <a:pt x="323" y="56"/>
                  </a:cubicBezTo>
                  <a:cubicBezTo>
                    <a:pt x="345" y="63"/>
                    <a:pt x="366" y="73"/>
                    <a:pt x="384" y="85"/>
                  </a:cubicBezTo>
                  <a:cubicBezTo>
                    <a:pt x="393" y="92"/>
                    <a:pt x="402" y="98"/>
                    <a:pt x="410" y="105"/>
                  </a:cubicBezTo>
                  <a:cubicBezTo>
                    <a:pt x="414" y="108"/>
                    <a:pt x="418" y="112"/>
                    <a:pt x="421" y="116"/>
                  </a:cubicBezTo>
                  <a:cubicBezTo>
                    <a:pt x="424" y="119"/>
                    <a:pt x="427" y="121"/>
                    <a:pt x="429" y="124"/>
                  </a:cubicBezTo>
                  <a:cubicBezTo>
                    <a:pt x="429" y="124"/>
                    <a:pt x="429" y="124"/>
                    <a:pt x="430" y="124"/>
                  </a:cubicBezTo>
                  <a:cubicBezTo>
                    <a:pt x="430" y="125"/>
                    <a:pt x="431" y="126"/>
                    <a:pt x="431" y="126"/>
                  </a:cubicBezTo>
                  <a:cubicBezTo>
                    <a:pt x="432" y="127"/>
                    <a:pt x="433" y="128"/>
                    <a:pt x="434" y="129"/>
                  </a:cubicBezTo>
                  <a:cubicBezTo>
                    <a:pt x="434" y="130"/>
                    <a:pt x="434" y="130"/>
                    <a:pt x="435" y="130"/>
                  </a:cubicBezTo>
                  <a:cubicBezTo>
                    <a:pt x="463" y="164"/>
                    <a:pt x="481" y="205"/>
                    <a:pt x="488" y="250"/>
                  </a:cubicBezTo>
                  <a:cubicBezTo>
                    <a:pt x="488" y="250"/>
                    <a:pt x="488" y="251"/>
                    <a:pt x="488" y="252"/>
                  </a:cubicBezTo>
                  <a:cubicBezTo>
                    <a:pt x="488" y="254"/>
                    <a:pt x="488" y="256"/>
                    <a:pt x="489" y="259"/>
                  </a:cubicBezTo>
                  <a:cubicBezTo>
                    <a:pt x="489" y="261"/>
                    <a:pt x="489" y="263"/>
                    <a:pt x="489" y="265"/>
                  </a:cubicBezTo>
                  <a:cubicBezTo>
                    <a:pt x="489" y="267"/>
                    <a:pt x="489" y="269"/>
                    <a:pt x="489" y="270"/>
                  </a:cubicBezTo>
                  <a:cubicBezTo>
                    <a:pt x="489" y="272"/>
                    <a:pt x="489" y="273"/>
                    <a:pt x="489" y="275"/>
                  </a:cubicBezTo>
                  <a:cubicBezTo>
                    <a:pt x="489" y="277"/>
                    <a:pt x="489" y="279"/>
                    <a:pt x="489" y="281"/>
                  </a:cubicBezTo>
                  <a:cubicBezTo>
                    <a:pt x="489" y="282"/>
                    <a:pt x="489" y="283"/>
                    <a:pt x="489" y="283"/>
                  </a:cubicBezTo>
                  <a:cubicBezTo>
                    <a:pt x="490" y="283"/>
                    <a:pt x="490" y="283"/>
                    <a:pt x="490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33" y="283"/>
                    <a:pt x="533" y="282"/>
                    <a:pt x="533" y="282"/>
                  </a:cubicBezTo>
                  <a:cubicBezTo>
                    <a:pt x="533" y="126"/>
                    <a:pt x="405" y="0"/>
                    <a:pt x="24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7EDB44E5-C1F8-AA45-9C10-9D8041ED7F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202" y="3371201"/>
              <a:ext cx="4292942" cy="2275864"/>
            </a:xfrm>
            <a:custGeom>
              <a:avLst/>
              <a:gdLst>
                <a:gd name="T0" fmla="*/ 532 w 532"/>
                <a:gd name="T1" fmla="*/ 9 h 282"/>
                <a:gd name="T2" fmla="*/ 531 w 532"/>
                <a:gd name="T3" fmla="*/ 20 h 282"/>
                <a:gd name="T4" fmla="*/ 530 w 532"/>
                <a:gd name="T5" fmla="*/ 26 h 282"/>
                <a:gd name="T6" fmla="*/ 529 w 532"/>
                <a:gd name="T7" fmla="*/ 33 h 282"/>
                <a:gd name="T8" fmla="*/ 521 w 532"/>
                <a:gd name="T9" fmla="*/ 70 h 282"/>
                <a:gd name="T10" fmla="*/ 501 w 532"/>
                <a:gd name="T11" fmla="*/ 115 h 282"/>
                <a:gd name="T12" fmla="*/ 466 w 532"/>
                <a:gd name="T13" fmla="*/ 161 h 282"/>
                <a:gd name="T14" fmla="*/ 442 w 532"/>
                <a:gd name="T15" fmla="*/ 183 h 282"/>
                <a:gd name="T16" fmla="*/ 429 w 532"/>
                <a:gd name="T17" fmla="*/ 193 h 282"/>
                <a:gd name="T18" fmla="*/ 422 w 532"/>
                <a:gd name="T19" fmla="*/ 197 h 282"/>
                <a:gd name="T20" fmla="*/ 415 w 532"/>
                <a:gd name="T21" fmla="*/ 202 h 282"/>
                <a:gd name="T22" fmla="*/ 351 w 532"/>
                <a:gd name="T23" fmla="*/ 229 h 282"/>
                <a:gd name="T24" fmla="*/ 316 w 532"/>
                <a:gd name="T25" fmla="*/ 236 h 282"/>
                <a:gd name="T26" fmla="*/ 281 w 532"/>
                <a:gd name="T27" fmla="*/ 238 h 282"/>
                <a:gd name="T28" fmla="*/ 245 w 532"/>
                <a:gd name="T29" fmla="*/ 235 h 282"/>
                <a:gd name="T30" fmla="*/ 210 w 532"/>
                <a:gd name="T31" fmla="*/ 227 h 282"/>
                <a:gd name="T32" fmla="*/ 148 w 532"/>
                <a:gd name="T33" fmla="*/ 197 h 282"/>
                <a:gd name="T34" fmla="*/ 123 w 532"/>
                <a:gd name="T35" fmla="*/ 178 h 282"/>
                <a:gd name="T36" fmla="*/ 111 w 532"/>
                <a:gd name="T37" fmla="*/ 167 h 282"/>
                <a:gd name="T38" fmla="*/ 103 w 532"/>
                <a:gd name="T39" fmla="*/ 159 h 282"/>
                <a:gd name="T40" fmla="*/ 103 w 532"/>
                <a:gd name="T41" fmla="*/ 158 h 282"/>
                <a:gd name="T42" fmla="*/ 101 w 532"/>
                <a:gd name="T43" fmla="*/ 157 h 282"/>
                <a:gd name="T44" fmla="*/ 99 w 532"/>
                <a:gd name="T45" fmla="*/ 153 h 282"/>
                <a:gd name="T46" fmla="*/ 98 w 532"/>
                <a:gd name="T47" fmla="*/ 153 h 282"/>
                <a:gd name="T48" fmla="*/ 45 w 532"/>
                <a:gd name="T49" fmla="*/ 33 h 282"/>
                <a:gd name="T50" fmla="*/ 45 w 532"/>
                <a:gd name="T51" fmla="*/ 31 h 282"/>
                <a:gd name="T52" fmla="*/ 44 w 532"/>
                <a:gd name="T53" fmla="*/ 24 h 282"/>
                <a:gd name="T54" fmla="*/ 44 w 532"/>
                <a:gd name="T55" fmla="*/ 18 h 282"/>
                <a:gd name="T56" fmla="*/ 43 w 532"/>
                <a:gd name="T57" fmla="*/ 12 h 282"/>
                <a:gd name="T58" fmla="*/ 43 w 532"/>
                <a:gd name="T59" fmla="*/ 8 h 282"/>
                <a:gd name="T60" fmla="*/ 43 w 532"/>
                <a:gd name="T61" fmla="*/ 2 h 282"/>
                <a:gd name="T62" fmla="*/ 43 w 532"/>
                <a:gd name="T63" fmla="*/ 0 h 282"/>
                <a:gd name="T64" fmla="*/ 43 w 532"/>
                <a:gd name="T65" fmla="*/ 0 h 282"/>
                <a:gd name="T66" fmla="*/ 16 w 532"/>
                <a:gd name="T67" fmla="*/ 0 h 282"/>
                <a:gd name="T68" fmla="*/ 0 w 532"/>
                <a:gd name="T69" fmla="*/ 0 h 282"/>
                <a:gd name="T70" fmla="*/ 0 w 532"/>
                <a:gd name="T71" fmla="*/ 1 h 282"/>
                <a:gd name="T72" fmla="*/ 285 w 532"/>
                <a:gd name="T73" fmla="*/ 282 h 282"/>
                <a:gd name="T74" fmla="*/ 285 w 532"/>
                <a:gd name="T75" fmla="*/ 251 h 282"/>
                <a:gd name="T76" fmla="*/ 318 w 532"/>
                <a:gd name="T77" fmla="*/ 248 h 282"/>
                <a:gd name="T78" fmla="*/ 355 w 532"/>
                <a:gd name="T79" fmla="*/ 240 h 282"/>
                <a:gd name="T80" fmla="*/ 420 w 532"/>
                <a:gd name="T81" fmla="*/ 209 h 282"/>
                <a:gd name="T82" fmla="*/ 427 w 532"/>
                <a:gd name="T83" fmla="*/ 204 h 282"/>
                <a:gd name="T84" fmla="*/ 434 w 532"/>
                <a:gd name="T85" fmla="*/ 199 h 282"/>
                <a:gd name="T86" fmla="*/ 447 w 532"/>
                <a:gd name="T87" fmla="*/ 188 h 282"/>
                <a:gd name="T88" fmla="*/ 471 w 532"/>
                <a:gd name="T89" fmla="*/ 165 h 282"/>
                <a:gd name="T90" fmla="*/ 504 w 532"/>
                <a:gd name="T91" fmla="*/ 117 h 282"/>
                <a:gd name="T92" fmla="*/ 523 w 532"/>
                <a:gd name="T93" fmla="*/ 71 h 282"/>
                <a:gd name="T94" fmla="*/ 531 w 532"/>
                <a:gd name="T95" fmla="*/ 34 h 282"/>
                <a:gd name="T96" fmla="*/ 531 w 532"/>
                <a:gd name="T97" fmla="*/ 26 h 282"/>
                <a:gd name="T98" fmla="*/ 532 w 532"/>
                <a:gd name="T99" fmla="*/ 20 h 282"/>
                <a:gd name="T100" fmla="*/ 532 w 532"/>
                <a:gd name="T101" fmla="*/ 9 h 282"/>
                <a:gd name="T102" fmla="*/ 532 w 532"/>
                <a:gd name="T103" fmla="*/ 1 h 282"/>
                <a:gd name="T104" fmla="*/ 532 w 532"/>
                <a:gd name="T105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" h="282">
                  <a:moveTo>
                    <a:pt x="532" y="9"/>
                  </a:moveTo>
                  <a:cubicBezTo>
                    <a:pt x="532" y="12"/>
                    <a:pt x="532" y="16"/>
                    <a:pt x="531" y="20"/>
                  </a:cubicBezTo>
                  <a:cubicBezTo>
                    <a:pt x="531" y="22"/>
                    <a:pt x="531" y="24"/>
                    <a:pt x="530" y="26"/>
                  </a:cubicBezTo>
                  <a:cubicBezTo>
                    <a:pt x="530" y="28"/>
                    <a:pt x="530" y="31"/>
                    <a:pt x="529" y="33"/>
                  </a:cubicBezTo>
                  <a:cubicBezTo>
                    <a:pt x="528" y="44"/>
                    <a:pt x="525" y="56"/>
                    <a:pt x="521" y="70"/>
                  </a:cubicBezTo>
                  <a:cubicBezTo>
                    <a:pt x="516" y="84"/>
                    <a:pt x="510" y="99"/>
                    <a:pt x="501" y="115"/>
                  </a:cubicBezTo>
                  <a:cubicBezTo>
                    <a:pt x="492" y="130"/>
                    <a:pt x="480" y="146"/>
                    <a:pt x="466" y="161"/>
                  </a:cubicBezTo>
                  <a:cubicBezTo>
                    <a:pt x="459" y="169"/>
                    <a:pt x="451" y="176"/>
                    <a:pt x="442" y="183"/>
                  </a:cubicBezTo>
                  <a:cubicBezTo>
                    <a:pt x="438" y="186"/>
                    <a:pt x="434" y="189"/>
                    <a:pt x="429" y="193"/>
                  </a:cubicBezTo>
                  <a:cubicBezTo>
                    <a:pt x="427" y="194"/>
                    <a:pt x="425" y="196"/>
                    <a:pt x="422" y="197"/>
                  </a:cubicBezTo>
                  <a:cubicBezTo>
                    <a:pt x="420" y="199"/>
                    <a:pt x="418" y="200"/>
                    <a:pt x="415" y="202"/>
                  </a:cubicBezTo>
                  <a:cubicBezTo>
                    <a:pt x="396" y="214"/>
                    <a:pt x="374" y="223"/>
                    <a:pt x="351" y="229"/>
                  </a:cubicBezTo>
                  <a:cubicBezTo>
                    <a:pt x="340" y="233"/>
                    <a:pt x="328" y="235"/>
                    <a:pt x="316" y="236"/>
                  </a:cubicBezTo>
                  <a:cubicBezTo>
                    <a:pt x="305" y="238"/>
                    <a:pt x="292" y="238"/>
                    <a:pt x="281" y="238"/>
                  </a:cubicBezTo>
                  <a:cubicBezTo>
                    <a:pt x="268" y="238"/>
                    <a:pt x="257" y="237"/>
                    <a:pt x="245" y="235"/>
                  </a:cubicBezTo>
                  <a:cubicBezTo>
                    <a:pt x="233" y="233"/>
                    <a:pt x="221" y="230"/>
                    <a:pt x="210" y="227"/>
                  </a:cubicBezTo>
                  <a:cubicBezTo>
                    <a:pt x="188" y="220"/>
                    <a:pt x="167" y="210"/>
                    <a:pt x="148" y="197"/>
                  </a:cubicBezTo>
                  <a:cubicBezTo>
                    <a:pt x="139" y="191"/>
                    <a:pt x="131" y="185"/>
                    <a:pt x="123" y="178"/>
                  </a:cubicBezTo>
                  <a:cubicBezTo>
                    <a:pt x="119" y="174"/>
                    <a:pt x="115" y="170"/>
                    <a:pt x="111" y="167"/>
                  </a:cubicBezTo>
                  <a:cubicBezTo>
                    <a:pt x="109" y="164"/>
                    <a:pt x="106" y="161"/>
                    <a:pt x="103" y="159"/>
                  </a:cubicBezTo>
                  <a:cubicBezTo>
                    <a:pt x="103" y="159"/>
                    <a:pt x="103" y="159"/>
                    <a:pt x="103" y="158"/>
                  </a:cubicBezTo>
                  <a:cubicBezTo>
                    <a:pt x="103" y="158"/>
                    <a:pt x="102" y="157"/>
                    <a:pt x="101" y="157"/>
                  </a:cubicBezTo>
                  <a:cubicBezTo>
                    <a:pt x="100" y="155"/>
                    <a:pt x="99" y="154"/>
                    <a:pt x="99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70" y="119"/>
                    <a:pt x="51" y="78"/>
                    <a:pt x="45" y="33"/>
                  </a:cubicBezTo>
                  <a:cubicBezTo>
                    <a:pt x="45" y="32"/>
                    <a:pt x="45" y="32"/>
                    <a:pt x="45" y="31"/>
                  </a:cubicBezTo>
                  <a:cubicBezTo>
                    <a:pt x="44" y="29"/>
                    <a:pt x="44" y="26"/>
                    <a:pt x="44" y="24"/>
                  </a:cubicBezTo>
                  <a:cubicBezTo>
                    <a:pt x="44" y="22"/>
                    <a:pt x="44" y="20"/>
                    <a:pt x="44" y="18"/>
                  </a:cubicBezTo>
                  <a:cubicBezTo>
                    <a:pt x="43" y="16"/>
                    <a:pt x="43" y="14"/>
                    <a:pt x="43" y="12"/>
                  </a:cubicBezTo>
                  <a:cubicBezTo>
                    <a:pt x="43" y="11"/>
                    <a:pt x="43" y="9"/>
                    <a:pt x="43" y="8"/>
                  </a:cubicBezTo>
                  <a:cubicBezTo>
                    <a:pt x="43" y="5"/>
                    <a:pt x="43" y="3"/>
                    <a:pt x="43" y="2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56"/>
                    <a:pt x="127" y="282"/>
                    <a:pt x="285" y="282"/>
                  </a:cubicBezTo>
                  <a:cubicBezTo>
                    <a:pt x="285" y="251"/>
                    <a:pt x="285" y="251"/>
                    <a:pt x="285" y="251"/>
                  </a:cubicBezTo>
                  <a:cubicBezTo>
                    <a:pt x="296" y="251"/>
                    <a:pt x="307" y="250"/>
                    <a:pt x="318" y="248"/>
                  </a:cubicBezTo>
                  <a:cubicBezTo>
                    <a:pt x="331" y="246"/>
                    <a:pt x="343" y="244"/>
                    <a:pt x="355" y="240"/>
                  </a:cubicBezTo>
                  <a:cubicBezTo>
                    <a:pt x="378" y="232"/>
                    <a:pt x="400" y="222"/>
                    <a:pt x="420" y="209"/>
                  </a:cubicBezTo>
                  <a:cubicBezTo>
                    <a:pt x="422" y="207"/>
                    <a:pt x="425" y="206"/>
                    <a:pt x="427" y="204"/>
                  </a:cubicBezTo>
                  <a:cubicBezTo>
                    <a:pt x="430" y="202"/>
                    <a:pt x="432" y="201"/>
                    <a:pt x="434" y="199"/>
                  </a:cubicBezTo>
                  <a:cubicBezTo>
                    <a:pt x="439" y="195"/>
                    <a:pt x="443" y="192"/>
                    <a:pt x="447" y="188"/>
                  </a:cubicBezTo>
                  <a:cubicBezTo>
                    <a:pt x="456" y="181"/>
                    <a:pt x="463" y="173"/>
                    <a:pt x="471" y="165"/>
                  </a:cubicBezTo>
                  <a:cubicBezTo>
                    <a:pt x="485" y="150"/>
                    <a:pt x="496" y="133"/>
                    <a:pt x="504" y="117"/>
                  </a:cubicBezTo>
                  <a:cubicBezTo>
                    <a:pt x="513" y="101"/>
                    <a:pt x="519" y="85"/>
                    <a:pt x="523" y="71"/>
                  </a:cubicBezTo>
                  <a:cubicBezTo>
                    <a:pt x="527" y="57"/>
                    <a:pt x="529" y="44"/>
                    <a:pt x="531" y="34"/>
                  </a:cubicBezTo>
                  <a:cubicBezTo>
                    <a:pt x="531" y="31"/>
                    <a:pt x="531" y="29"/>
                    <a:pt x="531" y="26"/>
                  </a:cubicBezTo>
                  <a:cubicBezTo>
                    <a:pt x="532" y="24"/>
                    <a:pt x="532" y="22"/>
                    <a:pt x="532" y="20"/>
                  </a:cubicBezTo>
                  <a:cubicBezTo>
                    <a:pt x="532" y="16"/>
                    <a:pt x="532" y="12"/>
                    <a:pt x="532" y="9"/>
                  </a:cubicBezTo>
                  <a:cubicBezTo>
                    <a:pt x="532" y="4"/>
                    <a:pt x="532" y="1"/>
                    <a:pt x="532" y="1"/>
                  </a:cubicBezTo>
                  <a:cubicBezTo>
                    <a:pt x="532" y="1"/>
                    <a:pt x="532" y="4"/>
                    <a:pt x="532" y="9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AF6039-636C-5E49-A209-5B3E0EE08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3533" y="2141927"/>
            <a:ext cx="2615521" cy="3226358"/>
          </a:xfrm>
          <a:custGeom>
            <a:avLst/>
            <a:gdLst>
              <a:gd name="connsiteX0" fmla="*/ 1609551 w 3219102"/>
              <a:gd name="connsiteY0" fmla="*/ 0 h 3226358"/>
              <a:gd name="connsiteX1" fmla="*/ 3219102 w 3219102"/>
              <a:gd name="connsiteY1" fmla="*/ 1613179 h 3226358"/>
              <a:gd name="connsiteX2" fmla="*/ 1609551 w 3219102"/>
              <a:gd name="connsiteY2" fmla="*/ 3226358 h 3226358"/>
              <a:gd name="connsiteX3" fmla="*/ 0 w 3219102"/>
              <a:gd name="connsiteY3" fmla="*/ 1613179 h 3226358"/>
              <a:gd name="connsiteX4" fmla="*/ 1609551 w 3219102"/>
              <a:gd name="connsiteY4" fmla="*/ 0 h 32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102" h="3226358">
                <a:moveTo>
                  <a:pt x="1609551" y="0"/>
                </a:moveTo>
                <a:cubicBezTo>
                  <a:pt x="2498481" y="0"/>
                  <a:pt x="3219102" y="722245"/>
                  <a:pt x="3219102" y="1613179"/>
                </a:cubicBezTo>
                <a:cubicBezTo>
                  <a:pt x="3219102" y="2504113"/>
                  <a:pt x="2498481" y="3226358"/>
                  <a:pt x="1609551" y="3226358"/>
                </a:cubicBezTo>
                <a:cubicBezTo>
                  <a:pt x="720621" y="3226358"/>
                  <a:pt x="0" y="2504113"/>
                  <a:pt x="0" y="1613179"/>
                </a:cubicBezTo>
                <a:cubicBezTo>
                  <a:pt x="0" y="722245"/>
                  <a:pt x="720621" y="0"/>
                  <a:pt x="1609551" y="0"/>
                </a:cubicBezTo>
                <a:close/>
              </a:path>
            </a:pathLst>
          </a:custGeom>
          <a:pattFill prst="pct5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hape 2711">
            <a:extLst>
              <a:ext uri="{FF2B5EF4-FFF2-40B4-BE49-F238E27FC236}">
                <a16:creationId xmlns:a16="http://schemas.microsoft.com/office/drawing/2014/main" id="{5A2EC066-1891-B549-B6BC-41526643E41F}"/>
              </a:ext>
            </a:extLst>
          </p:cNvPr>
          <p:cNvSpPr/>
          <p:nvPr userDrawn="1"/>
        </p:nvSpPr>
        <p:spPr>
          <a:xfrm>
            <a:off x="493773" y="560847"/>
            <a:ext cx="2269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 w="12700">
            <a:miter lim="400000"/>
          </a:ln>
        </p:spPr>
        <p:txBody>
          <a:bodyPr lIns="15474" tIns="15474" rIns="15474" bIns="15474" anchor="ctr"/>
          <a:lstStyle/>
          <a:p>
            <a:pPr defTabSz="18569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19"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8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DD642-0C9F-0943-B156-0FEA4BA9908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651F3-B565-4849-BC65-8CF67A93D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500" y="1539557"/>
            <a:ext cx="446528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6166" y="1530227"/>
            <a:ext cx="4466225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029115" y="6324701"/>
            <a:ext cx="725261" cy="457471"/>
          </a:xfrm>
          <a:prstGeom prst="rect">
            <a:avLst/>
          </a:prstGeom>
        </p:spPr>
        <p:txBody>
          <a:bodyPr anchor="ctr"/>
          <a:lstStyle>
            <a:lvl1pPr algn="r">
              <a:defRPr sz="1463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5315" y="1870146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69425" y="1879477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325989" y="6140562"/>
            <a:ext cx="1303954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53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6389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DBFA-744F-4F9E-80AB-DE9A80AE5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A1503-38BE-4291-AC2E-B9911A68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18055-E9F3-46F9-8841-FCF1F369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08EF7-CBF6-4D90-B6CA-EA7EA1EC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32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0E527-C43D-49D5-800B-351AFEA47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9AFC4-ADD9-4F3F-BBC7-B7C0B35A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58E91-7A6F-44B0-9C22-830F8A07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06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1780-8849-4615-862E-9F72CA0C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3B500-C31D-47CE-BF2C-1379D606A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DD43F-C94B-435E-93E7-135071A39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1419B-ABFA-44D2-ACCB-D288A7A7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19036-7D78-460E-94B4-8BF4F1AE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84C08-DECD-422E-9688-0F2F2DAC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15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BF67-00F6-4DA5-8BA3-AAB84477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33C45-A1C3-4D6F-A902-46D6E8833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8B7D8-9554-4A7B-A0EF-7DF50A22B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4DE7B-363E-450E-9994-88501A21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33C12-DC82-4526-AAF2-641A943E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E6BA5-8D42-48A6-BE67-30C86357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20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0FE65-A8EB-44E5-B504-A53837E5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0FEB2-11FB-493E-A7BA-2DD5D4277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AA5E-9865-4DCD-9B62-140AE5DC3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A59C1-022B-4265-BA0A-AF99C9DB45B2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B636D-70C8-47F6-8BFE-E73FB8D49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BEFC3-2E58-4FEA-82E4-1999EAF18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7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37A7B-4972-484C-9B10-F33F2A6D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B0EE8-832B-834A-8686-34F8B5AF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C32F-7CC0-8042-AB99-521755C0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B2A5-419F-E343-A53F-0F92E7AB0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2A33-3365-1F4D-A3B3-6EA44DB2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7311F-5D5F-4807-BCB0-D91228CC53F9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967" y="506426"/>
            <a:ext cx="1382519" cy="521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39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95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74298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6" indent="-185746" algn="l" defTabSz="74298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4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734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8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722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215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709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20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96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87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81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7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68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455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949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37A7B-4972-484C-9B10-F33F2A6D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B0EE8-832B-834A-8686-34F8B5AF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C32F-7CC0-8042-AB99-521755C0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B2A5-419F-E343-A53F-0F92E7AB0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2A33-3365-1F4D-A3B3-6EA44DB2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7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74298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6" indent="-185746" algn="l" defTabSz="74298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4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734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8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722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215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709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20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96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87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81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7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68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455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949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37A7B-4972-484C-9B10-F33F2A6D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B0EE8-832B-834A-8686-34F8B5AF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C32F-7CC0-8042-AB99-521755C0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F509-E4C9-D04C-8965-3A5F67247EE3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B2A5-419F-E343-A53F-0F92E7AB0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2A33-3365-1F4D-A3B3-6EA44DB2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7311F-5D5F-4807-BCB0-D91228CC53F9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967" y="506426"/>
            <a:ext cx="1382519" cy="521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95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74298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6" indent="-185746" algn="l" defTabSz="74298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4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734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8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722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215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709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20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96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87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81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7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68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455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949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4CDEFAA1-CB8E-4CD8-9B87-75F92CB2518D}"/>
              </a:ext>
            </a:extLst>
          </p:cNvPr>
          <p:cNvSpPr txBox="1">
            <a:spLocks/>
          </p:cNvSpPr>
          <p:nvPr/>
        </p:nvSpPr>
        <p:spPr>
          <a:xfrm>
            <a:off x="-97276" y="3223740"/>
            <a:ext cx="9906000" cy="111771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Autos n</a:t>
            </a:r>
            <a:r>
              <a:rPr lang="pt-BR" sz="1200" b="1" baseline="300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5000464-60.2019.8.21.0050</a:t>
            </a:r>
            <a:endParaRPr lang="pt-BR" sz="1200" b="1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Ação: Recuperação Judicial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1ª Vara Judicial da Comarca de Getúlio Vargas-RS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Recuperanda: </a:t>
            </a:r>
            <a:r>
              <a:rPr lang="sv-SE" sz="12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Hoppen, Hoppen e CIA LTDA (CNPJ nº 90.154.089/0001-33)</a:t>
            </a:r>
            <a:endParaRPr lang="pt-BR" sz="1200" b="1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9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</a:rPr>
              <a:t>2.2 </a:t>
            </a:r>
            <a:r>
              <a:rPr lang="en-US" err="1">
                <a:latin typeface="Source Sans Pro" panose="020B0503030403020204" pitchFamily="34" charset="0"/>
                <a:ea typeface="Source Sans Pro" panose="020B0503030403020204" pitchFamily="34" charset="0"/>
              </a:rPr>
              <a:t>Informações</a:t>
            </a:r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Source Sans Pro" panose="020B0503030403020204" pitchFamily="34" charset="0"/>
                <a:ea typeface="Source Sans Pro" panose="020B0503030403020204" pitchFamily="34" charset="0"/>
              </a:rPr>
              <a:t>Gerais</a:t>
            </a:r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Shape 8711">
            <a:extLst>
              <a:ext uri="{FF2B5EF4-FFF2-40B4-BE49-F238E27FC236}">
                <a16:creationId xmlns:a16="http://schemas.microsoft.com/office/drawing/2014/main" id="{A513C745-5290-4858-9CC6-E24EDCD2988F}"/>
              </a:ext>
            </a:extLst>
          </p:cNvPr>
          <p:cNvSpPr/>
          <p:nvPr/>
        </p:nvSpPr>
        <p:spPr>
          <a:xfrm>
            <a:off x="390482" y="1805814"/>
            <a:ext cx="2885377" cy="4261284"/>
          </a:xfrm>
          <a:prstGeom prst="roundRect">
            <a:avLst>
              <a:gd name="adj" fmla="val 3386"/>
            </a:avLst>
          </a:prstGeom>
          <a:solidFill>
            <a:srgbClr val="7CB34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906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400" b="1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Shape 8723">
            <a:extLst>
              <a:ext uri="{FF2B5EF4-FFF2-40B4-BE49-F238E27FC236}">
                <a16:creationId xmlns:a16="http://schemas.microsoft.com/office/drawing/2014/main" id="{76A20E84-3233-4C02-9A51-F98136DC013E}"/>
              </a:ext>
            </a:extLst>
          </p:cNvPr>
          <p:cNvSpPr/>
          <p:nvPr/>
        </p:nvSpPr>
        <p:spPr>
          <a:xfrm>
            <a:off x="524914" y="2184593"/>
            <a:ext cx="2566942" cy="300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sv-SE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Hoppen, Hoppen e Cia LTDA (Filial)*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Shape 8713">
            <a:extLst>
              <a:ext uri="{FF2B5EF4-FFF2-40B4-BE49-F238E27FC236}">
                <a16:creationId xmlns:a16="http://schemas.microsoft.com/office/drawing/2014/main" id="{4F709ADB-9260-4CE8-BADD-A8F455735D36}"/>
              </a:ext>
            </a:extLst>
          </p:cNvPr>
          <p:cNvSpPr/>
          <p:nvPr/>
        </p:nvSpPr>
        <p:spPr>
          <a:xfrm>
            <a:off x="714966" y="2398875"/>
            <a:ext cx="2186837" cy="300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40000"/>
              </a:lnSpc>
              <a:defRPr sz="1800"/>
            </a:pPr>
            <a:r>
              <a:rPr lang="pt-BR" sz="105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mo"/>
                <a:sym typeface="Arimo"/>
              </a:rPr>
              <a:t>CNPJ: 90.154.089/0003-03</a:t>
            </a:r>
            <a:endParaRPr sz="105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mo"/>
              <a:sym typeface="Arimo"/>
            </a:endParaRPr>
          </a:p>
        </p:txBody>
      </p:sp>
      <p:sp>
        <p:nvSpPr>
          <p:cNvPr id="34" name="Shape 8712">
            <a:extLst>
              <a:ext uri="{FF2B5EF4-FFF2-40B4-BE49-F238E27FC236}">
                <a16:creationId xmlns:a16="http://schemas.microsoft.com/office/drawing/2014/main" id="{7A02AD72-E610-405C-B161-6FDF23026062}"/>
              </a:ext>
            </a:extLst>
          </p:cNvPr>
          <p:cNvSpPr/>
          <p:nvPr/>
        </p:nvSpPr>
        <p:spPr>
          <a:xfrm>
            <a:off x="453890" y="3107197"/>
            <a:ext cx="2777828" cy="2831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Objeto: Moagem de trigo e fabricação de derivados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highlight>
                <a:srgbClr val="FFFF00"/>
              </a:highlight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Av. Ouro Verde, 361 – Erebango - RS</a:t>
            </a:r>
          </a:p>
        </p:txBody>
      </p:sp>
      <p:sp>
        <p:nvSpPr>
          <p:cNvPr id="13" name="Shape 8711">
            <a:extLst>
              <a:ext uri="{FF2B5EF4-FFF2-40B4-BE49-F238E27FC236}">
                <a16:creationId xmlns:a16="http://schemas.microsoft.com/office/drawing/2014/main" id="{397D9E48-F4D7-47E7-9239-B5E45EB49AEA}"/>
              </a:ext>
            </a:extLst>
          </p:cNvPr>
          <p:cNvSpPr/>
          <p:nvPr/>
        </p:nvSpPr>
        <p:spPr>
          <a:xfrm>
            <a:off x="6451331" y="1805814"/>
            <a:ext cx="2885377" cy="4261284"/>
          </a:xfrm>
          <a:prstGeom prst="roundRect">
            <a:avLst>
              <a:gd name="adj" fmla="val 3386"/>
            </a:avLst>
          </a:prstGeom>
          <a:solidFill>
            <a:srgbClr val="7CB34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906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400" b="1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Shape 8723">
            <a:extLst>
              <a:ext uri="{FF2B5EF4-FFF2-40B4-BE49-F238E27FC236}">
                <a16:creationId xmlns:a16="http://schemas.microsoft.com/office/drawing/2014/main" id="{4A3D82EA-5357-4DF4-93F2-71B0B31F07F2}"/>
              </a:ext>
            </a:extLst>
          </p:cNvPr>
          <p:cNvSpPr/>
          <p:nvPr/>
        </p:nvSpPr>
        <p:spPr>
          <a:xfrm>
            <a:off x="6582994" y="2175716"/>
            <a:ext cx="2507566" cy="300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pt-BR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Hoppen, Petry &amp; Cia LTDA.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pt-BR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(Filial)*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Shape 8713">
            <a:extLst>
              <a:ext uri="{FF2B5EF4-FFF2-40B4-BE49-F238E27FC236}">
                <a16:creationId xmlns:a16="http://schemas.microsoft.com/office/drawing/2014/main" id="{653D1A70-A421-413D-9B4C-3D94A888F5B8}"/>
              </a:ext>
            </a:extLst>
          </p:cNvPr>
          <p:cNvSpPr/>
          <p:nvPr/>
        </p:nvSpPr>
        <p:spPr>
          <a:xfrm>
            <a:off x="6988565" y="2382795"/>
            <a:ext cx="1757640" cy="5390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40000"/>
              </a:lnSpc>
              <a:defRPr sz="1800"/>
            </a:pPr>
            <a:r>
              <a:rPr lang="pt-BR" sz="105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mo"/>
                <a:sym typeface="Arimo"/>
              </a:rPr>
              <a:t>CNPJ: 90.154.089/0004-86</a:t>
            </a:r>
            <a:endParaRPr sz="105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mo"/>
              <a:sym typeface="Arimo"/>
            </a:endParaRPr>
          </a:p>
        </p:txBody>
      </p:sp>
      <p:sp>
        <p:nvSpPr>
          <p:cNvPr id="17" name="Shape 8712">
            <a:extLst>
              <a:ext uri="{FF2B5EF4-FFF2-40B4-BE49-F238E27FC236}">
                <a16:creationId xmlns:a16="http://schemas.microsoft.com/office/drawing/2014/main" id="{133E53EC-E978-448E-8632-C9F885F2D300}"/>
              </a:ext>
            </a:extLst>
          </p:cNvPr>
          <p:cNvSpPr/>
          <p:nvPr/>
        </p:nvSpPr>
        <p:spPr>
          <a:xfrm>
            <a:off x="6443962" y="2942509"/>
            <a:ext cx="2929519" cy="3049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Objeto: Transporte rodoviário de carga, exceto produtos perigosos e mudanças, intermunicipal, interestadual e internacional</a:t>
            </a:r>
          </a:p>
          <a:p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Rua Faz Chopin, S/N – Erebango - RS</a:t>
            </a:r>
          </a:p>
        </p:txBody>
      </p:sp>
      <p:sp>
        <p:nvSpPr>
          <p:cNvPr id="18" name="Shape 8711">
            <a:extLst>
              <a:ext uri="{FF2B5EF4-FFF2-40B4-BE49-F238E27FC236}">
                <a16:creationId xmlns:a16="http://schemas.microsoft.com/office/drawing/2014/main" id="{3669B450-6E3B-4E40-8FF7-3DF412CBE89B}"/>
              </a:ext>
            </a:extLst>
          </p:cNvPr>
          <p:cNvSpPr/>
          <p:nvPr/>
        </p:nvSpPr>
        <p:spPr>
          <a:xfrm>
            <a:off x="3295124" y="1552467"/>
            <a:ext cx="3129573" cy="4768433"/>
          </a:xfrm>
          <a:prstGeom prst="roundRect">
            <a:avLst>
              <a:gd name="adj" fmla="val 3386"/>
            </a:avLst>
          </a:prstGeom>
          <a:solidFill>
            <a:srgbClr val="37702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906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400" b="1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Shape 8742">
            <a:extLst>
              <a:ext uri="{FF2B5EF4-FFF2-40B4-BE49-F238E27FC236}">
                <a16:creationId xmlns:a16="http://schemas.microsoft.com/office/drawing/2014/main" id="{DDB59FE6-91F1-48CB-86B9-DFA1F60353D8}"/>
              </a:ext>
            </a:extLst>
          </p:cNvPr>
          <p:cNvSpPr/>
          <p:nvPr/>
        </p:nvSpPr>
        <p:spPr>
          <a:xfrm>
            <a:off x="3617712" y="2946628"/>
            <a:ext cx="2541171" cy="0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1446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Shape 8723">
            <a:extLst>
              <a:ext uri="{FF2B5EF4-FFF2-40B4-BE49-F238E27FC236}">
                <a16:creationId xmlns:a16="http://schemas.microsoft.com/office/drawing/2014/main" id="{0F26C73F-3517-4942-A4A3-C82AA78BA76C}"/>
              </a:ext>
            </a:extLst>
          </p:cNvPr>
          <p:cNvSpPr/>
          <p:nvPr/>
        </p:nvSpPr>
        <p:spPr>
          <a:xfrm>
            <a:off x="3643079" y="2082168"/>
            <a:ext cx="2468826" cy="300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pt-BR" sz="1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Hoppen</a:t>
            </a:r>
            <a:r>
              <a:rPr lang="pt-BR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pt-BR" sz="1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Hoppen</a:t>
            </a:r>
            <a:r>
              <a:rPr lang="pt-BR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e Cia LTDA.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hape 8713">
            <a:extLst>
              <a:ext uri="{FF2B5EF4-FFF2-40B4-BE49-F238E27FC236}">
                <a16:creationId xmlns:a16="http://schemas.microsoft.com/office/drawing/2014/main" id="{71FC6157-CB8E-4429-9538-218848B9ED11}"/>
              </a:ext>
            </a:extLst>
          </p:cNvPr>
          <p:cNvSpPr/>
          <p:nvPr/>
        </p:nvSpPr>
        <p:spPr>
          <a:xfrm>
            <a:off x="4078655" y="2382795"/>
            <a:ext cx="1757640" cy="5390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40000"/>
              </a:lnSpc>
              <a:defRPr sz="1800"/>
            </a:pPr>
            <a:r>
              <a:rPr lang="pt-BR" sz="105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mo"/>
                <a:sym typeface="Arimo"/>
              </a:rPr>
              <a:t>CNPJ: 90.154.089/0001-33</a:t>
            </a:r>
            <a:endParaRPr sz="105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mo"/>
              <a:sym typeface="Arimo"/>
            </a:endParaRPr>
          </a:p>
        </p:txBody>
      </p:sp>
      <p:sp>
        <p:nvSpPr>
          <p:cNvPr id="23" name="Shape 8712">
            <a:extLst>
              <a:ext uri="{FF2B5EF4-FFF2-40B4-BE49-F238E27FC236}">
                <a16:creationId xmlns:a16="http://schemas.microsoft.com/office/drawing/2014/main" id="{04CABE93-97B1-4BD6-A1F2-203A468A08C2}"/>
              </a:ext>
            </a:extLst>
          </p:cNvPr>
          <p:cNvSpPr/>
          <p:nvPr/>
        </p:nvSpPr>
        <p:spPr>
          <a:xfrm>
            <a:off x="3358531" y="2946628"/>
            <a:ext cx="3002759" cy="3241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Objeto: Fabricação de produtos para infusão (chá, mate, etc.)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Diretores-administradores: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Lauri</a:t>
            </a: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Hoppen</a:t>
            </a: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Junior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Av. Ouro Verde, 74 –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Erebango</a:t>
            </a: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- 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Sociedade empresária limitada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Capital Social: R$ 1.899.021,00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Sócios: Lauri Hoppen Junior (95%);  Rafael Hoppen (3%) e Victor Hoppen (3%).</a:t>
            </a:r>
          </a:p>
        </p:txBody>
      </p:sp>
      <p:sp>
        <p:nvSpPr>
          <p:cNvPr id="24" name="Shape 8742">
            <a:extLst>
              <a:ext uri="{FF2B5EF4-FFF2-40B4-BE49-F238E27FC236}">
                <a16:creationId xmlns:a16="http://schemas.microsoft.com/office/drawing/2014/main" id="{3BA02A4D-9BC0-4754-876A-8628ED0A8D48}"/>
              </a:ext>
            </a:extLst>
          </p:cNvPr>
          <p:cNvSpPr/>
          <p:nvPr/>
        </p:nvSpPr>
        <p:spPr>
          <a:xfrm>
            <a:off x="583017" y="2956984"/>
            <a:ext cx="2541171" cy="0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1446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Shape 8742">
            <a:extLst>
              <a:ext uri="{FF2B5EF4-FFF2-40B4-BE49-F238E27FC236}">
                <a16:creationId xmlns:a16="http://schemas.microsoft.com/office/drawing/2014/main" id="{4E67E881-EA35-49A7-B95B-D5C22BDDF072}"/>
              </a:ext>
            </a:extLst>
          </p:cNvPr>
          <p:cNvSpPr/>
          <p:nvPr/>
        </p:nvSpPr>
        <p:spPr>
          <a:xfrm>
            <a:off x="6559186" y="2949582"/>
            <a:ext cx="2541171" cy="0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1446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" name="Shape 8723">
            <a:extLst>
              <a:ext uri="{FF2B5EF4-FFF2-40B4-BE49-F238E27FC236}">
                <a16:creationId xmlns:a16="http://schemas.microsoft.com/office/drawing/2014/main" id="{9A146BBB-C567-4381-8FAC-7410FEE22C4C}"/>
              </a:ext>
            </a:extLst>
          </p:cNvPr>
          <p:cNvSpPr/>
          <p:nvPr/>
        </p:nvSpPr>
        <p:spPr>
          <a:xfrm>
            <a:off x="390482" y="6450063"/>
            <a:ext cx="8946226" cy="300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pt-BR" sz="1200" i="1" dirty="0">
                <a:solidFill>
                  <a:schemeClr val="bg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*As atividades da Recuperanda são todas vinculadas à matriz. Entendemos como desnecessária a segregação dos dados.</a:t>
            </a:r>
            <a:endParaRPr lang="en-US" sz="1200" i="1" dirty="0">
              <a:solidFill>
                <a:schemeClr val="bg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381826"/>
            <a:ext cx="7483153" cy="486355"/>
          </a:xfrm>
        </p:spPr>
        <p:txBody>
          <a:bodyPr/>
          <a:lstStyle/>
          <a:p>
            <a:r>
              <a:rPr lang="en-US" dirty="0"/>
              <a:t>2.3 </a:t>
            </a:r>
            <a:r>
              <a:rPr lang="en-US" dirty="0" err="1"/>
              <a:t>Visita</a:t>
            </a:r>
            <a:r>
              <a:rPr lang="en-US" dirty="0"/>
              <a:t> à </a:t>
            </a:r>
            <a:r>
              <a:rPr lang="en-US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Sede</a:t>
            </a:r>
            <a:endParaRPr lang="en-US" dirty="0"/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297C8EBD-2AEE-450B-99BC-1D7B409A44B7}"/>
              </a:ext>
            </a:extLst>
          </p:cNvPr>
          <p:cNvSpPr txBox="1"/>
          <p:nvPr/>
        </p:nvSpPr>
        <p:spPr>
          <a:xfrm>
            <a:off x="623920" y="1034882"/>
            <a:ext cx="8602765" cy="4636141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No dia 19 de fevereiro de 2020, a Administração Judicial realizou visita a sede da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Hoppen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Hoppen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 Cia Ltda, ocasião em que foi recebida pelo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sócio-administrador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Sr.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Lauri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Hoppen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Jr,  e por seus sócios e filhos, Sr. Rafael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Hoppen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 Victor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Hoppen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.</a:t>
            </a: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Cumpre destacar que este relatório diz respeito às informações gerais das Recuperanda repassadas à equipe da Administração Judicial no momento da visitação. No que se refere às informações econômico-financeiras, realizou-se a análise dos períodos de 2016, 2017, 2018 e 2019.</a:t>
            </a: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As Recuperanda entendem que a crise financeira na qual se encontra é consequência de uma conjuntura de fatores. Inicialmente a saída de sócios descapitalizou as empresas. O número que já fora de 14, hoje é de apenas 3 sócios.</a:t>
            </a: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Avalia-se que a aquisição do moinho de trigo - cujo faturamento é elevado, porém a margem de lucro é pequena ou inexistente – não foi uma tomada de decisão benéfica para a Recuperanda. Atualmente, o moinho está arrendado.</a:t>
            </a: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Considerando a dívida acumulada ao longo dos últimos anos, a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almeja vender o moinho e estima que com os recursos seria possível liquidar um percentual representativo do seu passivo. </a:t>
            </a: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Atualmente, os recursos da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são advindos da industrialização e comercialização de erva mate, onde 80% de suas vendas são destinadas à exportação para o Uruguai. Nos processos de exportação, relata-se que os clientes pagam antecipado e há baixa incidência de devoluções de mercadoria.</a:t>
            </a:r>
          </a:p>
        </p:txBody>
      </p:sp>
      <p:pic>
        <p:nvPicPr>
          <p:cNvPr id="4" name="Graphic 3" descr="Factory">
            <a:extLst>
              <a:ext uri="{FF2B5EF4-FFF2-40B4-BE49-F238E27FC236}">
                <a16:creationId xmlns:a16="http://schemas.microsoft.com/office/drawing/2014/main" id="{96840701-F4BE-42FE-BD9F-EF3E58F6B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35105" y="4116514"/>
            <a:ext cx="1051275" cy="1051275"/>
          </a:xfrm>
          <a:prstGeom prst="rect">
            <a:avLst/>
          </a:prstGeom>
        </p:spPr>
      </p:pic>
      <p:grpSp>
        <p:nvGrpSpPr>
          <p:cNvPr id="500" name="Group 499">
            <a:extLst>
              <a:ext uri="{FF2B5EF4-FFF2-40B4-BE49-F238E27FC236}">
                <a16:creationId xmlns:a16="http://schemas.microsoft.com/office/drawing/2014/main" id="{88B6C602-628B-4E49-B6E5-5593ABF42F41}"/>
              </a:ext>
            </a:extLst>
          </p:cNvPr>
          <p:cNvGrpSpPr/>
          <p:nvPr/>
        </p:nvGrpSpPr>
        <p:grpSpPr>
          <a:xfrm>
            <a:off x="7392256" y="3996592"/>
            <a:ext cx="1780560" cy="1750476"/>
            <a:chOff x="4476325" y="1364544"/>
            <a:chExt cx="3796703" cy="3778956"/>
          </a:xfrm>
        </p:grpSpPr>
        <p:sp>
          <p:nvSpPr>
            <p:cNvPr id="501" name="Freeform 468">
              <a:extLst>
                <a:ext uri="{FF2B5EF4-FFF2-40B4-BE49-F238E27FC236}">
                  <a16:creationId xmlns:a16="http://schemas.microsoft.com/office/drawing/2014/main" id="{77E5BE3E-DDBE-4C6D-91FE-97E171219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9783" y="1386364"/>
              <a:ext cx="2829064" cy="2829064"/>
            </a:xfrm>
            <a:custGeom>
              <a:avLst/>
              <a:gdLst>
                <a:gd name="T0" fmla="*/ 315 w 630"/>
                <a:gd name="T1" fmla="*/ 19 h 630"/>
                <a:gd name="T2" fmla="*/ 611 w 630"/>
                <a:gd name="T3" fmla="*/ 315 h 630"/>
                <a:gd name="T4" fmla="*/ 315 w 630"/>
                <a:gd name="T5" fmla="*/ 611 h 630"/>
                <a:gd name="T6" fmla="*/ 315 w 630"/>
                <a:gd name="T7" fmla="*/ 630 h 630"/>
                <a:gd name="T8" fmla="*/ 630 w 630"/>
                <a:gd name="T9" fmla="*/ 315 h 630"/>
                <a:gd name="T10" fmla="*/ 315 w 630"/>
                <a:gd name="T11" fmla="*/ 0 h 630"/>
                <a:gd name="T12" fmla="*/ 315 w 630"/>
                <a:gd name="T13" fmla="*/ 19 h 630"/>
                <a:gd name="T14" fmla="*/ 315 w 630"/>
                <a:gd name="T15" fmla="*/ 611 h 630"/>
                <a:gd name="T16" fmla="*/ 19 w 630"/>
                <a:gd name="T17" fmla="*/ 315 h 630"/>
                <a:gd name="T18" fmla="*/ 315 w 630"/>
                <a:gd name="T19" fmla="*/ 19 h 630"/>
                <a:gd name="T20" fmla="*/ 315 w 630"/>
                <a:gd name="T21" fmla="*/ 0 h 630"/>
                <a:gd name="T22" fmla="*/ 0 w 630"/>
                <a:gd name="T23" fmla="*/ 315 h 630"/>
                <a:gd name="T24" fmla="*/ 315 w 630"/>
                <a:gd name="T25" fmla="*/ 630 h 630"/>
                <a:gd name="T26" fmla="*/ 315 w 630"/>
                <a:gd name="T27" fmla="*/ 611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0" h="630">
                  <a:moveTo>
                    <a:pt x="315" y="19"/>
                  </a:moveTo>
                  <a:cubicBezTo>
                    <a:pt x="479" y="19"/>
                    <a:pt x="611" y="152"/>
                    <a:pt x="611" y="315"/>
                  </a:cubicBezTo>
                  <a:cubicBezTo>
                    <a:pt x="611" y="479"/>
                    <a:pt x="479" y="611"/>
                    <a:pt x="315" y="611"/>
                  </a:cubicBezTo>
                  <a:cubicBezTo>
                    <a:pt x="315" y="630"/>
                    <a:pt x="315" y="630"/>
                    <a:pt x="315" y="630"/>
                  </a:cubicBezTo>
                  <a:cubicBezTo>
                    <a:pt x="489" y="630"/>
                    <a:pt x="630" y="489"/>
                    <a:pt x="630" y="315"/>
                  </a:cubicBezTo>
                  <a:cubicBezTo>
                    <a:pt x="630" y="141"/>
                    <a:pt x="489" y="0"/>
                    <a:pt x="315" y="0"/>
                  </a:cubicBezTo>
                  <a:lnTo>
                    <a:pt x="315" y="19"/>
                  </a:lnTo>
                  <a:close/>
                  <a:moveTo>
                    <a:pt x="315" y="611"/>
                  </a:moveTo>
                  <a:cubicBezTo>
                    <a:pt x="152" y="611"/>
                    <a:pt x="19" y="479"/>
                    <a:pt x="19" y="315"/>
                  </a:cubicBezTo>
                  <a:cubicBezTo>
                    <a:pt x="19" y="152"/>
                    <a:pt x="152" y="19"/>
                    <a:pt x="315" y="19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141" y="0"/>
                    <a:pt x="0" y="141"/>
                    <a:pt x="0" y="315"/>
                  </a:cubicBezTo>
                  <a:cubicBezTo>
                    <a:pt x="0" y="489"/>
                    <a:pt x="141" y="630"/>
                    <a:pt x="315" y="630"/>
                  </a:cubicBezTo>
                  <a:lnTo>
                    <a:pt x="315" y="611"/>
                  </a:lnTo>
                  <a:close/>
                </a:path>
              </a:pathLst>
            </a:custGeom>
            <a:solidFill>
              <a:schemeClr val="bg1">
                <a:lumMod val="95000"/>
                <a:alpha val="61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2" name="Freeform 11">
              <a:extLst>
                <a:ext uri="{FF2B5EF4-FFF2-40B4-BE49-F238E27FC236}">
                  <a16:creationId xmlns:a16="http://schemas.microsoft.com/office/drawing/2014/main" id="{3098565E-34E6-4673-8230-DD5C63D1C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145" y="3801414"/>
              <a:ext cx="1376883" cy="1342086"/>
            </a:xfrm>
            <a:custGeom>
              <a:avLst/>
              <a:gdLst>
                <a:gd name="connsiteX0" fmla="*/ 246478 w 1376883"/>
                <a:gd name="connsiteY0" fmla="*/ 0 h 1342086"/>
                <a:gd name="connsiteX1" fmla="*/ 1376883 w 1376883"/>
                <a:gd name="connsiteY1" fmla="*/ 1342086 h 1342086"/>
                <a:gd name="connsiteX2" fmla="*/ 964218 w 1376883"/>
                <a:gd name="connsiteY2" fmla="*/ 1342086 h 1342086"/>
                <a:gd name="connsiteX3" fmla="*/ 0 w 1376883"/>
                <a:gd name="connsiteY3" fmla="*/ 201522 h 134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883" h="1342086">
                  <a:moveTo>
                    <a:pt x="246478" y="0"/>
                  </a:moveTo>
                  <a:lnTo>
                    <a:pt x="1376883" y="1342086"/>
                  </a:lnTo>
                  <a:lnTo>
                    <a:pt x="964218" y="1342086"/>
                  </a:lnTo>
                  <a:lnTo>
                    <a:pt x="0" y="2015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503" name="Freeform 470">
              <a:extLst>
                <a:ext uri="{FF2B5EF4-FFF2-40B4-BE49-F238E27FC236}">
                  <a16:creationId xmlns:a16="http://schemas.microsoft.com/office/drawing/2014/main" id="{BFD55CA8-1502-4AF5-A809-1C0C63579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884" y="3702203"/>
              <a:ext cx="466602" cy="430948"/>
            </a:xfrm>
            <a:custGeom>
              <a:avLst/>
              <a:gdLst>
                <a:gd name="T0" fmla="*/ 79 w 104"/>
                <a:gd name="T1" fmla="*/ 0 h 96"/>
                <a:gd name="T2" fmla="*/ 0 w 104"/>
                <a:gd name="T3" fmla="*/ 65 h 96"/>
                <a:gd name="T4" fmla="*/ 25 w 104"/>
                <a:gd name="T5" fmla="*/ 96 h 96"/>
                <a:gd name="T6" fmla="*/ 104 w 104"/>
                <a:gd name="T7" fmla="*/ 31 h 96"/>
                <a:gd name="T8" fmla="*/ 79 w 104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6">
                  <a:moveTo>
                    <a:pt x="79" y="0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63" y="85"/>
                    <a:pt x="89" y="63"/>
                    <a:pt x="104" y="3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4" name="Freeform 471">
              <a:extLst>
                <a:ext uri="{FF2B5EF4-FFF2-40B4-BE49-F238E27FC236}">
                  <a16:creationId xmlns:a16="http://schemas.microsoft.com/office/drawing/2014/main" id="{2ED05278-E7A8-4493-8FCB-1E4C8B7BB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6325" y="1364544"/>
              <a:ext cx="3260012" cy="2853867"/>
            </a:xfrm>
            <a:custGeom>
              <a:avLst/>
              <a:gdLst>
                <a:gd name="T0" fmla="*/ 363 w 726"/>
                <a:gd name="T1" fmla="*/ 636 h 636"/>
                <a:gd name="T2" fmla="*/ 516 w 726"/>
                <a:gd name="T3" fmla="*/ 597 h 636"/>
                <a:gd name="T4" fmla="*/ 642 w 726"/>
                <a:gd name="T5" fmla="*/ 166 h 636"/>
                <a:gd name="T6" fmla="*/ 363 w 726"/>
                <a:gd name="T7" fmla="*/ 0 h 636"/>
                <a:gd name="T8" fmla="*/ 363 w 726"/>
                <a:gd name="T9" fmla="*/ 18 h 636"/>
                <a:gd name="T10" fmla="*/ 627 w 726"/>
                <a:gd name="T11" fmla="*/ 174 h 636"/>
                <a:gd name="T12" fmla="*/ 507 w 726"/>
                <a:gd name="T13" fmla="*/ 582 h 636"/>
                <a:gd name="T14" fmla="*/ 363 w 726"/>
                <a:gd name="T15" fmla="*/ 618 h 636"/>
                <a:gd name="T16" fmla="*/ 363 w 726"/>
                <a:gd name="T17" fmla="*/ 636 h 636"/>
                <a:gd name="T18" fmla="*/ 211 w 726"/>
                <a:gd name="T19" fmla="*/ 39 h 636"/>
                <a:gd name="T20" fmla="*/ 84 w 726"/>
                <a:gd name="T21" fmla="*/ 471 h 636"/>
                <a:gd name="T22" fmla="*/ 363 w 726"/>
                <a:gd name="T23" fmla="*/ 636 h 636"/>
                <a:gd name="T24" fmla="*/ 363 w 726"/>
                <a:gd name="T25" fmla="*/ 618 h 636"/>
                <a:gd name="T26" fmla="*/ 100 w 726"/>
                <a:gd name="T27" fmla="*/ 462 h 636"/>
                <a:gd name="T28" fmla="*/ 219 w 726"/>
                <a:gd name="T29" fmla="*/ 55 h 636"/>
                <a:gd name="T30" fmla="*/ 363 w 726"/>
                <a:gd name="T31" fmla="*/ 18 h 636"/>
                <a:gd name="T32" fmla="*/ 363 w 726"/>
                <a:gd name="T33" fmla="*/ 0 h 636"/>
                <a:gd name="T34" fmla="*/ 211 w 726"/>
                <a:gd name="T35" fmla="*/ 39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6" h="636">
                  <a:moveTo>
                    <a:pt x="363" y="636"/>
                  </a:moveTo>
                  <a:cubicBezTo>
                    <a:pt x="415" y="636"/>
                    <a:pt x="467" y="623"/>
                    <a:pt x="516" y="597"/>
                  </a:cubicBezTo>
                  <a:cubicBezTo>
                    <a:pt x="670" y="513"/>
                    <a:pt x="726" y="320"/>
                    <a:pt x="642" y="166"/>
                  </a:cubicBezTo>
                  <a:cubicBezTo>
                    <a:pt x="584" y="60"/>
                    <a:pt x="476" y="0"/>
                    <a:pt x="363" y="0"/>
                  </a:cubicBezTo>
                  <a:cubicBezTo>
                    <a:pt x="363" y="18"/>
                    <a:pt x="363" y="18"/>
                    <a:pt x="363" y="18"/>
                  </a:cubicBezTo>
                  <a:cubicBezTo>
                    <a:pt x="469" y="18"/>
                    <a:pt x="572" y="74"/>
                    <a:pt x="627" y="174"/>
                  </a:cubicBezTo>
                  <a:cubicBezTo>
                    <a:pt x="706" y="320"/>
                    <a:pt x="653" y="502"/>
                    <a:pt x="507" y="582"/>
                  </a:cubicBezTo>
                  <a:cubicBezTo>
                    <a:pt x="462" y="607"/>
                    <a:pt x="412" y="619"/>
                    <a:pt x="363" y="618"/>
                  </a:cubicBezTo>
                  <a:lnTo>
                    <a:pt x="363" y="636"/>
                  </a:lnTo>
                  <a:close/>
                  <a:moveTo>
                    <a:pt x="211" y="39"/>
                  </a:moveTo>
                  <a:cubicBezTo>
                    <a:pt x="57" y="124"/>
                    <a:pt x="0" y="317"/>
                    <a:pt x="84" y="471"/>
                  </a:cubicBezTo>
                  <a:cubicBezTo>
                    <a:pt x="142" y="576"/>
                    <a:pt x="251" y="636"/>
                    <a:pt x="363" y="636"/>
                  </a:cubicBezTo>
                  <a:cubicBezTo>
                    <a:pt x="363" y="618"/>
                    <a:pt x="363" y="618"/>
                    <a:pt x="363" y="618"/>
                  </a:cubicBezTo>
                  <a:cubicBezTo>
                    <a:pt x="257" y="618"/>
                    <a:pt x="154" y="562"/>
                    <a:pt x="100" y="462"/>
                  </a:cubicBezTo>
                  <a:cubicBezTo>
                    <a:pt x="20" y="317"/>
                    <a:pt x="74" y="134"/>
                    <a:pt x="219" y="55"/>
                  </a:cubicBezTo>
                  <a:cubicBezTo>
                    <a:pt x="265" y="30"/>
                    <a:pt x="315" y="18"/>
                    <a:pt x="363" y="18"/>
                  </a:cubicBezTo>
                  <a:cubicBezTo>
                    <a:pt x="363" y="0"/>
                    <a:pt x="363" y="0"/>
                    <a:pt x="363" y="0"/>
                  </a:cubicBezTo>
                  <a:cubicBezTo>
                    <a:pt x="312" y="0"/>
                    <a:pt x="259" y="13"/>
                    <a:pt x="211" y="39"/>
                  </a:cubicBezTo>
                  <a:close/>
                </a:path>
              </a:pathLst>
            </a:custGeom>
            <a:solidFill>
              <a:srgbClr val="153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60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232981"/>
            <a:ext cx="7483153" cy="486355"/>
          </a:xfrm>
        </p:spPr>
        <p:txBody>
          <a:bodyPr/>
          <a:lstStyle/>
          <a:p>
            <a:r>
              <a:rPr lang="en-US" dirty="0"/>
              <a:t>2.3 </a:t>
            </a:r>
            <a:r>
              <a:rPr lang="en-US" dirty="0" err="1"/>
              <a:t>Visita</a:t>
            </a:r>
            <a:r>
              <a:rPr lang="en-US" dirty="0"/>
              <a:t> à </a:t>
            </a:r>
            <a:r>
              <a:rPr lang="en-US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Sede</a:t>
            </a:r>
            <a:endParaRPr lang="en-US" dirty="0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C5740D28-8EAA-4B8B-9E0E-0D13086CC821}"/>
              </a:ext>
            </a:extLst>
          </p:cNvPr>
          <p:cNvSpPr/>
          <p:nvPr/>
        </p:nvSpPr>
        <p:spPr>
          <a:xfrm>
            <a:off x="614542" y="5775738"/>
            <a:ext cx="8576161" cy="99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pt-BR" sz="900" b="1" i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¹QR </a:t>
            </a:r>
            <a:r>
              <a:rPr lang="pt-BR" sz="900" b="1" i="1" err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Code</a:t>
            </a:r>
            <a:r>
              <a:rPr lang="pt-BR" sz="900" b="1" i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é a abreviação de </a:t>
            </a:r>
            <a:r>
              <a:rPr lang="pt-BR" sz="900" b="1" i="1" err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quick</a:t>
            </a:r>
            <a:r>
              <a:rPr lang="pt-BR" sz="900" b="1" i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response </a:t>
            </a:r>
            <a:r>
              <a:rPr lang="pt-BR" sz="900" b="1" i="1" err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code</a:t>
            </a:r>
            <a:r>
              <a:rPr lang="pt-BR" sz="900" b="1" i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(código de resposta rápida). Trata-se de um código de barras bidimensional com capacidade de codificar atalhos para endereços eletrônicos. Para decifrar o código, é preciso ter um leitor de QR </a:t>
            </a:r>
            <a:r>
              <a:rPr lang="pt-BR" sz="900" b="1" i="1" err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Code</a:t>
            </a:r>
            <a:r>
              <a:rPr lang="pt-BR" sz="900" b="1" i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instalado no celular ou no computador. Feito isso, basta aproximar a câmera do smartphone ou a webcam do símbolo. Quase instantaneamente, o emblema dá acesso ao vídeo da visita da equipe de Administração Judicial.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83733-E8CF-4DFE-9BA5-8D6FDF5EC538}"/>
              </a:ext>
            </a:extLst>
          </p:cNvPr>
          <p:cNvSpPr txBox="1"/>
          <p:nvPr/>
        </p:nvSpPr>
        <p:spPr>
          <a:xfrm>
            <a:off x="399073" y="643141"/>
            <a:ext cx="9061101" cy="469744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	No que se refere ao quadro de funcionários da </a:t>
            </a:r>
            <a:r>
              <a:rPr lang="pt-BR" sz="105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em maio de 2017 contava com 46 funcionários. Durante este ano houve uma redução de colaboradores em dezembro de 2017, remanescendo 32. Em dezembro 2018, eram 23 funcionários; em dezembro/2019, apenas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 colaboradores.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	Em relação às despesas correntes, a </a:t>
            </a:r>
            <a:r>
              <a:rPr lang="pt-BR" sz="105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tem pago em dia os salários dos funcionários, energia elétrica, fornecedores e tributos correntes.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	Após o deferimento do processamento da Recuperação Judicial, a Empresa teve seu crédito no mercado cortado praticamente na totalidade das operações. 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    Por fim, as atividades da </a:t>
            </a:r>
            <a:r>
              <a:rPr lang="pt-BR" sz="105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podem ser visualizadas no vídeo decifrando-se o QR Code¹ ao lado: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035016-CB4A-4AC8-ABA3-5902E7F1328A}"/>
              </a:ext>
            </a:extLst>
          </p:cNvPr>
          <p:cNvGrpSpPr/>
          <p:nvPr/>
        </p:nvGrpSpPr>
        <p:grpSpPr>
          <a:xfrm>
            <a:off x="5993396" y="930777"/>
            <a:ext cx="2113865" cy="3677893"/>
            <a:chOff x="2777030" y="1276350"/>
            <a:chExt cx="1871170" cy="34033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E81418-5ACA-4FBB-B914-D7C983ED1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030" y="1276350"/>
              <a:ext cx="1871170" cy="340331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508500-A80D-439D-A14F-920A45432E6E}"/>
                </a:ext>
              </a:extLst>
            </p:cNvPr>
            <p:cNvSpPr/>
            <p:nvPr/>
          </p:nvSpPr>
          <p:spPr>
            <a:xfrm>
              <a:off x="2961703" y="1874759"/>
              <a:ext cx="1501824" cy="22114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C9AFBC-7629-4B9C-B62A-380B4AB07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859" y="2055971"/>
            <a:ext cx="1412937" cy="14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673640" y="3225958"/>
            <a:ext cx="2830750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3. CRÉDITOS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736164" y="2125483"/>
            <a:ext cx="4354333" cy="368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3.1. Créditos por Classe</a:t>
            </a:r>
          </a:p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3.2. Perfil dos Credores</a:t>
            </a:r>
          </a:p>
          <a:p>
            <a:pPr>
              <a:lnSpc>
                <a:spcPct val="150000"/>
              </a:lnSpc>
            </a:pPr>
            <a:endParaRPr lang="pt-BR" sz="2000" b="1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24634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3.1 </a:t>
            </a:r>
            <a:r>
              <a:rPr lang="en-US" dirty="0" err="1"/>
              <a:t>Créditos</a:t>
            </a:r>
            <a:r>
              <a:rPr lang="en-US" dirty="0"/>
              <a:t> </a:t>
            </a:r>
            <a:r>
              <a:rPr lang="pt-BR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por Classe</a:t>
            </a:r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E42AE11-4358-4CEA-8D6E-C776C92A2779}"/>
              </a:ext>
            </a:extLst>
          </p:cNvPr>
          <p:cNvSpPr/>
          <p:nvPr/>
        </p:nvSpPr>
        <p:spPr>
          <a:xfrm>
            <a:off x="5727321" y="1450614"/>
            <a:ext cx="3750014" cy="1763431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indent="237668"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 passivo total sujeito à Recuperação Judicial atinge a monta de </a:t>
            </a:r>
            <a:r>
              <a:rPr lang="pt-BR" sz="1050" b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R$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10.438.459,58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A lista de credores da </a:t>
            </a:r>
            <a:r>
              <a:rPr lang="pt-BR" sz="1050" dirty="0" err="1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é composta pela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Classe I – Trabalhista (4,6%)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Classe II – Garantia Real (13%) 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 pela Classe III – Quirografários (82,4%).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05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 gráfico ao lado apresenta o perfil da sua dívida.</a:t>
            </a:r>
            <a:endParaRPr lang="en-US" sz="105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2">
            <a:extLst>
              <a:ext uri="{FF2B5EF4-FFF2-40B4-BE49-F238E27FC236}">
                <a16:creationId xmlns:a16="http://schemas.microsoft.com/office/drawing/2014/main" id="{815801EB-3769-4F2D-8659-4CDA1D3F17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807212"/>
              </p:ext>
            </p:extLst>
          </p:nvPr>
        </p:nvGraphicFramePr>
        <p:xfrm>
          <a:off x="820445" y="1450614"/>
          <a:ext cx="4572000" cy="4616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54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3.2 </a:t>
            </a:r>
            <a:r>
              <a:rPr lang="en-US" dirty="0" err="1"/>
              <a:t>Créditos</a:t>
            </a:r>
            <a:r>
              <a:rPr lang="en-US" dirty="0"/>
              <a:t> </a:t>
            </a:r>
            <a:r>
              <a:rPr lang="pt-BR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- Perfil dos Credores</a:t>
            </a:r>
            <a:endParaRPr lang="en-US" dirty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E42AE11-4358-4CEA-8D6E-C776C92A2779}"/>
              </a:ext>
            </a:extLst>
          </p:cNvPr>
          <p:cNvSpPr/>
          <p:nvPr/>
        </p:nvSpPr>
        <p:spPr>
          <a:xfrm>
            <a:off x="5381092" y="1938886"/>
            <a:ext cx="3750014" cy="1763431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indent="237668"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 passivo sujeito à Recuperação Judicial se apresenta de forma pulverizada, sendo que a natureza da dívida é, substancialmente, relacionada a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cooperativas e fornecedores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que perfazem uma monta aproximada de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R$ 10 milhões.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No gráfico ao lado, é possível visualizar a representatividade dos principais credores da Recuperanda.</a:t>
            </a:r>
            <a:endParaRPr lang="en-US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58D9DB0-C8A5-4F98-A809-113F7A2D96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042516"/>
              </p:ext>
            </p:extLst>
          </p:nvPr>
        </p:nvGraphicFramePr>
        <p:xfrm>
          <a:off x="355939" y="1985728"/>
          <a:ext cx="4908519" cy="4081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63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586486" y="3213788"/>
            <a:ext cx="3159058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4. ANÁLISE FINANCEIRA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561067" y="1590472"/>
            <a:ext cx="4953000" cy="368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4.1. Ativo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4.2. Passivo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4.3. Demonstração dos Resultados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13316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4.1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Ativo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C894B3-2561-4801-A3B8-79D53FCBFE68}"/>
              </a:ext>
            </a:extLst>
          </p:cNvPr>
          <p:cNvSpPr/>
          <p:nvPr/>
        </p:nvSpPr>
        <p:spPr>
          <a:xfrm>
            <a:off x="729535" y="1419825"/>
            <a:ext cx="7952018" cy="314894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Apresenta-se abaixo o a evolução do saldo das contas de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Ativo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da Recuperanda:</a:t>
            </a:r>
            <a:endParaRPr lang="pt-BR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EB8B2E-CCE7-4EE0-B3FF-DB0219BC350B}"/>
              </a:ext>
            </a:extLst>
          </p:cNvPr>
          <p:cNvSpPr/>
          <p:nvPr/>
        </p:nvSpPr>
        <p:spPr>
          <a:xfrm>
            <a:off x="731012" y="6037707"/>
            <a:ext cx="7952018" cy="449803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AV – Análise vertical. Demonstra a representatividade de cada rubrica perante o total do ativo.</a:t>
            </a:r>
          </a:p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AH - Análise horizontal. Apresenta a variação entre junho e novembro de cada rubrica.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9812ABA-72D0-4872-BB69-F7898FCED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509944"/>
              </p:ext>
            </p:extLst>
          </p:nvPr>
        </p:nvGraphicFramePr>
        <p:xfrm>
          <a:off x="1797839" y="1898345"/>
          <a:ext cx="5815409" cy="3975735"/>
        </p:xfrm>
        <a:graphic>
          <a:graphicData uri="http://schemas.openxmlformats.org/drawingml/2006/table">
            <a:tbl>
              <a:tblPr/>
              <a:tblGrid>
                <a:gridCol w="164823">
                  <a:extLst>
                    <a:ext uri="{9D8B030D-6E8A-4147-A177-3AD203B41FA5}">
                      <a16:colId xmlns:a16="http://schemas.microsoft.com/office/drawing/2014/main" val="1101155422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3361965226"/>
                    </a:ext>
                  </a:extLst>
                </a:gridCol>
                <a:gridCol w="849472">
                  <a:extLst>
                    <a:ext uri="{9D8B030D-6E8A-4147-A177-3AD203B41FA5}">
                      <a16:colId xmlns:a16="http://schemas.microsoft.com/office/drawing/2014/main" val="1325648970"/>
                    </a:ext>
                  </a:extLst>
                </a:gridCol>
                <a:gridCol w="332815">
                  <a:extLst>
                    <a:ext uri="{9D8B030D-6E8A-4147-A177-3AD203B41FA5}">
                      <a16:colId xmlns:a16="http://schemas.microsoft.com/office/drawing/2014/main" val="764805210"/>
                    </a:ext>
                  </a:extLst>
                </a:gridCol>
                <a:gridCol w="370851">
                  <a:extLst>
                    <a:ext uri="{9D8B030D-6E8A-4147-A177-3AD203B41FA5}">
                      <a16:colId xmlns:a16="http://schemas.microsoft.com/office/drawing/2014/main" val="1874113427"/>
                    </a:ext>
                  </a:extLst>
                </a:gridCol>
                <a:gridCol w="849472">
                  <a:extLst>
                    <a:ext uri="{9D8B030D-6E8A-4147-A177-3AD203B41FA5}">
                      <a16:colId xmlns:a16="http://schemas.microsoft.com/office/drawing/2014/main" val="503293312"/>
                    </a:ext>
                  </a:extLst>
                </a:gridCol>
                <a:gridCol w="849472">
                  <a:extLst>
                    <a:ext uri="{9D8B030D-6E8A-4147-A177-3AD203B41FA5}">
                      <a16:colId xmlns:a16="http://schemas.microsoft.com/office/drawing/2014/main" val="4113233468"/>
                    </a:ext>
                  </a:extLst>
                </a:gridCol>
                <a:gridCol w="849472">
                  <a:extLst>
                    <a:ext uri="{9D8B030D-6E8A-4147-A177-3AD203B41FA5}">
                      <a16:colId xmlns:a16="http://schemas.microsoft.com/office/drawing/2014/main" val="2729575883"/>
                    </a:ext>
                  </a:extLst>
                </a:gridCol>
                <a:gridCol w="218707">
                  <a:extLst>
                    <a:ext uri="{9D8B030D-6E8A-4147-A177-3AD203B41FA5}">
                      <a16:colId xmlns:a16="http://schemas.microsoft.com/office/drawing/2014/main" val="50181433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8443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31/12/2019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AV%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AH%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31/12/2018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31/12/2017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31/12/2016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74761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795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Ativo Circulante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4.445.034,18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-46%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8.300.881,91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10.855.963,80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10.281.107,46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2578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Disponível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131.464,09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-59%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322.782,92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450.891,28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236.446,58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2581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Clientes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784.672,51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-26%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1.059.385,35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1.917.920,31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2.166.654,78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7667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Impostos a recuperar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2.320.384,61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-35%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3.581.636,29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3.504.503,64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2.279.670,45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7381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Adiantamentos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252.308,02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-74%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978.840,77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1.125.565,69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754.436,17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0062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Outras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contas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 a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receber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907.169,36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1.046.404,36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1.072.187,04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091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Estoques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956.204,95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-31%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1.395.773,68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2.755.384,98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3.651.642,58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131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Despesas Antecipadas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55.293,54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55.293,54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120.069,86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194924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5334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Ativo Não Circulante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8.932.567,99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67%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9.027.434,34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8.998.475,77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9.710.885,36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4188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Créditos a receber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458.634,16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374.559,33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105.248,90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450.546,10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2884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Depósitos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35.049,44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35.049,44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19.084,61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624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Investimentos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525.115,41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525.115,41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555.883,22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572.483,22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1096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Imobilizado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7.948.818,42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59%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8.092.710,16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8.302.294,21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8.668.768,81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222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Intangível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2,62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031250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0736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Total do Ativo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13.377.602,17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-23%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17.328.316,25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19.854.439,57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</a:rPr>
                        <a:t>19.991.992,82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1000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776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/>
              <a:t>4.1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Ativo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2CA9D-0C66-4FF6-BCA4-0A7A14CAF6CE}"/>
              </a:ext>
            </a:extLst>
          </p:cNvPr>
          <p:cNvSpPr/>
          <p:nvPr/>
        </p:nvSpPr>
        <p:spPr>
          <a:xfrm>
            <a:off x="635952" y="4303667"/>
            <a:ext cx="8445903" cy="1763431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Ao analisarmos as contas patrimoniais da Recuperanda, a primeira constatação refere-se à relevância dos </a:t>
            </a:r>
            <a:r>
              <a:rPr lang="pt-BR" sz="1050" b="1" dirty="0">
                <a:solidFill>
                  <a:schemeClr val="accent5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Ativos Imobilizados,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que correspondem a aproximadamente 59% do ativo total da </a:t>
            </a:r>
            <a:r>
              <a:rPr lang="pt-BR" sz="1050" dirty="0" err="1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Também em valor relevante, os </a:t>
            </a:r>
            <a:r>
              <a:rPr lang="pt-BR" sz="1050" b="1" dirty="0">
                <a:solidFill>
                  <a:schemeClr val="accent5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Impostos a Recuperar 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representam em torno de 17%  do total de ativos. Seguidos por estoques 7% e clientes 6%.</a:t>
            </a: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05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Pela análise horizontal é possível verificar que os ativos circulantes de 2019 quando comparado com o ano de 2018, reduziram 46%, principalmente os disponíveis (-59%); clientes (-26%) e estoques (31%).</a:t>
            </a:r>
          </a:p>
        </p:txBody>
      </p:sp>
      <p:graphicFrame>
        <p:nvGraphicFramePr>
          <p:cNvPr id="5" name="Gráfico 1">
            <a:extLst>
              <a:ext uri="{FF2B5EF4-FFF2-40B4-BE49-F238E27FC236}">
                <a16:creationId xmlns:a16="http://schemas.microsoft.com/office/drawing/2014/main" id="{7A803BFF-781C-4361-AAA9-3B53AD8D8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739783"/>
              </p:ext>
            </p:extLst>
          </p:nvPr>
        </p:nvGraphicFramePr>
        <p:xfrm>
          <a:off x="529420" y="1390497"/>
          <a:ext cx="8818766" cy="2639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378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295" y="790902"/>
            <a:ext cx="7483153" cy="486355"/>
          </a:xfrm>
        </p:spPr>
        <p:txBody>
          <a:bodyPr/>
          <a:lstStyle/>
          <a:p>
            <a:r>
              <a:rPr lang="en-US"/>
              <a:t>4.1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Ativo</a:t>
            </a:r>
            <a:r>
              <a:rPr lang="en-US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Imobilizado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13F70-1F95-463F-BFDB-8B15297559E4}"/>
              </a:ext>
            </a:extLst>
          </p:cNvPr>
          <p:cNvSpPr/>
          <p:nvPr/>
        </p:nvSpPr>
        <p:spPr>
          <a:xfrm>
            <a:off x="5156196" y="2406034"/>
            <a:ext cx="4028901" cy="2732928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Em dezembro de 2019, o valor contábil total dos ativos da </a:t>
            </a:r>
            <a:r>
              <a:rPr lang="pt-BR" sz="105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Hoppen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</a:t>
            </a:r>
            <a:r>
              <a:rPr lang="pt-BR" sz="105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Hoppen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 Cia Ltda. apresentava um montante de R$ 7.948.818,42, e um valor bruto de R$ 12.201.276,07.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Desse total, os </a:t>
            </a:r>
            <a:r>
              <a:rPr lang="pt-BR" sz="1050" b="1" dirty="0">
                <a:solidFill>
                  <a:srgbClr val="37702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Terrenos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representavam 53%, enquanto as </a:t>
            </a:r>
            <a:r>
              <a:rPr lang="pt-BR" sz="1050" b="1" dirty="0">
                <a:solidFill>
                  <a:srgbClr val="37702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Máquinas e Equipamentos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representavam 15%; já os </a:t>
            </a:r>
            <a:r>
              <a:rPr lang="pt-BR" sz="1050" b="1" dirty="0">
                <a:solidFill>
                  <a:srgbClr val="37702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Caminhões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representavam 14%, </a:t>
            </a: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 depreciação acumulada dos bens é de 35% e importa em R$ 4.252.457,65.  O gráfico ao lado apresenta os principais imobilizados com seus valores líquidos de depreciação.</a:t>
            </a:r>
          </a:p>
        </p:txBody>
      </p:sp>
      <p:graphicFrame>
        <p:nvGraphicFramePr>
          <p:cNvPr id="5" name="Gráfico 2">
            <a:extLst>
              <a:ext uri="{FF2B5EF4-FFF2-40B4-BE49-F238E27FC236}">
                <a16:creationId xmlns:a16="http://schemas.microsoft.com/office/drawing/2014/main" id="{3557E9E4-3B7C-4FBB-ADD3-5FA6B9CE34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068746"/>
              </p:ext>
            </p:extLst>
          </p:nvPr>
        </p:nvGraphicFramePr>
        <p:xfrm>
          <a:off x="177806" y="2406034"/>
          <a:ext cx="457200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24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2" name="TextBox 21"/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786B810-17FA-463F-8C1F-06C454E07794}"/>
              </a:ext>
            </a:extLst>
          </p:cNvPr>
          <p:cNvSpPr txBox="1">
            <a:spLocks/>
          </p:cNvSpPr>
          <p:nvPr/>
        </p:nvSpPr>
        <p:spPr>
          <a:xfrm>
            <a:off x="4526281" y="907243"/>
            <a:ext cx="3799839" cy="5474318"/>
          </a:xfrm>
          <a:prstGeom prst="rect">
            <a:avLst/>
          </a:prstGeom>
        </p:spPr>
        <p:txBody>
          <a:bodyPr vert="horz" lIns="74295" tIns="37148" rIns="74295" bIns="37148" rtlCol="0" anchor="t">
            <a:noAutofit/>
          </a:bodyPr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1. Introdução.................................................................................. 3</a:t>
            </a:r>
            <a:endParaRPr lang="en-US" sz="1000" b="1" kern="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1.1. Considerações Preliminares............................................ 4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1.2.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Estágio Processual............................................................. 5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1.3. Cronograma Processual................................................... 6</a:t>
            </a: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2. Informações sobre a Recuperanda........................................</a:t>
            </a:r>
            <a:r>
              <a:rPr lang="en-US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 8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2.1. Histórico..............................................................................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9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2.2. Informações Gerais 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10</a:t>
            </a:r>
            <a:endParaRPr lang="pt-BR" sz="1000" kern="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/>
            </a:endParaRP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2.3 Visita à Sede........................................................................ 11</a:t>
            </a: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3. Créditos ..................................................................................... 13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3.1. Créditos por Classe...........................................................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14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3.2. Perfil dos Credores............................................................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15</a:t>
            </a:r>
            <a:endParaRPr lang="pt-BR" sz="1000" kern="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/>
            </a:endParaRP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4. Análise Econômico-Financeira............................................... 16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4.1. Ativo.....................................................................................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17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4.2. Passivo ................................................................................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20</a:t>
            </a:r>
            <a:endParaRPr lang="pt-BR" sz="1000" kern="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/>
            </a:endParaRP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4.3 Demonstração dos Resultados........................................ 22</a:t>
            </a: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5. Informações Adicionais ........................................................... 24</a:t>
            </a: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6. Registro Fotográfico.................................................................. 26</a:t>
            </a:r>
            <a:endParaRPr lang="pt-BR" sz="10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D812F22-0ACA-4EDB-B56A-6C977C65B0D1}"/>
              </a:ext>
            </a:extLst>
          </p:cNvPr>
          <p:cNvSpPr txBox="1">
            <a:spLocks/>
          </p:cNvSpPr>
          <p:nvPr/>
        </p:nvSpPr>
        <p:spPr>
          <a:xfrm>
            <a:off x="1312018" y="3225958"/>
            <a:ext cx="1553994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ÍNDICE</a:t>
            </a:r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4.2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Passivo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C894B3-2561-4801-A3B8-79D53FCBFE68}"/>
              </a:ext>
            </a:extLst>
          </p:cNvPr>
          <p:cNvSpPr/>
          <p:nvPr/>
        </p:nvSpPr>
        <p:spPr>
          <a:xfrm>
            <a:off x="729535" y="1419825"/>
            <a:ext cx="7952018" cy="318613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Apresenta-se abaixo o a evolução do saldo das contas de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Passivo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da Recuperanda:</a:t>
            </a:r>
            <a:endParaRPr lang="pt-BR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A94DE-7006-4FB2-8C06-C66400550462}"/>
              </a:ext>
            </a:extLst>
          </p:cNvPr>
          <p:cNvSpPr/>
          <p:nvPr/>
        </p:nvSpPr>
        <p:spPr>
          <a:xfrm>
            <a:off x="731012" y="6037707"/>
            <a:ext cx="7952018" cy="449803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AV – Análise vertical. Demonstra a representatividade de cada rubrica perante o total do passivo.</a:t>
            </a:r>
          </a:p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AH - Análise horizontal. Apresenta a variação entre junho e novembro de cada rubrica.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0474E8-10AA-4C2C-9C00-F68976E82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274377"/>
              </p:ext>
            </p:extLst>
          </p:nvPr>
        </p:nvGraphicFramePr>
        <p:xfrm>
          <a:off x="1226670" y="1738438"/>
          <a:ext cx="7454883" cy="4351339"/>
        </p:xfrm>
        <a:graphic>
          <a:graphicData uri="http://schemas.openxmlformats.org/drawingml/2006/table">
            <a:tbl>
              <a:tblPr/>
              <a:tblGrid>
                <a:gridCol w="290223">
                  <a:extLst>
                    <a:ext uri="{9D8B030D-6E8A-4147-A177-3AD203B41FA5}">
                      <a16:colId xmlns:a16="http://schemas.microsoft.com/office/drawing/2014/main" val="924106183"/>
                    </a:ext>
                  </a:extLst>
                </a:gridCol>
                <a:gridCol w="1820757">
                  <a:extLst>
                    <a:ext uri="{9D8B030D-6E8A-4147-A177-3AD203B41FA5}">
                      <a16:colId xmlns:a16="http://schemas.microsoft.com/office/drawing/2014/main" val="3416280218"/>
                    </a:ext>
                  </a:extLst>
                </a:gridCol>
                <a:gridCol w="1012629">
                  <a:extLst>
                    <a:ext uri="{9D8B030D-6E8A-4147-A177-3AD203B41FA5}">
                      <a16:colId xmlns:a16="http://schemas.microsoft.com/office/drawing/2014/main" val="3274166748"/>
                    </a:ext>
                  </a:extLst>
                </a:gridCol>
                <a:gridCol w="454263">
                  <a:extLst>
                    <a:ext uri="{9D8B030D-6E8A-4147-A177-3AD203B41FA5}">
                      <a16:colId xmlns:a16="http://schemas.microsoft.com/office/drawing/2014/main" val="3381420525"/>
                    </a:ext>
                  </a:extLst>
                </a:gridCol>
                <a:gridCol w="441645">
                  <a:extLst>
                    <a:ext uri="{9D8B030D-6E8A-4147-A177-3AD203B41FA5}">
                      <a16:colId xmlns:a16="http://schemas.microsoft.com/office/drawing/2014/main" val="1057101496"/>
                    </a:ext>
                  </a:extLst>
                </a:gridCol>
                <a:gridCol w="1050484">
                  <a:extLst>
                    <a:ext uri="{9D8B030D-6E8A-4147-A177-3AD203B41FA5}">
                      <a16:colId xmlns:a16="http://schemas.microsoft.com/office/drawing/2014/main" val="894814618"/>
                    </a:ext>
                  </a:extLst>
                </a:gridCol>
                <a:gridCol w="1110421">
                  <a:extLst>
                    <a:ext uri="{9D8B030D-6E8A-4147-A177-3AD203B41FA5}">
                      <a16:colId xmlns:a16="http://schemas.microsoft.com/office/drawing/2014/main" val="3873291264"/>
                    </a:ext>
                  </a:extLst>
                </a:gridCol>
                <a:gridCol w="1047329">
                  <a:extLst>
                    <a:ext uri="{9D8B030D-6E8A-4147-A177-3AD203B41FA5}">
                      <a16:colId xmlns:a16="http://schemas.microsoft.com/office/drawing/2014/main" val="434609091"/>
                    </a:ext>
                  </a:extLst>
                </a:gridCol>
                <a:gridCol w="227132">
                  <a:extLst>
                    <a:ext uri="{9D8B030D-6E8A-4147-A177-3AD203B41FA5}">
                      <a16:colId xmlns:a16="http://schemas.microsoft.com/office/drawing/2014/main" val="2512893666"/>
                    </a:ext>
                  </a:extLst>
                </a:gridCol>
              </a:tblGrid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580161"/>
                  </a:ext>
                </a:extLst>
              </a:tr>
              <a:tr h="198907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31/12/2019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AV%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AH%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31/12/2018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31/12/2016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087621"/>
                  </a:ext>
                </a:extLst>
              </a:tr>
              <a:tr h="17617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120990"/>
                  </a:ext>
                </a:extLst>
              </a:tr>
              <a:tr h="198907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Passivo Circulante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15.648.956,97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116%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10.758.220,20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12.632.499,67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13.250.991,42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706436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Fornecedores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6.023.955,02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85%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3.255.900,04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3.727.549,09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3.288.817,39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689599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Obrigações trabalhistas e Sociais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5.264.916,55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39%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388%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1.079.091,13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892.117,97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1.643.118,84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409750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Obrigações Tributárias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3.303.439,42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25%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929%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320.937,07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195.081,54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304.749,09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614799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Empréstimos e financiamentos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258.315,73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-95%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4.817.360,89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5.988.301,85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6.401.217,32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445836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Parcelamentos curto prazo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74.077,52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-92%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898.855,22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999.741,40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847.137,36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05616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Outras obrigações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724.252,73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88%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386.075,85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829.707,82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765.951,42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457496"/>
                  </a:ext>
                </a:extLst>
              </a:tr>
              <a:tr h="17617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226708"/>
                  </a:ext>
                </a:extLst>
              </a:tr>
              <a:tr h="198907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Passivo não Circulante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1.994.124,31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-71%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6.770.545,84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6.834.739,60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2.710.593,46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722635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Empréstimos e financiamentos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1.025.545,87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889.078,67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934.122,43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863.290,12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82933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Parcelamentos longo prazo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968.578,44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-84%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5.881.467,17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5.900.617,17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1.847.303,34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798018"/>
                  </a:ext>
                </a:extLst>
              </a:tr>
              <a:tr h="17617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21340"/>
                  </a:ext>
                </a:extLst>
              </a:tr>
              <a:tr h="198907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Patrimônio Líquido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-4.163.273,10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-31%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1.977%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-200.449,79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387.200,30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4.030.407,94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481590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Capital 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1.888.021,00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14%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89%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999.021,00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999.021,00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999.021,00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1401897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Ajustes de avaliação patrimonial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3.760.646,46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28%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3.760.646,46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3.760.646,46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3.760.646,46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399145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Lucros (Prejuízos) acumulados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-4.946.844,01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-37%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-4.359.193,92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-4.372.467,16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-79.165,59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123068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Resultado do período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-4.865.096,55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-36%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-600.923,33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0,00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-650.093,93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23751"/>
                  </a:ext>
                </a:extLst>
              </a:tr>
              <a:tr h="17617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18061"/>
                  </a:ext>
                </a:extLst>
              </a:tr>
              <a:tr h="198907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Total do Passivo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13.479.808,18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100%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-22%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17.328.316,25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19.854.439,57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19.991.992,82</a:t>
                      </a:r>
                    </a:p>
                  </a:txBody>
                  <a:tcPr marL="9472" marR="9472" marT="947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513006"/>
                  </a:ext>
                </a:extLst>
              </a:tr>
              <a:tr h="18943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472" marR="9472" marT="94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162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7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/>
              <a:t>4.2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Passivo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92120-D949-4EB5-9671-F6D7A05C1B43}"/>
              </a:ext>
            </a:extLst>
          </p:cNvPr>
          <p:cNvSpPr/>
          <p:nvPr/>
        </p:nvSpPr>
        <p:spPr>
          <a:xfrm>
            <a:off x="4879815" y="2516407"/>
            <a:ext cx="4316106" cy="2248180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O passivo total é de R$ 17.643.081,28. Deste valor verifica-se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que a obrigação maior está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concentrada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com fornecedores de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matéria-prima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representando aproximadamente 34% do passivo total. Ressalte-se que estas dívidas cresceram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85%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 2018 para 2019.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Já as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obrigações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sociais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 as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tributárias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representam 30% e 19% do total das obrigações com terceiros, respectivamente. Tais dívidas, acrescidas dos parcelamentos tributários, somente em 2019, aumentaram cerca de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30%.</a:t>
            </a:r>
          </a:p>
        </p:txBody>
      </p:sp>
      <p:graphicFrame>
        <p:nvGraphicFramePr>
          <p:cNvPr id="8" name="Gráfico 1">
            <a:extLst>
              <a:ext uri="{FF2B5EF4-FFF2-40B4-BE49-F238E27FC236}">
                <a16:creationId xmlns:a16="http://schemas.microsoft.com/office/drawing/2014/main" id="{D65D94CC-3B18-4C30-A6A2-63841513BD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084369"/>
              </p:ext>
            </p:extLst>
          </p:nvPr>
        </p:nvGraphicFramePr>
        <p:xfrm>
          <a:off x="710079" y="2057400"/>
          <a:ext cx="4430092" cy="3650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82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8" y="790902"/>
            <a:ext cx="7740415" cy="486355"/>
          </a:xfrm>
        </p:spPr>
        <p:txBody>
          <a:bodyPr/>
          <a:lstStyle/>
          <a:p>
            <a:r>
              <a:rPr lang="en-US" dirty="0"/>
              <a:t>4.3 </a:t>
            </a:r>
            <a:r>
              <a:rPr lang="en-US" dirty="0" err="1"/>
              <a:t>Análise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 – </a:t>
            </a:r>
            <a:r>
              <a:rPr lang="en-US" sz="2300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Demonstração</a:t>
            </a:r>
            <a:r>
              <a:rPr lang="en-US" sz="2300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 de </a:t>
            </a:r>
            <a:r>
              <a:rPr lang="en-US" sz="2300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Resultado</a:t>
            </a:r>
            <a:endParaRPr lang="en-US" sz="2300" dirty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D157DA-93B4-4B70-9FD6-8E17B9ADDE5D}"/>
              </a:ext>
            </a:extLst>
          </p:cNvPr>
          <p:cNvSpPr/>
          <p:nvPr/>
        </p:nvSpPr>
        <p:spPr>
          <a:xfrm>
            <a:off x="729662" y="1250928"/>
            <a:ext cx="8122919" cy="309187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Apresenta-se abaixo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Demonstração de Resultado do Exercício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acumulada de 2019.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A71363-1553-4D2E-B567-2351246C5E92}"/>
              </a:ext>
            </a:extLst>
          </p:cNvPr>
          <p:cNvSpPr/>
          <p:nvPr/>
        </p:nvSpPr>
        <p:spPr>
          <a:xfrm>
            <a:off x="1056073" y="6455657"/>
            <a:ext cx="4953000" cy="26558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i="1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AH - Análise horizontal. Apresenta a variação anual de cada rubrica.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EE1CF2-2105-4375-94DD-58B5B330A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854384"/>
              </p:ext>
            </p:extLst>
          </p:nvPr>
        </p:nvGraphicFramePr>
        <p:xfrm>
          <a:off x="710078" y="1875272"/>
          <a:ext cx="8122918" cy="3921842"/>
        </p:xfrm>
        <a:graphic>
          <a:graphicData uri="http://schemas.openxmlformats.org/drawingml/2006/table">
            <a:tbl>
              <a:tblPr/>
              <a:tblGrid>
                <a:gridCol w="204769">
                  <a:extLst>
                    <a:ext uri="{9D8B030D-6E8A-4147-A177-3AD203B41FA5}">
                      <a16:colId xmlns:a16="http://schemas.microsoft.com/office/drawing/2014/main" val="3210165751"/>
                    </a:ext>
                  </a:extLst>
                </a:gridCol>
                <a:gridCol w="2877045">
                  <a:extLst>
                    <a:ext uri="{9D8B030D-6E8A-4147-A177-3AD203B41FA5}">
                      <a16:colId xmlns:a16="http://schemas.microsoft.com/office/drawing/2014/main" val="1955159455"/>
                    </a:ext>
                  </a:extLst>
                </a:gridCol>
                <a:gridCol w="1001083">
                  <a:extLst>
                    <a:ext uri="{9D8B030D-6E8A-4147-A177-3AD203B41FA5}">
                      <a16:colId xmlns:a16="http://schemas.microsoft.com/office/drawing/2014/main" val="952049950"/>
                    </a:ext>
                  </a:extLst>
                </a:gridCol>
                <a:gridCol w="550259">
                  <a:extLst>
                    <a:ext uri="{9D8B030D-6E8A-4147-A177-3AD203B41FA5}">
                      <a16:colId xmlns:a16="http://schemas.microsoft.com/office/drawing/2014/main" val="2925175749"/>
                    </a:ext>
                  </a:extLst>
                </a:gridCol>
                <a:gridCol w="1028273">
                  <a:extLst>
                    <a:ext uri="{9D8B030D-6E8A-4147-A177-3AD203B41FA5}">
                      <a16:colId xmlns:a16="http://schemas.microsoft.com/office/drawing/2014/main" val="699396756"/>
                    </a:ext>
                  </a:extLst>
                </a:gridCol>
                <a:gridCol w="1113428">
                  <a:extLst>
                    <a:ext uri="{9D8B030D-6E8A-4147-A177-3AD203B41FA5}">
                      <a16:colId xmlns:a16="http://schemas.microsoft.com/office/drawing/2014/main" val="3585241537"/>
                    </a:ext>
                  </a:extLst>
                </a:gridCol>
                <a:gridCol w="1143292">
                  <a:extLst>
                    <a:ext uri="{9D8B030D-6E8A-4147-A177-3AD203B41FA5}">
                      <a16:colId xmlns:a16="http://schemas.microsoft.com/office/drawing/2014/main" val="622224908"/>
                    </a:ext>
                  </a:extLst>
                </a:gridCol>
                <a:gridCol w="204769">
                  <a:extLst>
                    <a:ext uri="{9D8B030D-6E8A-4147-A177-3AD203B41FA5}">
                      <a16:colId xmlns:a16="http://schemas.microsoft.com/office/drawing/2014/main" val="3664141669"/>
                    </a:ext>
                  </a:extLst>
                </a:gridCol>
              </a:tblGrid>
              <a:tr h="17973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474741"/>
                  </a:ext>
                </a:extLst>
              </a:tr>
              <a:tr h="21204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AH%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27032"/>
                  </a:ext>
                </a:extLst>
              </a:tr>
              <a:tr h="17973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063626"/>
                  </a:ext>
                </a:extLst>
              </a:tr>
              <a:tr h="21204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RECEITA BRUTA DE VENDAS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4.820.001,76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-36%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7.535.169,30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9.926.784,97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14.118.937,57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764420"/>
                  </a:ext>
                </a:extLst>
              </a:tr>
              <a:tr h="20194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Deduções da receita bruta das vendas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-159.660,18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-65%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-458.866,91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-1.465.922,65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-1.433.423,27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736287"/>
                  </a:ext>
                </a:extLst>
              </a:tr>
              <a:tr h="17973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194890"/>
                  </a:ext>
                </a:extLst>
              </a:tr>
              <a:tr h="21204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RECEITA LÍQUIDA DE VENDAS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4.660.341,58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-34%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7.076.302,39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8.460.862,32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12.685.514,30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471823"/>
                  </a:ext>
                </a:extLst>
              </a:tr>
              <a:tr h="17973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353508"/>
                  </a:ext>
                </a:extLst>
              </a:tr>
              <a:tr h="20194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Custo dos produtos vendidos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-4.583.107,13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-30%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-6.568.711,84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-7.178.919,65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-10.805.699,77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463413"/>
                  </a:ext>
                </a:extLst>
              </a:tr>
              <a:tr h="17973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0573"/>
                  </a:ext>
                </a:extLst>
              </a:tr>
              <a:tr h="21204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LUCRO BRUTO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77.234,45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-85%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507.590,55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1.281.942,67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1.879.814,53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776630"/>
                  </a:ext>
                </a:extLst>
              </a:tr>
              <a:tr h="17973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716932"/>
                  </a:ext>
                </a:extLst>
              </a:tr>
              <a:tr h="21204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RECEITAS (DESPESAS)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-4.929.057,76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-1.095.240,64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-4.925.150,31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-2.529.908,46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991739"/>
                  </a:ext>
                </a:extLst>
              </a:tr>
              <a:tr h="20194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Gerais e administrativas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-2.577.507,93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183%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-911.791,15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-4.458.821,23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-1.699.243,87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90979"/>
                  </a:ext>
                </a:extLst>
              </a:tr>
              <a:tr h="20194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Outras receitas/despesas operacionais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-1.627.117,35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2.496%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-62.682,07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50.744,73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-77.479,22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345376"/>
                  </a:ext>
                </a:extLst>
              </a:tr>
              <a:tr h="20194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Despesas financeiras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-743.623,44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236%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-221.452,40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-524.802,77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-766.154,31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747243"/>
                  </a:ext>
                </a:extLst>
              </a:tr>
              <a:tr h="20194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Receitas financeiras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19.190,96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-81%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100.684,98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7.728,96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12.968,94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1391"/>
                  </a:ext>
                </a:extLst>
              </a:tr>
              <a:tr h="17973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66255"/>
                  </a:ext>
                </a:extLst>
              </a:tr>
              <a:tr h="21204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PREJUÍZO DO EXERCÍCIO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-4.851.823,31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726%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-587.650,09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-3.643.207,64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-650.093,93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20466"/>
                  </a:ext>
                </a:extLst>
              </a:tr>
              <a:tr h="17973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123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990038" cy="486355"/>
          </a:xfrm>
        </p:spPr>
        <p:txBody>
          <a:bodyPr/>
          <a:lstStyle/>
          <a:p>
            <a:r>
              <a:rPr lang="en-US" dirty="0"/>
              <a:t>4.3 </a:t>
            </a:r>
            <a:r>
              <a:rPr lang="en-US" dirty="0" err="1"/>
              <a:t>Análise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 – </a:t>
            </a:r>
            <a:r>
              <a:rPr lang="en-US" sz="2300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Demonstração</a:t>
            </a:r>
            <a:r>
              <a:rPr lang="en-US" sz="2300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 de </a:t>
            </a:r>
            <a:r>
              <a:rPr lang="en-US" sz="2300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Resultado</a:t>
            </a:r>
            <a:endParaRPr lang="en-US" sz="23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13F70-1F95-463F-BFDB-8B15297559E4}"/>
              </a:ext>
            </a:extLst>
          </p:cNvPr>
          <p:cNvSpPr/>
          <p:nvPr/>
        </p:nvSpPr>
        <p:spPr>
          <a:xfrm>
            <a:off x="710079" y="1367400"/>
            <a:ext cx="3817411" cy="4914294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receita bruta de vendas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da </a:t>
            </a:r>
            <a:r>
              <a:rPr lang="pt-BR" sz="105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reduziu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36%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em 2019 em relação a 2018. No ano de 2018, a receita bruta foi de aproximadamente R$ 7,5 milhões;  já no ano de 2019 foi de R$ 4,8 milhões.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No que se refere às despesas apresentadas pela Empresa, destaca-se o valor desembolsado com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Despesas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Administrativa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que em 2019 perfazia a monta de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R$ 2.577.507,93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. Este gasto elevado é reflexo principalmente dos valores pagos a título de despesas tributárias, referentes à multa com parcelamentos.</a:t>
            </a: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Observa-se pela análise da demonstração de resultado que nos últimos 4 exercícios a margem bruta de vendas da </a:t>
            </a:r>
            <a:r>
              <a:rPr lang="pt-BR" sz="105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vem diminuindo significativamente, isto porque, o lucro bruto apresentado (Receita – Custo) diminuiu em aproximadamente 85%.</a:t>
            </a:r>
            <a:endParaRPr lang="pt-BR" sz="1050" b="1" dirty="0">
              <a:solidFill>
                <a:schemeClr val="accent6">
                  <a:lumMod val="7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endParaRPr lang="pt-BR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Em 2019, a </a:t>
            </a:r>
            <a:r>
              <a:rPr lang="pt-BR" sz="105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apurou um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prejuízo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contábil acumulado de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R$ 4.851.823,31,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valor bem superior ao prejuízo de 2018, que foi de R$ 587.650,09.</a:t>
            </a:r>
            <a:endParaRPr lang="pt-BR" sz="1050" b="1" dirty="0">
              <a:solidFill>
                <a:schemeClr val="accent6">
                  <a:lumMod val="7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58D9DB0-C8A5-4F98-A809-113F7A2D96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078392"/>
              </p:ext>
            </p:extLst>
          </p:nvPr>
        </p:nvGraphicFramePr>
        <p:xfrm>
          <a:off x="4611626" y="1548113"/>
          <a:ext cx="4908519" cy="4081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4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586486" y="3213788"/>
            <a:ext cx="3159058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5. INFORMAÇÕES ADICIONAIS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662667" y="2890952"/>
            <a:ext cx="4283213" cy="368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5.1. Cumprimento das Obrigações</a:t>
            </a: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997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5.1 </a:t>
            </a:r>
            <a:r>
              <a:rPr lang="en-US" err="1"/>
              <a:t>Cumprimento</a:t>
            </a:r>
            <a:r>
              <a:rPr lang="en-US"/>
              <a:t> das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Obrigações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23FB8-A076-4C30-838D-1E703B5A22E6}"/>
              </a:ext>
            </a:extLst>
          </p:cNvPr>
          <p:cNvSpPr/>
          <p:nvPr/>
        </p:nvSpPr>
        <p:spPr>
          <a:xfrm>
            <a:off x="4771896" y="1620309"/>
            <a:ext cx="4224784" cy="2877198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	Na qualidade de auxiliar do Juízo, além de manter o credor informado do andamento das atividades da </a:t>
            </a:r>
            <a:r>
              <a:rPr lang="pt-BR" sz="1050" dirty="0" err="1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 dos trâmites processuais, um dos papeis da equipe de Administração Judicial é o de fiscalizar as atividades empresariais, especialmente no que tange ao cumprimento das obrigações que lhe são impostas pela Lei 11.101/05.</a:t>
            </a: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05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	Nesse diapasão, esta Equipe inspecionou </a:t>
            </a: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in loco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as atividades da </a:t>
            </a:r>
            <a:r>
              <a:rPr lang="pt-BR" sz="1050" dirty="0" err="1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Recuperanda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 constatou que mantêm seu funcionamento normal. Contudo, existem atrasos em pagamentos de tributos, cujos créditos não são sujeitos à Recuperação Judicial.</a:t>
            </a:r>
            <a:endParaRPr lang="pt-BR" sz="1050" dirty="0">
              <a:solidFill>
                <a:srgbClr val="FF0000"/>
              </a:solidFill>
              <a:latin typeface="Arial"/>
              <a:ea typeface="Cambria" panose="02040503050406030204" pitchFamily="18" charset="0"/>
              <a:cs typeface="Arial"/>
            </a:endParaRPr>
          </a:p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pt-BR" sz="1050" dirty="0">
              <a:solidFill>
                <a:srgbClr val="FF0000"/>
              </a:solidFill>
              <a:latin typeface="Arial"/>
              <a:cs typeface="Arial"/>
            </a:endParaRPr>
          </a:p>
          <a:p>
            <a:pPr indent="292100" algn="just">
              <a:lnSpc>
                <a:spcPct val="114000"/>
              </a:lnSpc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5CBDBCD0-61A7-4855-9567-FD3141B2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316" y="1727200"/>
            <a:ext cx="3447215" cy="37642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586486" y="3213788"/>
            <a:ext cx="3159058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6. REGISTRO FOTOGRÁFICO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5048747" y="2609700"/>
            <a:ext cx="3287533" cy="60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6.1. Registro Fotográfico</a:t>
            </a: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28275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3000" y="1405511"/>
            <a:ext cx="4329663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PRODUÇÃO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316" y="1405511"/>
            <a:ext cx="4313238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PRODUÇÃO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975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49AB189-4C7B-4719-B531-55C20D49C209}"/>
              </a:ext>
            </a:extLst>
          </p:cNvPr>
          <p:cNvSpPr txBox="1">
            <a:spLocks/>
          </p:cNvSpPr>
          <p:nvPr/>
        </p:nvSpPr>
        <p:spPr>
          <a:xfrm>
            <a:off x="710079" y="790902"/>
            <a:ext cx="7483153" cy="48635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Roboto Black" pitchFamily="2" charset="0"/>
                <a:ea typeface="Roboto Black" pitchFamily="2" charset="0"/>
              </a:rPr>
              <a:t>6.1 </a:t>
            </a:r>
            <a:r>
              <a:rPr lang="en-US" sz="2600" err="1">
                <a:latin typeface="Roboto Black" pitchFamily="2" charset="0"/>
                <a:ea typeface="Roboto Black" pitchFamily="2" charset="0"/>
              </a:rPr>
              <a:t>Registro</a:t>
            </a:r>
            <a:r>
              <a:rPr lang="en-US" sz="2600">
                <a:latin typeface="Roboto Black" pitchFamily="2" charset="0"/>
                <a:ea typeface="Roboto Black" pitchFamily="2" charset="0"/>
              </a:rPr>
              <a:t> </a:t>
            </a:r>
            <a:r>
              <a:rPr lang="en-US" sz="260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itchFamily="2" charset="0"/>
                <a:ea typeface="Roboto Black" pitchFamily="2" charset="0"/>
              </a:rPr>
              <a:t>Fotográfico</a:t>
            </a:r>
            <a:endParaRPr lang="en-US" sz="260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98979F02-61DE-4D75-94A5-310CF70C04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3770" r="13770"/>
          <a:stretch>
            <a:fillRect/>
          </a:stretch>
        </p:blipFill>
        <p:spPr>
          <a:xfrm rot="5400000">
            <a:off x="528638" y="1676400"/>
            <a:ext cx="4167187" cy="4313238"/>
          </a:xfrm>
        </p:spPr>
      </p:pic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E069917-777B-42B3-931B-A1A93E046D9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3770" r="13770"/>
          <a:stretch>
            <a:fillRect/>
          </a:stretch>
        </p:blipFill>
        <p:spPr>
          <a:xfrm rot="5400000">
            <a:off x="5041900" y="1662113"/>
            <a:ext cx="4167188" cy="4313237"/>
          </a:xfrm>
        </p:spPr>
      </p:pic>
    </p:spTree>
    <p:extLst>
      <p:ext uri="{BB962C8B-B14F-4D97-AF65-F5344CB8AC3E}">
        <p14:creationId xmlns:p14="http://schemas.microsoft.com/office/powerpoint/2010/main" val="1212857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62082" y="1415280"/>
            <a:ext cx="4329663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PRODUÇÃO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316" y="1405511"/>
            <a:ext cx="4313238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PRODUÇÃO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975"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en-US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49AB189-4C7B-4719-B531-55C20D49C209}"/>
              </a:ext>
            </a:extLst>
          </p:cNvPr>
          <p:cNvSpPr txBox="1">
            <a:spLocks/>
          </p:cNvSpPr>
          <p:nvPr/>
        </p:nvSpPr>
        <p:spPr>
          <a:xfrm>
            <a:off x="710079" y="790902"/>
            <a:ext cx="7483153" cy="48635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Roboto Black" pitchFamily="2" charset="0"/>
                <a:ea typeface="Roboto Black" pitchFamily="2" charset="0"/>
              </a:rPr>
              <a:t>6.1 </a:t>
            </a:r>
            <a:r>
              <a:rPr lang="en-US" sz="2600" err="1">
                <a:latin typeface="Roboto Black" pitchFamily="2" charset="0"/>
                <a:ea typeface="Roboto Black" pitchFamily="2" charset="0"/>
              </a:rPr>
              <a:t>Registro</a:t>
            </a:r>
            <a:r>
              <a:rPr lang="en-US" sz="2600">
                <a:latin typeface="Roboto Black" pitchFamily="2" charset="0"/>
                <a:ea typeface="Roboto Black" pitchFamily="2" charset="0"/>
              </a:rPr>
              <a:t> </a:t>
            </a:r>
            <a:r>
              <a:rPr lang="en-US" sz="260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itchFamily="2" charset="0"/>
                <a:ea typeface="Roboto Black" pitchFamily="2" charset="0"/>
              </a:rPr>
              <a:t>Fotográfico</a:t>
            </a:r>
            <a:endParaRPr lang="en-US" sz="260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95117E07-B4AA-4398-AEB1-BA71BD499C4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3770" r="13770"/>
          <a:stretch>
            <a:fillRect/>
          </a:stretch>
        </p:blipFill>
        <p:spPr>
          <a:xfrm rot="5400000">
            <a:off x="5041900" y="1685925"/>
            <a:ext cx="4167188" cy="4313238"/>
          </a:xfrm>
        </p:spPr>
      </p:pic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AE1AA1B-8B95-49C5-B94A-40CDCF75ACF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3770" r="13770"/>
          <a:stretch>
            <a:fillRect/>
          </a:stretch>
        </p:blipFill>
        <p:spPr>
          <a:xfrm rot="5400000">
            <a:off x="528638" y="1689100"/>
            <a:ext cx="4167187" cy="4313238"/>
          </a:xfrm>
        </p:spPr>
      </p:pic>
    </p:spTree>
    <p:extLst>
      <p:ext uri="{BB962C8B-B14F-4D97-AF65-F5344CB8AC3E}">
        <p14:creationId xmlns:p14="http://schemas.microsoft.com/office/powerpoint/2010/main" val="935845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3000" y="1405511"/>
            <a:ext cx="4329663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PRODUÇÃO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316" y="1405511"/>
            <a:ext cx="4313238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PRODUÇÃO E ESTOCAGEM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975"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n-US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49AB189-4C7B-4719-B531-55C20D49C209}"/>
              </a:ext>
            </a:extLst>
          </p:cNvPr>
          <p:cNvSpPr txBox="1">
            <a:spLocks/>
          </p:cNvSpPr>
          <p:nvPr/>
        </p:nvSpPr>
        <p:spPr>
          <a:xfrm>
            <a:off x="710079" y="790902"/>
            <a:ext cx="7483153" cy="48635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Roboto Black" pitchFamily="2" charset="0"/>
                <a:ea typeface="Roboto Black" pitchFamily="2" charset="0"/>
              </a:rPr>
              <a:t>6.1 </a:t>
            </a:r>
            <a:r>
              <a:rPr lang="en-US" sz="2600" err="1">
                <a:latin typeface="Roboto Black" pitchFamily="2" charset="0"/>
                <a:ea typeface="Roboto Black" pitchFamily="2" charset="0"/>
              </a:rPr>
              <a:t>Registro</a:t>
            </a:r>
            <a:r>
              <a:rPr lang="en-US" sz="2600">
                <a:latin typeface="Roboto Black" pitchFamily="2" charset="0"/>
                <a:ea typeface="Roboto Black" pitchFamily="2" charset="0"/>
              </a:rPr>
              <a:t> </a:t>
            </a:r>
            <a:r>
              <a:rPr lang="en-US" sz="260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itchFamily="2" charset="0"/>
                <a:ea typeface="Roboto Black" pitchFamily="2" charset="0"/>
              </a:rPr>
              <a:t>Fotográfico</a:t>
            </a:r>
            <a:endParaRPr lang="en-US" sz="260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4F6114E-06CA-4A5C-8905-80B5016BF98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3770" r="13770"/>
          <a:stretch>
            <a:fillRect/>
          </a:stretch>
        </p:blipFill>
        <p:spPr>
          <a:xfrm rot="5400000">
            <a:off x="528638" y="1797050"/>
            <a:ext cx="4167187" cy="4313238"/>
          </a:xfrm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126330ED-BB5B-4DEF-95F3-E731A02B7A6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3770" r="13770"/>
          <a:stretch>
            <a:fillRect/>
          </a:stretch>
        </p:blipFill>
        <p:spPr>
          <a:xfrm rot="5400000">
            <a:off x="5041900" y="1806575"/>
            <a:ext cx="4167188" cy="4313238"/>
          </a:xfrm>
        </p:spPr>
      </p:pic>
    </p:spTree>
    <p:extLst>
      <p:ext uri="{BB962C8B-B14F-4D97-AF65-F5344CB8AC3E}">
        <p14:creationId xmlns:p14="http://schemas.microsoft.com/office/powerpoint/2010/main" val="319736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673640" y="3225958"/>
            <a:ext cx="2830750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1. INTRODUÇÃO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420015" y="2511813"/>
            <a:ext cx="4953000" cy="14546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1.1. Considerações Preliminares</a:t>
            </a:r>
          </a:p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1.2. Estágio Processual</a:t>
            </a:r>
          </a:p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1.3. Cronograma Processual</a:t>
            </a:r>
            <a:endParaRPr lang="en-US" sz="2200" b="1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19320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3000" y="1405511"/>
            <a:ext cx="4329663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ÁREA INDUSTRIAL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316" y="1405511"/>
            <a:ext cx="4313238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ÁREA INDUSTRIAL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975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en-US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49AB189-4C7B-4719-B531-55C20D49C209}"/>
              </a:ext>
            </a:extLst>
          </p:cNvPr>
          <p:cNvSpPr txBox="1">
            <a:spLocks/>
          </p:cNvSpPr>
          <p:nvPr/>
        </p:nvSpPr>
        <p:spPr>
          <a:xfrm>
            <a:off x="710079" y="790902"/>
            <a:ext cx="7483153" cy="48635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Roboto Black" pitchFamily="2" charset="0"/>
                <a:ea typeface="Roboto Black" pitchFamily="2" charset="0"/>
              </a:rPr>
              <a:t>6.1 </a:t>
            </a:r>
            <a:r>
              <a:rPr lang="en-US" sz="2600" err="1">
                <a:latin typeface="Roboto Black" pitchFamily="2" charset="0"/>
                <a:ea typeface="Roboto Black" pitchFamily="2" charset="0"/>
              </a:rPr>
              <a:t>Registro</a:t>
            </a:r>
            <a:r>
              <a:rPr lang="en-US" sz="2600">
                <a:latin typeface="Roboto Black" pitchFamily="2" charset="0"/>
                <a:ea typeface="Roboto Black" pitchFamily="2" charset="0"/>
              </a:rPr>
              <a:t> </a:t>
            </a:r>
            <a:r>
              <a:rPr lang="en-US" sz="260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itchFamily="2" charset="0"/>
                <a:ea typeface="Roboto Black" pitchFamily="2" charset="0"/>
              </a:rPr>
              <a:t>Fotográfico</a:t>
            </a:r>
            <a:endParaRPr lang="en-US" sz="260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183914C-050F-425D-8FF7-567AD19A2F1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1186" r="11186"/>
          <a:stretch>
            <a:fillRect/>
          </a:stretch>
        </p:blipFill>
        <p:spPr/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BB780110-B0B5-4131-9DEB-EF16EC310AE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1186" r="111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3878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3000" y="1405511"/>
            <a:ext cx="4329663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ÁREA INDUSTRIAL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316" y="1405511"/>
            <a:ext cx="4313238" cy="260540"/>
          </a:xfrm>
        </p:spPr>
        <p:txBody>
          <a:bodyPr>
            <a:noAutofit/>
          </a:bodyPr>
          <a:lstStyle/>
          <a:p>
            <a:pPr algn="ctr"/>
            <a:r>
              <a:rPr lang="en-US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AREA INDUSTRIAL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975"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en-US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49AB189-4C7B-4719-B531-55C20D49C209}"/>
              </a:ext>
            </a:extLst>
          </p:cNvPr>
          <p:cNvSpPr txBox="1">
            <a:spLocks/>
          </p:cNvSpPr>
          <p:nvPr/>
        </p:nvSpPr>
        <p:spPr>
          <a:xfrm>
            <a:off x="710079" y="790902"/>
            <a:ext cx="7483153" cy="48635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Roboto Black" pitchFamily="2" charset="0"/>
                <a:ea typeface="Roboto Black" pitchFamily="2" charset="0"/>
              </a:rPr>
              <a:t>6.1 </a:t>
            </a:r>
            <a:r>
              <a:rPr lang="en-US" sz="2600" err="1">
                <a:latin typeface="Roboto Black" pitchFamily="2" charset="0"/>
                <a:ea typeface="Roboto Black" pitchFamily="2" charset="0"/>
              </a:rPr>
              <a:t>Registro</a:t>
            </a:r>
            <a:r>
              <a:rPr lang="en-US" sz="2600">
                <a:latin typeface="Roboto Black" pitchFamily="2" charset="0"/>
                <a:ea typeface="Roboto Black" pitchFamily="2" charset="0"/>
              </a:rPr>
              <a:t> </a:t>
            </a:r>
            <a:r>
              <a:rPr lang="en-US" sz="260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itchFamily="2" charset="0"/>
                <a:ea typeface="Roboto Black" pitchFamily="2" charset="0"/>
              </a:rPr>
              <a:t>Fotográfico</a:t>
            </a:r>
            <a:endParaRPr lang="en-US" sz="260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1971407-C5E6-408F-9B2D-CB9015DFE61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1186" r="11186"/>
          <a:stretch>
            <a:fillRect/>
          </a:stretch>
        </p:blipFill>
        <p:spPr/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53534118-F411-4AB0-8E48-0026B52A61A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3770" b="137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2902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3CA9B-9786-4F1A-BB1F-48BDBC45C4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78" y="2480707"/>
            <a:ext cx="5028843" cy="1896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CCB9FB-8E9D-4FC9-AAFA-C950FA96EACF}"/>
              </a:ext>
            </a:extLst>
          </p:cNvPr>
          <p:cNvSpPr/>
          <p:nvPr/>
        </p:nvSpPr>
        <p:spPr>
          <a:xfrm>
            <a:off x="5999482" y="381000"/>
            <a:ext cx="3809998" cy="105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00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/>
              <a:t>1.1 </a:t>
            </a:r>
            <a:r>
              <a:rPr lang="en-US" err="1"/>
              <a:t>Considerações</a:t>
            </a:r>
            <a:r>
              <a:rPr lang="en-US"/>
              <a:t>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Preliminares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EFA86-559B-4D84-BC6E-7D4FA499D1B1}"/>
              </a:ext>
            </a:extLst>
          </p:cNvPr>
          <p:cNvSpPr/>
          <p:nvPr/>
        </p:nvSpPr>
        <p:spPr>
          <a:xfrm>
            <a:off x="632298" y="1501257"/>
            <a:ext cx="8604115" cy="5040000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Primeiramente, cumpre referir as premissas que embasaram este relatório, bem como destacar alguns pontos que esta Equipe julga pertinentes para uma melhor compreensão do trabalho desenvolvido.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2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 </a:t>
            </a:r>
            <a:endParaRPr lang="en-US" sz="2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Para esta Equipe chegar às conclusões apresentadas no presente relatório, entre outros aspectos: (i) foram tomadas como boas e válidas as informações contidas nas demonstrações contábeis da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Hoppen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,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Petry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 Cia LTDA, as quais foram fornecidas por seus administradores; e (ii) foram conduzidas discussões com membros integrantes da administração da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Hoppen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Petry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 Cia LTDA e as operações da referida sociedade empresária.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2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 </a:t>
            </a:r>
            <a:endParaRPr lang="en-US" sz="2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Nenhum dos profissionais que participaram da elaboração deste relatório têm qualquer interesse financeiro nas Recuperanda ou qualquer relação com quaisquer das partes envolvidas, o que caracteriza a independência desta Equipe em relação ao presente trabalho.</a:t>
            </a:r>
          </a:p>
          <a:p>
            <a:pPr marL="116334" indent="237668" algn="just" defTabSz="237668">
              <a:lnSpc>
                <a:spcPct val="150000"/>
              </a:lnSpc>
            </a:pPr>
            <a:endParaRPr lang="en-US" sz="2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 A administração da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Hoppen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Petry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 Cia LTDA e seus sócios não impuseram qualquer restrição para que esta Equipe pudesse: (i) obter todas as informações solicitadas para produzir este relatório; e (ii) chegar de forma independente às conclusões aqui contidas.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2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 </a:t>
            </a:r>
            <a:endParaRPr lang="en-US" sz="2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Este relatório e as opiniões aqui contidas têm a finalidade de prestar informações a todos os interessados no presente processo, observando o fato de que qualquer leitor deste relatório deve estar ciente das condições que nortearam este trabalho.</a:t>
            </a:r>
          </a:p>
          <a:p>
            <a:pPr marL="116334" indent="237668" algn="just" defTabSz="237668">
              <a:lnSpc>
                <a:spcPct val="150000"/>
              </a:lnSpc>
            </a:pPr>
            <a:endParaRPr lang="pt-BR" sz="2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Exceto quando expressamente mencionado, os valores indicados neste relatório </a:t>
            </a:r>
            <a:r>
              <a:rPr lang="pt-BR" sz="11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estão expressos em reais (R$).</a:t>
            </a:r>
            <a:endParaRPr lang="en-US" sz="11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/>
              <a:t>1.2 </a:t>
            </a:r>
            <a:r>
              <a:rPr lang="en-US" err="1"/>
              <a:t>Estágio</a:t>
            </a:r>
            <a:r>
              <a:rPr lang="en-US"/>
              <a:t> </a:t>
            </a:r>
            <a:r>
              <a:rPr lang="en-US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Processual</a:t>
            </a:r>
            <a:endParaRPr lang="en-US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28FC824D-1364-4FE0-8A8D-062B0915A460}"/>
              </a:ext>
            </a:extLst>
          </p:cNvPr>
          <p:cNvSpPr/>
          <p:nvPr/>
        </p:nvSpPr>
        <p:spPr>
          <a:xfrm>
            <a:off x="573932" y="1235604"/>
            <a:ext cx="8594387" cy="5040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numCol="2" spcCol="180000">
            <a:noAutofit/>
          </a:bodyPr>
          <a:lstStyle/>
          <a:p>
            <a:pPr marL="116334" indent="237668" algn="just" defTabSz="237668">
              <a:lnSpc>
                <a:spcPct val="150000"/>
              </a:lnSpc>
            </a:pPr>
            <a:endParaRPr lang="pt-BR" sz="200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Source Sans Pro Light" panose="020B0403030403020204" pitchFamily="34" charset="0"/>
            </a:endParaRP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Trata-se de Recuperação Judicial requerida por sociedade empresária e suas filiais dedicada à fabricação e exportação de produtos de erva mate, com principal estabelecimento localizado no Município de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Erebanco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/RS. </a:t>
            </a: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Ajuizada em 06/11/2019, a Recuperação Judicial foi deferida em 17/12/2019 (Evento 13). </a:t>
            </a: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Publicado o edital do art. 52, § 1º, da LRF (Evento 31) , em 08/01/2020, ainda não restou definida a forma de contagem dos prazos.</a:t>
            </a: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Como houve a substituição do administrador judicial originalmente nomeado (Evento 48), as correspondências do art. 22, I, “a”, da LRF, foram remetidas após o edital, estando ainda em curso a fase extrajudicial ou administrativa de verificação de créditos. </a:t>
            </a:r>
          </a:p>
          <a:p>
            <a:pPr marL="116334"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O plano de recuperação não foi apresentado até o momento. </a:t>
            </a:r>
          </a:p>
          <a:p>
            <a:pPr marL="116334" indent="237668" algn="just" defTabSz="237668">
              <a:lnSpc>
                <a:spcPct val="114000"/>
              </a:lnSpc>
            </a:pPr>
            <a:endParaRPr lang="pt-BR" sz="894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3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/>
              <a:t>1.3 </a:t>
            </a:r>
            <a:r>
              <a:rPr lang="en-US" err="1"/>
              <a:t>Cronograma</a:t>
            </a:r>
            <a:r>
              <a:rPr lang="en-US"/>
              <a:t> </a:t>
            </a:r>
            <a:r>
              <a:rPr lang="en-US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Processual</a:t>
            </a:r>
            <a:endParaRPr lang="en-US"/>
          </a:p>
        </p:txBody>
      </p:sp>
      <p:cxnSp>
        <p:nvCxnSpPr>
          <p:cNvPr id="325" name="Straight Connector 36">
            <a:extLst>
              <a:ext uri="{FF2B5EF4-FFF2-40B4-BE49-F238E27FC236}">
                <a16:creationId xmlns:a16="http://schemas.microsoft.com/office/drawing/2014/main" id="{69C78807-BE8D-4B92-B4C0-ABDA38AF4AD9}"/>
              </a:ext>
            </a:extLst>
          </p:cNvPr>
          <p:cNvCxnSpPr>
            <a:cxnSpLocks/>
          </p:cNvCxnSpPr>
          <p:nvPr/>
        </p:nvCxnSpPr>
        <p:spPr>
          <a:xfrm flipV="1">
            <a:off x="1394623" y="2376439"/>
            <a:ext cx="9232" cy="1462500"/>
          </a:xfrm>
          <a:prstGeom prst="line">
            <a:avLst/>
          </a:prstGeom>
          <a:ln>
            <a:solidFill>
              <a:srgbClr val="8AC843"/>
            </a:solidFill>
            <a:tailEnd type="oval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6" name="TextBox 325">
            <a:extLst>
              <a:ext uri="{FF2B5EF4-FFF2-40B4-BE49-F238E27FC236}">
                <a16:creationId xmlns:a16="http://schemas.microsoft.com/office/drawing/2014/main" id="{5FF0446D-A188-4F0C-AF97-DB19E516BFFB}"/>
              </a:ext>
            </a:extLst>
          </p:cNvPr>
          <p:cNvSpPr txBox="1"/>
          <p:nvPr/>
        </p:nvSpPr>
        <p:spPr>
          <a:xfrm>
            <a:off x="1419830" y="2387299"/>
            <a:ext cx="101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Ajuizamento</a:t>
            </a:r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(art. 51 LRF)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27" name="Straight Connector 42">
            <a:extLst>
              <a:ext uri="{FF2B5EF4-FFF2-40B4-BE49-F238E27FC236}">
                <a16:creationId xmlns:a16="http://schemas.microsoft.com/office/drawing/2014/main" id="{213E20C7-A334-4358-99C8-9CE58FEE519F}"/>
              </a:ext>
            </a:extLst>
          </p:cNvPr>
          <p:cNvCxnSpPr>
            <a:cxnSpLocks/>
          </p:cNvCxnSpPr>
          <p:nvPr/>
        </p:nvCxnSpPr>
        <p:spPr>
          <a:xfrm flipV="1">
            <a:off x="2903875" y="2359337"/>
            <a:ext cx="0" cy="1601476"/>
          </a:xfrm>
          <a:prstGeom prst="line">
            <a:avLst/>
          </a:prstGeom>
          <a:ln>
            <a:solidFill>
              <a:srgbClr val="8BC944"/>
            </a:solidFill>
            <a:tailEnd type="oval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8C3E11BF-5ABD-4B7E-AF67-7C4640CC2005}"/>
              </a:ext>
            </a:extLst>
          </p:cNvPr>
          <p:cNvSpPr txBox="1"/>
          <p:nvPr/>
        </p:nvSpPr>
        <p:spPr>
          <a:xfrm>
            <a:off x="2918213" y="2363995"/>
            <a:ext cx="119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Publicação do edital do art. 52, § 1º, da LRF</a:t>
            </a:r>
            <a:endParaRPr lang="ko-KR" alt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29" name="Straight Connector 46">
            <a:extLst>
              <a:ext uri="{FF2B5EF4-FFF2-40B4-BE49-F238E27FC236}">
                <a16:creationId xmlns:a16="http://schemas.microsoft.com/office/drawing/2014/main" id="{8103DA50-99E5-4777-908D-24B6C25C0E47}"/>
              </a:ext>
            </a:extLst>
          </p:cNvPr>
          <p:cNvCxnSpPr>
            <a:cxnSpLocks/>
            <a:stCxn id="357" idx="0"/>
          </p:cNvCxnSpPr>
          <p:nvPr/>
        </p:nvCxnSpPr>
        <p:spPr>
          <a:xfrm flipH="1" flipV="1">
            <a:off x="4416857" y="2364229"/>
            <a:ext cx="2868" cy="1472580"/>
          </a:xfrm>
          <a:prstGeom prst="line">
            <a:avLst/>
          </a:prstGeom>
          <a:ln>
            <a:solidFill>
              <a:srgbClr val="A7A7A7"/>
            </a:solidFill>
            <a:tailEnd type="oval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0" name="TextBox 329">
            <a:extLst>
              <a:ext uri="{FF2B5EF4-FFF2-40B4-BE49-F238E27FC236}">
                <a16:creationId xmlns:a16="http://schemas.microsoft.com/office/drawing/2014/main" id="{EEB9D0F7-CE1B-4105-8F63-0AB26636C7B0}"/>
              </a:ext>
            </a:extLst>
          </p:cNvPr>
          <p:cNvSpPr txBox="1"/>
          <p:nvPr/>
        </p:nvSpPr>
        <p:spPr>
          <a:xfrm>
            <a:off x="4431316" y="2373231"/>
            <a:ext cx="142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75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pt-BR" altLang="ko-KR" sz="900" b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Publicação do edital com o aviso de recebimento do PRJ (art. 53, parágrafo único, da LRF)</a:t>
            </a:r>
          </a:p>
        </p:txBody>
      </p:sp>
      <p:cxnSp>
        <p:nvCxnSpPr>
          <p:cNvPr id="331" name="Straight Connector 52">
            <a:extLst>
              <a:ext uri="{FF2B5EF4-FFF2-40B4-BE49-F238E27FC236}">
                <a16:creationId xmlns:a16="http://schemas.microsoft.com/office/drawing/2014/main" id="{09FE79D4-231B-45F6-97F9-C19B1568440A}"/>
              </a:ext>
            </a:extLst>
          </p:cNvPr>
          <p:cNvCxnSpPr/>
          <p:nvPr/>
        </p:nvCxnSpPr>
        <p:spPr>
          <a:xfrm flipV="1">
            <a:off x="2160093" y="4091628"/>
            <a:ext cx="0" cy="1462500"/>
          </a:xfrm>
          <a:prstGeom prst="line">
            <a:avLst/>
          </a:prstGeom>
          <a:ln>
            <a:solidFill>
              <a:srgbClr val="8AC843"/>
            </a:solidFill>
            <a:headEnd type="oval" w="lg" len="lg"/>
            <a:tailEnd type="non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2" name="TextBox 331">
            <a:extLst>
              <a:ext uri="{FF2B5EF4-FFF2-40B4-BE49-F238E27FC236}">
                <a16:creationId xmlns:a16="http://schemas.microsoft.com/office/drawing/2014/main" id="{D0BFAEF1-C1CA-4854-B06A-4D1E3E218196}"/>
              </a:ext>
            </a:extLst>
          </p:cNvPr>
          <p:cNvSpPr txBox="1"/>
          <p:nvPr/>
        </p:nvSpPr>
        <p:spPr>
          <a:xfrm>
            <a:off x="2169331" y="5040619"/>
            <a:ext cx="1256220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Deferimento do processamento </a:t>
            </a:r>
            <a:r>
              <a:rPr lang="en-US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52 LRF)</a:t>
            </a:r>
            <a:endParaRPr lang="ko-KR" alt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33" name="Straight Connector 56">
            <a:extLst>
              <a:ext uri="{FF2B5EF4-FFF2-40B4-BE49-F238E27FC236}">
                <a16:creationId xmlns:a16="http://schemas.microsoft.com/office/drawing/2014/main" id="{98600B65-298F-4D10-8F89-741287971E2A}"/>
              </a:ext>
            </a:extLst>
          </p:cNvPr>
          <p:cNvCxnSpPr>
            <a:cxnSpLocks/>
          </p:cNvCxnSpPr>
          <p:nvPr/>
        </p:nvCxnSpPr>
        <p:spPr>
          <a:xfrm flipH="1" flipV="1">
            <a:off x="3648872" y="4068802"/>
            <a:ext cx="7224" cy="1514697"/>
          </a:xfrm>
          <a:prstGeom prst="line">
            <a:avLst/>
          </a:prstGeom>
          <a:ln>
            <a:solidFill>
              <a:srgbClr val="377023"/>
            </a:solidFill>
            <a:headEnd type="oval" w="lg" len="lg"/>
            <a:tailEnd type="non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4" name="TextBox 333">
            <a:extLst>
              <a:ext uri="{FF2B5EF4-FFF2-40B4-BE49-F238E27FC236}">
                <a16:creationId xmlns:a16="http://schemas.microsoft.com/office/drawing/2014/main" id="{DE77C883-2CE8-4202-866C-A37BD47901B7}"/>
              </a:ext>
            </a:extLst>
          </p:cNvPr>
          <p:cNvSpPr txBox="1"/>
          <p:nvPr/>
        </p:nvSpPr>
        <p:spPr>
          <a:xfrm>
            <a:off x="3665336" y="5040619"/>
            <a:ext cx="1276021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Entrega do plano de recuperação judicial </a:t>
            </a:r>
            <a:r>
              <a:rPr lang="en-US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53 LRF)</a:t>
            </a:r>
            <a:endParaRPr lang="ko-KR" alt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36082F1A-EF62-4169-A304-BC87A56BB89C}"/>
              </a:ext>
            </a:extLst>
          </p:cNvPr>
          <p:cNvSpPr txBox="1"/>
          <p:nvPr/>
        </p:nvSpPr>
        <p:spPr>
          <a:xfrm>
            <a:off x="616808" y="4236305"/>
            <a:ext cx="160666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06/11/2019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C999262F-8734-4D39-9CE6-EDB071D30A4B}"/>
              </a:ext>
            </a:extLst>
          </p:cNvPr>
          <p:cNvSpPr txBox="1"/>
          <p:nvPr/>
        </p:nvSpPr>
        <p:spPr>
          <a:xfrm>
            <a:off x="1588045" y="3580386"/>
            <a:ext cx="1167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17/12/2019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64" name="Straight Connector 56">
            <a:extLst>
              <a:ext uri="{FF2B5EF4-FFF2-40B4-BE49-F238E27FC236}">
                <a16:creationId xmlns:a16="http://schemas.microsoft.com/office/drawing/2014/main" id="{2DBC047C-0FEE-44E7-8B60-DC38FD13E898}"/>
              </a:ext>
            </a:extLst>
          </p:cNvPr>
          <p:cNvCxnSpPr>
            <a:cxnSpLocks/>
          </p:cNvCxnSpPr>
          <p:nvPr/>
        </p:nvCxnSpPr>
        <p:spPr>
          <a:xfrm flipV="1">
            <a:off x="5175446" y="4103922"/>
            <a:ext cx="1" cy="1487449"/>
          </a:xfrm>
          <a:prstGeom prst="line">
            <a:avLst/>
          </a:prstGeom>
          <a:ln w="25400">
            <a:solidFill>
              <a:srgbClr val="A7A7A7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TextBox 364">
            <a:extLst>
              <a:ext uri="{FF2B5EF4-FFF2-40B4-BE49-F238E27FC236}">
                <a16:creationId xmlns:a16="http://schemas.microsoft.com/office/drawing/2014/main" id="{AA326395-AE4C-454D-B426-437805A1C379}"/>
              </a:ext>
            </a:extLst>
          </p:cNvPr>
          <p:cNvSpPr txBox="1"/>
          <p:nvPr/>
        </p:nvSpPr>
        <p:spPr>
          <a:xfrm>
            <a:off x="5190848" y="5179118"/>
            <a:ext cx="1004563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75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pt-BR" altLang="ko-KR" sz="900" b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Objeções</a:t>
            </a:r>
          </a:p>
          <a:p>
            <a:r>
              <a:rPr lang="en-US" altLang="ko-KR" sz="900" b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(art. 55 LRF)</a:t>
            </a:r>
            <a:endParaRPr lang="ko-KR" altLang="en-US" sz="900" b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366" name="Oval 33">
            <a:extLst>
              <a:ext uri="{FF2B5EF4-FFF2-40B4-BE49-F238E27FC236}">
                <a16:creationId xmlns:a16="http://schemas.microsoft.com/office/drawing/2014/main" id="{7A49F761-0C0D-427D-8EA1-D2237F9F188D}"/>
              </a:ext>
            </a:extLst>
          </p:cNvPr>
          <p:cNvSpPr/>
          <p:nvPr/>
        </p:nvSpPr>
        <p:spPr>
          <a:xfrm>
            <a:off x="5762937" y="3841932"/>
            <a:ext cx="297817" cy="299345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Oval 33">
            <a:extLst>
              <a:ext uri="{FF2B5EF4-FFF2-40B4-BE49-F238E27FC236}">
                <a16:creationId xmlns:a16="http://schemas.microsoft.com/office/drawing/2014/main" id="{ABC9E396-BDDB-4518-98EA-D6AF8FCF9896}"/>
              </a:ext>
            </a:extLst>
          </p:cNvPr>
          <p:cNvSpPr/>
          <p:nvPr/>
        </p:nvSpPr>
        <p:spPr>
          <a:xfrm>
            <a:off x="6532692" y="3836148"/>
            <a:ext cx="297817" cy="299345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Oval 33">
            <a:extLst>
              <a:ext uri="{FF2B5EF4-FFF2-40B4-BE49-F238E27FC236}">
                <a16:creationId xmlns:a16="http://schemas.microsoft.com/office/drawing/2014/main" id="{46E2CFFC-0B88-4995-9BB2-792AA4BA1574}"/>
              </a:ext>
            </a:extLst>
          </p:cNvPr>
          <p:cNvSpPr/>
          <p:nvPr/>
        </p:nvSpPr>
        <p:spPr>
          <a:xfrm>
            <a:off x="7301233" y="3830910"/>
            <a:ext cx="297817" cy="299345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69" name="Straight Connector 56">
            <a:extLst>
              <a:ext uri="{FF2B5EF4-FFF2-40B4-BE49-F238E27FC236}">
                <a16:creationId xmlns:a16="http://schemas.microsoft.com/office/drawing/2014/main" id="{F646A448-157A-4B17-AEAB-ED6D317C2D86}"/>
              </a:ext>
            </a:extLst>
          </p:cNvPr>
          <p:cNvCxnSpPr>
            <a:cxnSpLocks/>
          </p:cNvCxnSpPr>
          <p:nvPr/>
        </p:nvCxnSpPr>
        <p:spPr>
          <a:xfrm rot="5400000">
            <a:off x="6749384" y="3122749"/>
            <a:ext cx="1424514" cy="22993"/>
          </a:xfrm>
          <a:prstGeom prst="line">
            <a:avLst/>
          </a:prstGeom>
          <a:ln w="25400">
            <a:solidFill>
              <a:srgbClr val="A7A7A7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TextBox 369">
            <a:extLst>
              <a:ext uri="{FF2B5EF4-FFF2-40B4-BE49-F238E27FC236}">
                <a16:creationId xmlns:a16="http://schemas.microsoft.com/office/drawing/2014/main" id="{EDE15B24-296E-4263-85C5-356F22AD2EF6}"/>
              </a:ext>
            </a:extLst>
          </p:cNvPr>
          <p:cNvSpPr txBox="1"/>
          <p:nvPr/>
        </p:nvSpPr>
        <p:spPr>
          <a:xfrm>
            <a:off x="5911244" y="2424669"/>
            <a:ext cx="100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AGC</a:t>
            </a:r>
          </a:p>
          <a:p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56 LRF)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465CED45-8F91-4582-8803-C08455E10CC6}"/>
              </a:ext>
            </a:extLst>
          </p:cNvPr>
          <p:cNvSpPr txBox="1"/>
          <p:nvPr/>
        </p:nvSpPr>
        <p:spPr>
          <a:xfrm>
            <a:off x="6676526" y="5179118"/>
            <a:ext cx="12137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Concessão da RJ</a:t>
            </a:r>
          </a:p>
          <a:p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58 LRF)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D30C1494-FA0B-435E-B5CC-085FEC07ADDF}"/>
              </a:ext>
            </a:extLst>
          </p:cNvPr>
          <p:cNvSpPr txBox="1"/>
          <p:nvPr/>
        </p:nvSpPr>
        <p:spPr>
          <a:xfrm>
            <a:off x="7487146" y="2429503"/>
            <a:ext cx="144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Encerramento da RJ</a:t>
            </a:r>
          </a:p>
          <a:p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63 LRF)</a:t>
            </a:r>
          </a:p>
        </p:txBody>
      </p:sp>
      <p:cxnSp>
        <p:nvCxnSpPr>
          <p:cNvPr id="373" name="Straight Connector 42">
            <a:extLst>
              <a:ext uri="{FF2B5EF4-FFF2-40B4-BE49-F238E27FC236}">
                <a16:creationId xmlns:a16="http://schemas.microsoft.com/office/drawing/2014/main" id="{2657164F-2813-4B69-A6C6-1BEAA62916BD}"/>
              </a:ext>
            </a:extLst>
          </p:cNvPr>
          <p:cNvCxnSpPr>
            <a:cxnSpLocks/>
          </p:cNvCxnSpPr>
          <p:nvPr/>
        </p:nvCxnSpPr>
        <p:spPr>
          <a:xfrm>
            <a:off x="6681600" y="4111948"/>
            <a:ext cx="0" cy="1479423"/>
          </a:xfrm>
          <a:prstGeom prst="line">
            <a:avLst/>
          </a:prstGeom>
          <a:ln w="25400">
            <a:solidFill>
              <a:srgbClr val="A7A7A7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46">
            <a:extLst>
              <a:ext uri="{FF2B5EF4-FFF2-40B4-BE49-F238E27FC236}">
                <a16:creationId xmlns:a16="http://schemas.microsoft.com/office/drawing/2014/main" id="{0A60D836-2CEC-4924-A342-A5D062145BAD}"/>
              </a:ext>
            </a:extLst>
          </p:cNvPr>
          <p:cNvCxnSpPr>
            <a:cxnSpLocks/>
          </p:cNvCxnSpPr>
          <p:nvPr/>
        </p:nvCxnSpPr>
        <p:spPr>
          <a:xfrm flipV="1">
            <a:off x="5900889" y="2420267"/>
            <a:ext cx="0" cy="1441940"/>
          </a:xfrm>
          <a:prstGeom prst="line">
            <a:avLst/>
          </a:prstGeom>
          <a:ln w="25400">
            <a:solidFill>
              <a:srgbClr val="A7A7A7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Rectangle 375">
            <a:extLst>
              <a:ext uri="{FF2B5EF4-FFF2-40B4-BE49-F238E27FC236}">
                <a16:creationId xmlns:a16="http://schemas.microsoft.com/office/drawing/2014/main" id="{BAC6F7F4-7951-4A62-A376-A3902C7F1698}"/>
              </a:ext>
            </a:extLst>
          </p:cNvPr>
          <p:cNvSpPr/>
          <p:nvPr/>
        </p:nvSpPr>
        <p:spPr>
          <a:xfrm>
            <a:off x="285941" y="1521309"/>
            <a:ext cx="9301500" cy="27392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Abaixo é apresentado o cronograma do processo de</a:t>
            </a:r>
            <a:r>
              <a:rPr lang="pt-BR" sz="1050" dirty="0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Recuperação Judicial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da Recuperanda, demonstrando o atual estágio em que se encontra.</a:t>
            </a:r>
            <a:endParaRPr lang="en-US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1852B2DB-C278-4D39-9CCC-69913205509F}"/>
              </a:ext>
            </a:extLst>
          </p:cNvPr>
          <p:cNvSpPr txBox="1"/>
          <p:nvPr/>
        </p:nvSpPr>
        <p:spPr>
          <a:xfrm>
            <a:off x="2420579" y="4236305"/>
            <a:ext cx="1003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08/01/2020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Oval 15">
            <a:extLst>
              <a:ext uri="{FF2B5EF4-FFF2-40B4-BE49-F238E27FC236}">
                <a16:creationId xmlns:a16="http://schemas.microsoft.com/office/drawing/2014/main" id="{D3CC5E86-03E0-431D-9105-D14AA69D2EB9}"/>
              </a:ext>
            </a:extLst>
          </p:cNvPr>
          <p:cNvSpPr/>
          <p:nvPr/>
        </p:nvSpPr>
        <p:spPr>
          <a:xfrm>
            <a:off x="6858750" y="38881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Oval 16">
            <a:extLst>
              <a:ext uri="{FF2B5EF4-FFF2-40B4-BE49-F238E27FC236}">
                <a16:creationId xmlns:a16="http://schemas.microsoft.com/office/drawing/2014/main" id="{8A026150-43C4-4C3D-ABD2-DC4FA533A88C}"/>
              </a:ext>
            </a:extLst>
          </p:cNvPr>
          <p:cNvSpPr/>
          <p:nvPr/>
        </p:nvSpPr>
        <p:spPr>
          <a:xfrm>
            <a:off x="7059239" y="38881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Oval 15">
            <a:extLst>
              <a:ext uri="{FF2B5EF4-FFF2-40B4-BE49-F238E27FC236}">
                <a16:creationId xmlns:a16="http://schemas.microsoft.com/office/drawing/2014/main" id="{6B88BAE5-92BD-49E4-A869-1159AE6B3551}"/>
              </a:ext>
            </a:extLst>
          </p:cNvPr>
          <p:cNvSpPr/>
          <p:nvPr/>
        </p:nvSpPr>
        <p:spPr>
          <a:xfrm>
            <a:off x="6106910" y="389828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Oval 16">
            <a:extLst>
              <a:ext uri="{FF2B5EF4-FFF2-40B4-BE49-F238E27FC236}">
                <a16:creationId xmlns:a16="http://schemas.microsoft.com/office/drawing/2014/main" id="{6E19047A-7940-47C9-92D7-112E86DA9DA2}"/>
              </a:ext>
            </a:extLst>
          </p:cNvPr>
          <p:cNvSpPr/>
          <p:nvPr/>
        </p:nvSpPr>
        <p:spPr>
          <a:xfrm>
            <a:off x="6307399" y="389828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2" name="Oval 15">
            <a:extLst>
              <a:ext uri="{FF2B5EF4-FFF2-40B4-BE49-F238E27FC236}">
                <a16:creationId xmlns:a16="http://schemas.microsoft.com/office/drawing/2014/main" id="{48B12D9A-31B6-4105-ADD9-73571C0610A5}"/>
              </a:ext>
            </a:extLst>
          </p:cNvPr>
          <p:cNvSpPr/>
          <p:nvPr/>
        </p:nvSpPr>
        <p:spPr>
          <a:xfrm>
            <a:off x="7651230" y="38881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3" name="Oval 16">
            <a:extLst>
              <a:ext uri="{FF2B5EF4-FFF2-40B4-BE49-F238E27FC236}">
                <a16:creationId xmlns:a16="http://schemas.microsoft.com/office/drawing/2014/main" id="{E93C3859-A9A4-477F-A35C-196E63CAFA9C}"/>
              </a:ext>
            </a:extLst>
          </p:cNvPr>
          <p:cNvSpPr/>
          <p:nvPr/>
        </p:nvSpPr>
        <p:spPr>
          <a:xfrm>
            <a:off x="7851719" y="38881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TextBox 19">
            <a:extLst>
              <a:ext uri="{FF2B5EF4-FFF2-40B4-BE49-F238E27FC236}">
                <a16:creationId xmlns:a16="http://schemas.microsoft.com/office/drawing/2014/main" id="{0FC3E8D3-6064-40CA-BF91-EE92CB040D12}"/>
              </a:ext>
            </a:extLst>
          </p:cNvPr>
          <p:cNvSpPr txBox="1"/>
          <p:nvPr/>
        </p:nvSpPr>
        <p:spPr>
          <a:xfrm>
            <a:off x="4669581" y="3580386"/>
            <a:ext cx="1036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TextBox 19">
            <a:extLst>
              <a:ext uri="{FF2B5EF4-FFF2-40B4-BE49-F238E27FC236}">
                <a16:creationId xmlns:a16="http://schemas.microsoft.com/office/drawing/2014/main" id="{61659D55-DFD6-4BD6-ACFD-27CC9910FEE7}"/>
              </a:ext>
            </a:extLst>
          </p:cNvPr>
          <p:cNvSpPr txBox="1"/>
          <p:nvPr/>
        </p:nvSpPr>
        <p:spPr>
          <a:xfrm>
            <a:off x="5412825" y="4236305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TextBox 19">
            <a:extLst>
              <a:ext uri="{FF2B5EF4-FFF2-40B4-BE49-F238E27FC236}">
                <a16:creationId xmlns:a16="http://schemas.microsoft.com/office/drawing/2014/main" id="{EE262B77-7679-437E-8597-301FB1572735}"/>
              </a:ext>
            </a:extLst>
          </p:cNvPr>
          <p:cNvSpPr txBox="1"/>
          <p:nvPr/>
        </p:nvSpPr>
        <p:spPr>
          <a:xfrm>
            <a:off x="6104108" y="3580386"/>
            <a:ext cx="10678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grpSp>
        <p:nvGrpSpPr>
          <p:cNvPr id="338" name="그룹 1">
            <a:extLst>
              <a:ext uri="{FF2B5EF4-FFF2-40B4-BE49-F238E27FC236}">
                <a16:creationId xmlns:a16="http://schemas.microsoft.com/office/drawing/2014/main" id="{56E3E1C8-13BA-461A-8A78-A54AA2134D9A}"/>
              </a:ext>
            </a:extLst>
          </p:cNvPr>
          <p:cNvGrpSpPr/>
          <p:nvPr/>
        </p:nvGrpSpPr>
        <p:grpSpPr>
          <a:xfrm>
            <a:off x="783882" y="3726871"/>
            <a:ext cx="7650041" cy="447182"/>
            <a:chOff x="940256" y="3599562"/>
            <a:chExt cx="9463719" cy="550375"/>
          </a:xfr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39" name="Oval 2">
              <a:extLst>
                <a:ext uri="{FF2B5EF4-FFF2-40B4-BE49-F238E27FC236}">
                  <a16:creationId xmlns:a16="http://schemas.microsoft.com/office/drawing/2014/main" id="{BE7F8465-D905-4B99-A95E-50755D582B8F}"/>
                </a:ext>
              </a:extLst>
            </p:cNvPr>
            <p:cNvSpPr/>
            <p:nvPr/>
          </p:nvSpPr>
          <p:spPr>
            <a:xfrm>
              <a:off x="940256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Oval 4">
              <a:extLst>
                <a:ext uri="{FF2B5EF4-FFF2-40B4-BE49-F238E27FC236}">
                  <a16:creationId xmlns:a16="http://schemas.microsoft.com/office/drawing/2014/main" id="{318FB5A7-D604-4755-9B48-F815B08ECCEA}"/>
                </a:ext>
              </a:extLst>
            </p:cNvPr>
            <p:cNvSpPr/>
            <p:nvPr/>
          </p:nvSpPr>
          <p:spPr>
            <a:xfrm>
              <a:off x="1228237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Oval 5">
              <a:extLst>
                <a:ext uri="{FF2B5EF4-FFF2-40B4-BE49-F238E27FC236}">
                  <a16:creationId xmlns:a16="http://schemas.microsoft.com/office/drawing/2014/main" id="{8CC17D56-E06F-4B76-8583-51166EA64763}"/>
                </a:ext>
              </a:extLst>
            </p:cNvPr>
            <p:cNvSpPr/>
            <p:nvPr/>
          </p:nvSpPr>
          <p:spPr>
            <a:xfrm>
              <a:off x="1929960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Oval 6">
              <a:extLst>
                <a:ext uri="{FF2B5EF4-FFF2-40B4-BE49-F238E27FC236}">
                  <a16:creationId xmlns:a16="http://schemas.microsoft.com/office/drawing/2014/main" id="{9F1F4587-423B-49B7-8D6A-1475BF585143}"/>
                </a:ext>
              </a:extLst>
            </p:cNvPr>
            <p:cNvSpPr/>
            <p:nvPr/>
          </p:nvSpPr>
          <p:spPr>
            <a:xfrm>
              <a:off x="2532563" y="3810538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Oval 7">
              <a:extLst>
                <a:ext uri="{FF2B5EF4-FFF2-40B4-BE49-F238E27FC236}">
                  <a16:creationId xmlns:a16="http://schemas.microsoft.com/office/drawing/2014/main" id="{39283E58-3CC1-4A9F-BC1B-BC2EADF59242}"/>
                </a:ext>
              </a:extLst>
            </p:cNvPr>
            <p:cNvSpPr/>
            <p:nvPr/>
          </p:nvSpPr>
          <p:spPr>
            <a:xfrm>
              <a:off x="2860504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Oval 8">
              <a:extLst>
                <a:ext uri="{FF2B5EF4-FFF2-40B4-BE49-F238E27FC236}">
                  <a16:creationId xmlns:a16="http://schemas.microsoft.com/office/drawing/2014/main" id="{B8149366-AC1A-4EB9-B254-922B677BC3A2}"/>
                </a:ext>
              </a:extLst>
            </p:cNvPr>
            <p:cNvSpPr/>
            <p:nvPr/>
          </p:nvSpPr>
          <p:spPr>
            <a:xfrm>
              <a:off x="3135166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Oval 9">
              <a:extLst>
                <a:ext uri="{FF2B5EF4-FFF2-40B4-BE49-F238E27FC236}">
                  <a16:creationId xmlns:a16="http://schemas.microsoft.com/office/drawing/2014/main" id="{57E853D5-49EB-4F61-9A17-BB906840EB50}"/>
                </a:ext>
              </a:extLst>
            </p:cNvPr>
            <p:cNvSpPr/>
            <p:nvPr/>
          </p:nvSpPr>
          <p:spPr>
            <a:xfrm>
              <a:off x="3783608" y="3810538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Oval 10">
              <a:extLst>
                <a:ext uri="{FF2B5EF4-FFF2-40B4-BE49-F238E27FC236}">
                  <a16:creationId xmlns:a16="http://schemas.microsoft.com/office/drawing/2014/main" id="{5427CDAA-33A1-4819-AE1C-752BEBFDC7C5}"/>
                </a:ext>
              </a:extLst>
            </p:cNvPr>
            <p:cNvSpPr/>
            <p:nvPr/>
          </p:nvSpPr>
          <p:spPr>
            <a:xfrm>
              <a:off x="4412852" y="3810538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Oval 11">
              <a:extLst>
                <a:ext uri="{FF2B5EF4-FFF2-40B4-BE49-F238E27FC236}">
                  <a16:creationId xmlns:a16="http://schemas.microsoft.com/office/drawing/2014/main" id="{AD615258-6824-4A51-9356-BACBC4BA767E}"/>
                </a:ext>
              </a:extLst>
            </p:cNvPr>
            <p:cNvSpPr/>
            <p:nvPr/>
          </p:nvSpPr>
          <p:spPr>
            <a:xfrm>
              <a:off x="4700833" y="3810538"/>
              <a:ext cx="216024" cy="216024"/>
            </a:xfrm>
            <a:prstGeom prst="ellipse">
              <a:avLst/>
            </a:prstGeom>
            <a:solidFill>
              <a:srgbClr val="A7A7A7"/>
            </a:solidFill>
            <a:ln>
              <a:solidFill>
                <a:srgbClr val="A7A7A7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Oval 12">
              <a:extLst>
                <a:ext uri="{FF2B5EF4-FFF2-40B4-BE49-F238E27FC236}">
                  <a16:creationId xmlns:a16="http://schemas.microsoft.com/office/drawing/2014/main" id="{DD3ECEF0-41F0-44F9-A78A-68C21F4EC69D}"/>
                </a:ext>
              </a:extLst>
            </p:cNvPr>
            <p:cNvSpPr/>
            <p:nvPr/>
          </p:nvSpPr>
          <p:spPr>
            <a:xfrm>
              <a:off x="4975495" y="3810538"/>
              <a:ext cx="216024" cy="216024"/>
            </a:xfrm>
            <a:prstGeom prst="ellipse">
              <a:avLst/>
            </a:prstGeom>
            <a:solidFill>
              <a:srgbClr val="A7A7A7"/>
            </a:solidFill>
            <a:ln>
              <a:solidFill>
                <a:srgbClr val="A7A7A7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Oval 13">
              <a:extLst>
                <a:ext uri="{FF2B5EF4-FFF2-40B4-BE49-F238E27FC236}">
                  <a16:creationId xmlns:a16="http://schemas.microsoft.com/office/drawing/2014/main" id="{72ED4BA9-03E0-4F52-B1F1-3373D83D2C63}"/>
                </a:ext>
              </a:extLst>
            </p:cNvPr>
            <p:cNvSpPr/>
            <p:nvPr/>
          </p:nvSpPr>
          <p:spPr>
            <a:xfrm>
              <a:off x="5663897" y="3810538"/>
              <a:ext cx="216024" cy="216024"/>
            </a:xfrm>
            <a:prstGeom prst="ellipse">
              <a:avLst/>
            </a:prstGeom>
            <a:solidFill>
              <a:srgbClr val="A7A7A7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Oval 15">
              <a:extLst>
                <a:ext uri="{FF2B5EF4-FFF2-40B4-BE49-F238E27FC236}">
                  <a16:creationId xmlns:a16="http://schemas.microsoft.com/office/drawing/2014/main" id="{38BF9ED5-5D2D-4BA6-8B72-632AB792535E}"/>
                </a:ext>
              </a:extLst>
            </p:cNvPr>
            <p:cNvSpPr/>
            <p:nvPr/>
          </p:nvSpPr>
          <p:spPr>
            <a:xfrm>
              <a:off x="6607761" y="3810538"/>
              <a:ext cx="216024" cy="216024"/>
            </a:xfrm>
            <a:prstGeom prst="ellipse">
              <a:avLst/>
            </a:prstGeom>
            <a:solidFill>
              <a:srgbClr val="A7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Oval 16">
              <a:extLst>
                <a:ext uri="{FF2B5EF4-FFF2-40B4-BE49-F238E27FC236}">
                  <a16:creationId xmlns:a16="http://schemas.microsoft.com/office/drawing/2014/main" id="{4B0ADB2C-F0A4-4EB8-8F9E-0D6BAF17EA82}"/>
                </a:ext>
              </a:extLst>
            </p:cNvPr>
            <p:cNvSpPr/>
            <p:nvPr/>
          </p:nvSpPr>
          <p:spPr>
            <a:xfrm>
              <a:off x="6855783" y="3810538"/>
              <a:ext cx="216024" cy="216024"/>
            </a:xfrm>
            <a:prstGeom prst="ellipse">
              <a:avLst/>
            </a:prstGeom>
            <a:solidFill>
              <a:srgbClr val="A7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2" name="Group 27">
              <a:extLst>
                <a:ext uri="{FF2B5EF4-FFF2-40B4-BE49-F238E27FC236}">
                  <a16:creationId xmlns:a16="http://schemas.microsoft.com/office/drawing/2014/main" id="{4ADE8117-036E-49DE-8941-3069925D6CB8}"/>
                </a:ext>
              </a:extLst>
            </p:cNvPr>
            <p:cNvGrpSpPr/>
            <p:nvPr/>
          </p:nvGrpSpPr>
          <p:grpSpPr>
            <a:xfrm>
              <a:off x="9699146" y="3599562"/>
              <a:ext cx="704829" cy="550375"/>
              <a:chOff x="5605214" y="4422832"/>
              <a:chExt cx="704828" cy="550376"/>
            </a:xfrm>
            <a:grpFill/>
          </p:grpSpPr>
          <p:sp>
            <p:nvSpPr>
              <p:cNvPr id="361" name="Rounded Rectangle 25">
                <a:extLst>
                  <a:ext uri="{FF2B5EF4-FFF2-40B4-BE49-F238E27FC236}">
                    <a16:creationId xmlns:a16="http://schemas.microsoft.com/office/drawing/2014/main" id="{2777167F-6FE5-45F2-9F54-D366B2F27AA6}"/>
                  </a:ext>
                </a:extLst>
              </p:cNvPr>
              <p:cNvSpPr/>
              <p:nvPr/>
            </p:nvSpPr>
            <p:spPr>
              <a:xfrm rot="2624939">
                <a:off x="5605214" y="4422832"/>
                <a:ext cx="682843" cy="180000"/>
              </a:xfrm>
              <a:prstGeom prst="roundRect">
                <a:avLst>
                  <a:gd name="adj" fmla="val 50000"/>
                </a:avLst>
              </a:prstGeom>
              <a:solidFill>
                <a:srgbClr val="A7A7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75">
                  <a:solidFill>
                    <a:schemeClr val="bg2">
                      <a:lumMod val="10000"/>
                    </a:schemeClr>
                  </a:solidFill>
                  <a:latin typeface="Source Sans Pro Light" panose="020B04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Rounded Rectangle 26">
                <a:extLst>
                  <a:ext uri="{FF2B5EF4-FFF2-40B4-BE49-F238E27FC236}">
                    <a16:creationId xmlns:a16="http://schemas.microsoft.com/office/drawing/2014/main" id="{D2C1A0B3-50AF-4444-A6E3-D80CBFFF8151}"/>
                  </a:ext>
                </a:extLst>
              </p:cNvPr>
              <p:cNvSpPr/>
              <p:nvPr/>
            </p:nvSpPr>
            <p:spPr>
              <a:xfrm rot="18900000">
                <a:off x="5627197" y="4793208"/>
                <a:ext cx="682845" cy="180000"/>
              </a:xfrm>
              <a:prstGeom prst="roundRect">
                <a:avLst>
                  <a:gd name="adj" fmla="val 50000"/>
                </a:avLst>
              </a:prstGeom>
              <a:solidFill>
                <a:srgbClr val="A7A7A7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75">
                  <a:solidFill>
                    <a:schemeClr val="bg2">
                      <a:lumMod val="10000"/>
                    </a:schemeClr>
                  </a:solidFill>
                  <a:latin typeface="Source Sans Pro Light" panose="020B0403030403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3" name="Oval 29">
              <a:extLst>
                <a:ext uri="{FF2B5EF4-FFF2-40B4-BE49-F238E27FC236}">
                  <a16:creationId xmlns:a16="http://schemas.microsoft.com/office/drawing/2014/main" id="{3559FD64-85AC-4D46-82D1-90D156264D78}"/>
                </a:ext>
              </a:extLst>
            </p:cNvPr>
            <p:cNvSpPr/>
            <p:nvPr/>
          </p:nvSpPr>
          <p:spPr>
            <a:xfrm>
              <a:off x="1516218" y="3734339"/>
              <a:ext cx="368425" cy="368423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Oval 30">
              <a:extLst>
                <a:ext uri="{FF2B5EF4-FFF2-40B4-BE49-F238E27FC236}">
                  <a16:creationId xmlns:a16="http://schemas.microsoft.com/office/drawing/2014/main" id="{ACE53688-A4D0-4786-9339-C0F19A317068}"/>
                </a:ext>
              </a:extLst>
            </p:cNvPr>
            <p:cNvSpPr/>
            <p:nvPr/>
          </p:nvSpPr>
          <p:spPr>
            <a:xfrm>
              <a:off x="2464929" y="3734339"/>
              <a:ext cx="368425" cy="368423"/>
            </a:xfrm>
            <a:prstGeom prst="ellipse">
              <a:avLst/>
            </a:prstGeom>
            <a:solidFill>
              <a:srgbClr val="88C641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Oval 31">
              <a:extLst>
                <a:ext uri="{FF2B5EF4-FFF2-40B4-BE49-F238E27FC236}">
                  <a16:creationId xmlns:a16="http://schemas.microsoft.com/office/drawing/2014/main" id="{2329FC1A-E925-4112-808B-0F5382929CE6}"/>
                </a:ext>
              </a:extLst>
            </p:cNvPr>
            <p:cNvSpPr/>
            <p:nvPr/>
          </p:nvSpPr>
          <p:spPr>
            <a:xfrm>
              <a:off x="3384605" y="3743132"/>
              <a:ext cx="368425" cy="3684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Oval 32">
              <a:extLst>
                <a:ext uri="{FF2B5EF4-FFF2-40B4-BE49-F238E27FC236}">
                  <a16:creationId xmlns:a16="http://schemas.microsoft.com/office/drawing/2014/main" id="{D0AC8A90-686E-466C-8682-2C0AE6A7C033}"/>
                </a:ext>
              </a:extLst>
            </p:cNvPr>
            <p:cNvSpPr/>
            <p:nvPr/>
          </p:nvSpPr>
          <p:spPr>
            <a:xfrm>
              <a:off x="4306677" y="3741869"/>
              <a:ext cx="368425" cy="368424"/>
            </a:xfrm>
            <a:prstGeom prst="ellipse">
              <a:avLst/>
            </a:prstGeom>
            <a:solidFill>
              <a:srgbClr val="377023"/>
            </a:solidFill>
            <a:ln>
              <a:solidFill>
                <a:srgbClr val="377023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Oval 33">
              <a:extLst>
                <a:ext uri="{FF2B5EF4-FFF2-40B4-BE49-F238E27FC236}">
                  <a16:creationId xmlns:a16="http://schemas.microsoft.com/office/drawing/2014/main" id="{2B8CB685-DCB8-48EF-9E4D-68B79C242462}"/>
                </a:ext>
              </a:extLst>
            </p:cNvPr>
            <p:cNvSpPr/>
            <p:nvPr/>
          </p:nvSpPr>
          <p:spPr>
            <a:xfrm>
              <a:off x="5253875" y="3734867"/>
              <a:ext cx="368425" cy="368424"/>
            </a:xfrm>
            <a:prstGeom prst="ellipse">
              <a:avLst/>
            </a:prstGeom>
            <a:solidFill>
              <a:srgbClr val="A7A7A7"/>
            </a:solidFill>
            <a:ln>
              <a:solidFill>
                <a:srgbClr val="A7A7A7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highlight>
                  <a:srgbClr val="FF9933"/>
                </a:highlight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Oval 5">
              <a:extLst>
                <a:ext uri="{FF2B5EF4-FFF2-40B4-BE49-F238E27FC236}">
                  <a16:creationId xmlns:a16="http://schemas.microsoft.com/office/drawing/2014/main" id="{AFFEAF0F-7232-42FC-BAD3-0F5E2849A2D7}"/>
                </a:ext>
              </a:extLst>
            </p:cNvPr>
            <p:cNvSpPr/>
            <p:nvPr/>
          </p:nvSpPr>
          <p:spPr>
            <a:xfrm>
              <a:off x="2217941" y="3810543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Oval 9">
              <a:extLst>
                <a:ext uri="{FF2B5EF4-FFF2-40B4-BE49-F238E27FC236}">
                  <a16:creationId xmlns:a16="http://schemas.microsoft.com/office/drawing/2014/main" id="{B4B0CF9E-D91E-4BC3-9BAC-85A4D7CF9BF5}"/>
                </a:ext>
              </a:extLst>
            </p:cNvPr>
            <p:cNvSpPr/>
            <p:nvPr/>
          </p:nvSpPr>
          <p:spPr>
            <a:xfrm>
              <a:off x="4044950" y="3810546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Oval 13">
              <a:extLst>
                <a:ext uri="{FF2B5EF4-FFF2-40B4-BE49-F238E27FC236}">
                  <a16:creationId xmlns:a16="http://schemas.microsoft.com/office/drawing/2014/main" id="{45EA0230-847D-4651-90C7-733E133BBBDF}"/>
                </a:ext>
              </a:extLst>
            </p:cNvPr>
            <p:cNvSpPr/>
            <p:nvPr/>
          </p:nvSpPr>
          <p:spPr>
            <a:xfrm>
              <a:off x="5938551" y="3810545"/>
              <a:ext cx="216024" cy="216024"/>
            </a:xfrm>
            <a:prstGeom prst="ellipse">
              <a:avLst/>
            </a:prstGeom>
            <a:solidFill>
              <a:srgbClr val="A7A7A7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Oval 33">
            <a:extLst>
              <a:ext uri="{FF2B5EF4-FFF2-40B4-BE49-F238E27FC236}">
                <a16:creationId xmlns:a16="http://schemas.microsoft.com/office/drawing/2014/main" id="{EEAC8FC8-576E-40FF-87C7-493990BDF0C3}"/>
              </a:ext>
            </a:extLst>
          </p:cNvPr>
          <p:cNvSpPr/>
          <p:nvPr/>
        </p:nvSpPr>
        <p:spPr>
          <a:xfrm>
            <a:off x="5036296" y="3847360"/>
            <a:ext cx="297818" cy="299346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highlight>
                <a:srgbClr val="FF9933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15">
            <a:extLst>
              <a:ext uri="{FF2B5EF4-FFF2-40B4-BE49-F238E27FC236}">
                <a16:creationId xmlns:a16="http://schemas.microsoft.com/office/drawing/2014/main" id="{FE02D106-BA35-436E-8EFA-8D675E2492D7}"/>
              </a:ext>
            </a:extLst>
          </p:cNvPr>
          <p:cNvSpPr/>
          <p:nvPr/>
        </p:nvSpPr>
        <p:spPr>
          <a:xfrm>
            <a:off x="5375593" y="39175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33">
            <a:extLst>
              <a:ext uri="{FF2B5EF4-FFF2-40B4-BE49-F238E27FC236}">
                <a16:creationId xmlns:a16="http://schemas.microsoft.com/office/drawing/2014/main" id="{B922056A-1E76-4A8A-9205-55C828226048}"/>
              </a:ext>
            </a:extLst>
          </p:cNvPr>
          <p:cNvSpPr/>
          <p:nvPr/>
        </p:nvSpPr>
        <p:spPr>
          <a:xfrm>
            <a:off x="5036177" y="3842229"/>
            <a:ext cx="297818" cy="299346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highlight>
                <a:srgbClr val="FF9933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33">
            <a:extLst>
              <a:ext uri="{FF2B5EF4-FFF2-40B4-BE49-F238E27FC236}">
                <a16:creationId xmlns:a16="http://schemas.microsoft.com/office/drawing/2014/main" id="{930AAAFC-F5AE-46DF-A1F9-BE857A8C620E}"/>
              </a:ext>
            </a:extLst>
          </p:cNvPr>
          <p:cNvSpPr/>
          <p:nvPr/>
        </p:nvSpPr>
        <p:spPr>
          <a:xfrm>
            <a:off x="5762335" y="3843604"/>
            <a:ext cx="297818" cy="299346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highlight>
                <a:srgbClr val="FF9933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33">
            <a:extLst>
              <a:ext uri="{FF2B5EF4-FFF2-40B4-BE49-F238E27FC236}">
                <a16:creationId xmlns:a16="http://schemas.microsoft.com/office/drawing/2014/main" id="{073B3278-F9FB-425A-A276-5D54DE88CA04}"/>
              </a:ext>
            </a:extLst>
          </p:cNvPr>
          <p:cNvSpPr/>
          <p:nvPr/>
        </p:nvSpPr>
        <p:spPr>
          <a:xfrm>
            <a:off x="6531176" y="3834642"/>
            <a:ext cx="297818" cy="299346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highlight>
                <a:srgbClr val="FF9933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33">
            <a:extLst>
              <a:ext uri="{FF2B5EF4-FFF2-40B4-BE49-F238E27FC236}">
                <a16:creationId xmlns:a16="http://schemas.microsoft.com/office/drawing/2014/main" id="{E2408466-2C82-4ADD-8B4C-04D95D7FF97F}"/>
              </a:ext>
            </a:extLst>
          </p:cNvPr>
          <p:cNvSpPr/>
          <p:nvPr/>
        </p:nvSpPr>
        <p:spPr>
          <a:xfrm>
            <a:off x="7300064" y="3828125"/>
            <a:ext cx="297818" cy="299346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highlight>
                <a:srgbClr val="FF9933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19">
            <a:extLst>
              <a:ext uri="{FF2B5EF4-FFF2-40B4-BE49-F238E27FC236}">
                <a16:creationId xmlns:a16="http://schemas.microsoft.com/office/drawing/2014/main" id="{237D0189-DA40-4676-9402-AD13DC19EE2D}"/>
              </a:ext>
            </a:extLst>
          </p:cNvPr>
          <p:cNvSpPr txBox="1"/>
          <p:nvPr/>
        </p:nvSpPr>
        <p:spPr>
          <a:xfrm>
            <a:off x="3120775" y="3562664"/>
            <a:ext cx="1036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stágio</a:t>
            </a:r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atual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19">
            <a:extLst>
              <a:ext uri="{FF2B5EF4-FFF2-40B4-BE49-F238E27FC236}">
                <a16:creationId xmlns:a16="http://schemas.microsoft.com/office/drawing/2014/main" id="{3A1589FB-3DC1-4D8D-B88F-800955C19BCE}"/>
              </a:ext>
            </a:extLst>
          </p:cNvPr>
          <p:cNvSpPr txBox="1"/>
          <p:nvPr/>
        </p:nvSpPr>
        <p:spPr>
          <a:xfrm>
            <a:off x="3875232" y="4236481"/>
            <a:ext cx="1036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5EC8C943-FE44-4D3C-89D0-F3D6E252825D}"/>
              </a:ext>
            </a:extLst>
          </p:cNvPr>
          <p:cNvSpPr txBox="1"/>
          <p:nvPr/>
        </p:nvSpPr>
        <p:spPr>
          <a:xfrm>
            <a:off x="6930210" y="4193864"/>
            <a:ext cx="10678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2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BF2F5D97-BC65-416C-A4D1-EF3E2A8E3252}"/>
              </a:ext>
            </a:extLst>
          </p:cNvPr>
          <p:cNvCxnSpPr>
            <a:cxnSpLocks/>
          </p:cNvCxnSpPr>
          <p:nvPr/>
        </p:nvCxnSpPr>
        <p:spPr>
          <a:xfrm>
            <a:off x="5489025" y="2237704"/>
            <a:ext cx="0" cy="1753364"/>
          </a:xfrm>
          <a:prstGeom prst="line">
            <a:avLst/>
          </a:prstGeom>
          <a:ln w="25400">
            <a:solidFill>
              <a:srgbClr val="A7A7A7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66AFF60A-9F44-4D59-881C-FB57053888F2}"/>
              </a:ext>
            </a:extLst>
          </p:cNvPr>
          <p:cNvCxnSpPr>
            <a:cxnSpLocks/>
          </p:cNvCxnSpPr>
          <p:nvPr/>
        </p:nvCxnSpPr>
        <p:spPr>
          <a:xfrm>
            <a:off x="3416259" y="2253821"/>
            <a:ext cx="0" cy="1709330"/>
          </a:xfrm>
          <a:prstGeom prst="line">
            <a:avLst/>
          </a:prstGeom>
          <a:ln w="25400">
            <a:solidFill>
              <a:srgbClr val="92D05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1578B613-2B4A-4818-AAE1-ED5276B34E5A}"/>
              </a:ext>
            </a:extLst>
          </p:cNvPr>
          <p:cNvCxnSpPr>
            <a:cxnSpLocks/>
          </p:cNvCxnSpPr>
          <p:nvPr/>
        </p:nvCxnSpPr>
        <p:spPr>
          <a:xfrm>
            <a:off x="1398334" y="2253821"/>
            <a:ext cx="0" cy="1753364"/>
          </a:xfrm>
          <a:prstGeom prst="line">
            <a:avLst/>
          </a:prstGeom>
          <a:ln w="25400">
            <a:solidFill>
              <a:srgbClr val="8BC944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513291A4-671A-4996-9B75-0F02C5FDA820}"/>
              </a:ext>
            </a:extLst>
          </p:cNvPr>
          <p:cNvCxnSpPr>
            <a:cxnSpLocks/>
          </p:cNvCxnSpPr>
          <p:nvPr/>
        </p:nvCxnSpPr>
        <p:spPr>
          <a:xfrm flipV="1">
            <a:off x="2437240" y="4131740"/>
            <a:ext cx="3521" cy="1638497"/>
          </a:xfrm>
          <a:prstGeom prst="line">
            <a:avLst/>
          </a:prstGeom>
          <a:ln w="25400">
            <a:solidFill>
              <a:srgbClr val="8BC944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1.3 </a:t>
            </a:r>
            <a:r>
              <a:rPr lang="en-US" err="1"/>
              <a:t>Cronograma</a:t>
            </a:r>
            <a:r>
              <a:rPr lang="en-US"/>
              <a:t> </a:t>
            </a:r>
            <a:r>
              <a:rPr lang="en-US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Processual</a:t>
            </a:r>
            <a:endParaRPr lang="en-US"/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57C0C48F-55D8-42F5-8B24-1F6CBD7CD7E1}"/>
              </a:ext>
            </a:extLst>
          </p:cNvPr>
          <p:cNvSpPr/>
          <p:nvPr/>
        </p:nvSpPr>
        <p:spPr>
          <a:xfrm>
            <a:off x="285941" y="1521309"/>
            <a:ext cx="9301500" cy="27392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Abaixo é apresentado o cronograma da</a:t>
            </a:r>
            <a:r>
              <a:rPr lang="pt-BR" sz="1050" dirty="0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Verificação de Créditos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da Recuperanda, demonstrando o atual estágio em que se encontra.</a:t>
            </a:r>
            <a:endParaRPr lang="en-US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8B4CE6A0-F8C5-4980-8AA5-34351886B877}"/>
              </a:ext>
            </a:extLst>
          </p:cNvPr>
          <p:cNvSpPr txBox="1"/>
          <p:nvPr/>
        </p:nvSpPr>
        <p:spPr>
          <a:xfrm>
            <a:off x="1441959" y="2211453"/>
            <a:ext cx="102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Ajuizamento</a:t>
            </a:r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(art. 51 LRF)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581DC6AD-6DFC-47DE-BC42-7C7519B0C43F}"/>
              </a:ext>
            </a:extLst>
          </p:cNvPr>
          <p:cNvSpPr txBox="1"/>
          <p:nvPr/>
        </p:nvSpPr>
        <p:spPr>
          <a:xfrm>
            <a:off x="4461640" y="5211615"/>
            <a:ext cx="16305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Entrega pela Administração Judicial do relatório de verificação de créditos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7F0D65E2-50B1-489C-A6CC-B5C0B70F72C3}"/>
              </a:ext>
            </a:extLst>
          </p:cNvPr>
          <p:cNvSpPr txBox="1"/>
          <p:nvPr/>
        </p:nvSpPr>
        <p:spPr>
          <a:xfrm>
            <a:off x="597285" y="4134258"/>
            <a:ext cx="1606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06/11/2019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Oval 33">
            <a:extLst>
              <a:ext uri="{FF2B5EF4-FFF2-40B4-BE49-F238E27FC236}">
                <a16:creationId xmlns:a16="http://schemas.microsoft.com/office/drawing/2014/main" id="{F75F967D-0174-43CB-B340-E99F9CB8BEC7}"/>
              </a:ext>
            </a:extLst>
          </p:cNvPr>
          <p:cNvSpPr/>
          <p:nvPr/>
        </p:nvSpPr>
        <p:spPr>
          <a:xfrm>
            <a:off x="7441653" y="3819690"/>
            <a:ext cx="297817" cy="299345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Oval 75">
            <a:extLst>
              <a:ext uri="{FF2B5EF4-FFF2-40B4-BE49-F238E27FC236}">
                <a16:creationId xmlns:a16="http://schemas.microsoft.com/office/drawing/2014/main" id="{57AFD584-C3B4-4220-AC80-4B7646D515CA}"/>
              </a:ext>
            </a:extLst>
          </p:cNvPr>
          <p:cNvSpPr/>
          <p:nvPr/>
        </p:nvSpPr>
        <p:spPr>
          <a:xfrm>
            <a:off x="8062345" y="3890714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Oval 75">
            <a:extLst>
              <a:ext uri="{FF2B5EF4-FFF2-40B4-BE49-F238E27FC236}">
                <a16:creationId xmlns:a16="http://schemas.microsoft.com/office/drawing/2014/main" id="{35A0FBEB-6262-459B-A1C1-ADB617D45E57}"/>
              </a:ext>
            </a:extLst>
          </p:cNvPr>
          <p:cNvSpPr/>
          <p:nvPr/>
        </p:nvSpPr>
        <p:spPr>
          <a:xfrm>
            <a:off x="8292746" y="3886467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D25B1227-5EAD-4C8D-A660-11B453E1CF4B}"/>
              </a:ext>
            </a:extLst>
          </p:cNvPr>
          <p:cNvSpPr/>
          <p:nvPr/>
        </p:nvSpPr>
        <p:spPr>
          <a:xfrm>
            <a:off x="7603764" y="2211453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QGC</a:t>
            </a:r>
          </a:p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18 LRF)</a:t>
            </a:r>
          </a:p>
        </p:txBody>
      </p:sp>
      <p:sp>
        <p:nvSpPr>
          <p:cNvPr id="396" name="Oval 33">
            <a:extLst>
              <a:ext uri="{FF2B5EF4-FFF2-40B4-BE49-F238E27FC236}">
                <a16:creationId xmlns:a16="http://schemas.microsoft.com/office/drawing/2014/main" id="{2C4A654F-F0F7-4F6B-BE02-C5635C2083A5}"/>
              </a:ext>
            </a:extLst>
          </p:cNvPr>
          <p:cNvSpPr/>
          <p:nvPr/>
        </p:nvSpPr>
        <p:spPr>
          <a:xfrm>
            <a:off x="5340116" y="3834324"/>
            <a:ext cx="297817" cy="299345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6BAF83DF-4B3A-4ED7-B98F-7D4017ADC8FD}"/>
              </a:ext>
            </a:extLst>
          </p:cNvPr>
          <p:cNvSpPr/>
          <p:nvPr/>
        </p:nvSpPr>
        <p:spPr>
          <a:xfrm>
            <a:off x="5503520" y="2211453"/>
            <a:ext cx="1439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Publicação do 2º edital contendo a relação de credores da Administração Judicial (art. 7º, §1º, LRF)</a:t>
            </a:r>
            <a:endParaRPr 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8EB1AA5B-DFE4-463E-9495-ED8A49410832}"/>
              </a:ext>
            </a:extLst>
          </p:cNvPr>
          <p:cNvCxnSpPr>
            <a:cxnSpLocks/>
          </p:cNvCxnSpPr>
          <p:nvPr/>
        </p:nvCxnSpPr>
        <p:spPr>
          <a:xfrm flipV="1">
            <a:off x="4447625" y="3976760"/>
            <a:ext cx="0" cy="1753364"/>
          </a:xfrm>
          <a:prstGeom prst="line">
            <a:avLst/>
          </a:prstGeom>
          <a:ln w="25400">
            <a:solidFill>
              <a:srgbClr val="377023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Oval 9">
            <a:extLst>
              <a:ext uri="{FF2B5EF4-FFF2-40B4-BE49-F238E27FC236}">
                <a16:creationId xmlns:a16="http://schemas.microsoft.com/office/drawing/2014/main" id="{3A6CCA59-C2ED-4B21-8ABB-394649396524}"/>
              </a:ext>
            </a:extLst>
          </p:cNvPr>
          <p:cNvSpPr/>
          <p:nvPr/>
        </p:nvSpPr>
        <p:spPr>
          <a:xfrm>
            <a:off x="3604631" y="3903103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Oval 30">
            <a:extLst>
              <a:ext uri="{FF2B5EF4-FFF2-40B4-BE49-F238E27FC236}">
                <a16:creationId xmlns:a16="http://schemas.microsoft.com/office/drawing/2014/main" id="{56D56C58-9459-42B7-BCAC-05866F86812A}"/>
              </a:ext>
            </a:extLst>
          </p:cNvPr>
          <p:cNvSpPr/>
          <p:nvPr/>
        </p:nvSpPr>
        <p:spPr>
          <a:xfrm>
            <a:off x="2288332" y="3842415"/>
            <a:ext cx="297817" cy="299344"/>
          </a:xfrm>
          <a:prstGeom prst="ellipse">
            <a:avLst/>
          </a:prstGeom>
          <a:solidFill>
            <a:srgbClr val="92D050"/>
          </a:solidFill>
          <a:ln>
            <a:solidFill>
              <a:srgbClr val="8BC94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45BCC31E-A046-4424-A115-4932E5020388}"/>
              </a:ext>
            </a:extLst>
          </p:cNvPr>
          <p:cNvSpPr txBox="1"/>
          <p:nvPr/>
        </p:nvSpPr>
        <p:spPr>
          <a:xfrm>
            <a:off x="1949854" y="3623034"/>
            <a:ext cx="1003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17/12/2019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Oval 74">
            <a:extLst>
              <a:ext uri="{FF2B5EF4-FFF2-40B4-BE49-F238E27FC236}">
                <a16:creationId xmlns:a16="http://schemas.microsoft.com/office/drawing/2014/main" id="{7FA0C04A-6F32-43BF-B614-ED669BCA6DFF}"/>
              </a:ext>
            </a:extLst>
          </p:cNvPr>
          <p:cNvSpPr/>
          <p:nvPr/>
        </p:nvSpPr>
        <p:spPr>
          <a:xfrm>
            <a:off x="5691581" y="3900372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Oval 74">
            <a:extLst>
              <a:ext uri="{FF2B5EF4-FFF2-40B4-BE49-F238E27FC236}">
                <a16:creationId xmlns:a16="http://schemas.microsoft.com/office/drawing/2014/main" id="{4F91F2B4-FEBD-4E84-AC3C-51D8A4C45E2F}"/>
              </a:ext>
            </a:extLst>
          </p:cNvPr>
          <p:cNvSpPr/>
          <p:nvPr/>
        </p:nvSpPr>
        <p:spPr>
          <a:xfrm>
            <a:off x="5920285" y="3901733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Oval 74">
            <a:extLst>
              <a:ext uri="{FF2B5EF4-FFF2-40B4-BE49-F238E27FC236}">
                <a16:creationId xmlns:a16="http://schemas.microsoft.com/office/drawing/2014/main" id="{DB380252-8047-488F-AC2D-FD3E64FA2353}"/>
              </a:ext>
            </a:extLst>
          </p:cNvPr>
          <p:cNvSpPr/>
          <p:nvPr/>
        </p:nvSpPr>
        <p:spPr>
          <a:xfrm>
            <a:off x="7810418" y="3890714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Oval 29">
            <a:extLst>
              <a:ext uri="{FF2B5EF4-FFF2-40B4-BE49-F238E27FC236}">
                <a16:creationId xmlns:a16="http://schemas.microsoft.com/office/drawing/2014/main" id="{8E087595-4DC2-4577-BFE1-19F895F92BDC}"/>
              </a:ext>
            </a:extLst>
          </p:cNvPr>
          <p:cNvSpPr/>
          <p:nvPr/>
        </p:nvSpPr>
        <p:spPr>
          <a:xfrm>
            <a:off x="1251178" y="3844802"/>
            <a:ext cx="297817" cy="299345"/>
          </a:xfrm>
          <a:prstGeom prst="ellipse">
            <a:avLst/>
          </a:prstGeom>
          <a:solidFill>
            <a:srgbClr val="88C64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Oval 9">
            <a:extLst>
              <a:ext uri="{FF2B5EF4-FFF2-40B4-BE49-F238E27FC236}">
                <a16:creationId xmlns:a16="http://schemas.microsoft.com/office/drawing/2014/main" id="{119227F0-DA64-434F-A26E-6C7FE9E9C1E5}"/>
              </a:ext>
            </a:extLst>
          </p:cNvPr>
          <p:cNvSpPr/>
          <p:nvPr/>
        </p:nvSpPr>
        <p:spPr>
          <a:xfrm>
            <a:off x="2629271" y="3903535"/>
            <a:ext cx="174624" cy="175519"/>
          </a:xfrm>
          <a:prstGeom prst="ellipse">
            <a:avLst/>
          </a:prstGeom>
          <a:solidFill>
            <a:srgbClr val="88C641"/>
          </a:solidFill>
          <a:ln>
            <a:solidFill>
              <a:srgbClr val="88C64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Oval 10">
            <a:extLst>
              <a:ext uri="{FF2B5EF4-FFF2-40B4-BE49-F238E27FC236}">
                <a16:creationId xmlns:a16="http://schemas.microsoft.com/office/drawing/2014/main" id="{A5009677-BF98-41FB-AA3D-E7944E39910E}"/>
              </a:ext>
            </a:extLst>
          </p:cNvPr>
          <p:cNvSpPr/>
          <p:nvPr/>
        </p:nvSpPr>
        <p:spPr>
          <a:xfrm>
            <a:off x="3065841" y="3902374"/>
            <a:ext cx="174624" cy="175519"/>
          </a:xfrm>
          <a:prstGeom prst="ellipse">
            <a:avLst/>
          </a:prstGeom>
          <a:solidFill>
            <a:srgbClr val="88C641"/>
          </a:solidFill>
          <a:ln>
            <a:solidFill>
              <a:srgbClr val="88C64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Oval 9">
            <a:extLst>
              <a:ext uri="{FF2B5EF4-FFF2-40B4-BE49-F238E27FC236}">
                <a16:creationId xmlns:a16="http://schemas.microsoft.com/office/drawing/2014/main" id="{A0BE2DBD-A5E9-46FD-8075-9BB2ED69CDA9}"/>
              </a:ext>
            </a:extLst>
          </p:cNvPr>
          <p:cNvSpPr/>
          <p:nvPr/>
        </p:nvSpPr>
        <p:spPr>
          <a:xfrm>
            <a:off x="2841219" y="3903535"/>
            <a:ext cx="174624" cy="175519"/>
          </a:xfrm>
          <a:prstGeom prst="ellipse">
            <a:avLst/>
          </a:prstGeom>
          <a:solidFill>
            <a:srgbClr val="88C641"/>
          </a:solidFill>
          <a:ln>
            <a:solidFill>
              <a:srgbClr val="88C64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Oval 9">
            <a:extLst>
              <a:ext uri="{FF2B5EF4-FFF2-40B4-BE49-F238E27FC236}">
                <a16:creationId xmlns:a16="http://schemas.microsoft.com/office/drawing/2014/main" id="{4A41440F-5ED4-4479-8B08-2984A5503E7B}"/>
              </a:ext>
            </a:extLst>
          </p:cNvPr>
          <p:cNvSpPr/>
          <p:nvPr/>
        </p:nvSpPr>
        <p:spPr>
          <a:xfrm>
            <a:off x="1603543" y="3904399"/>
            <a:ext cx="174624" cy="17551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Oval 10">
            <a:extLst>
              <a:ext uri="{FF2B5EF4-FFF2-40B4-BE49-F238E27FC236}">
                <a16:creationId xmlns:a16="http://schemas.microsoft.com/office/drawing/2014/main" id="{2AE4CE7B-E388-4D88-8BB1-C6E1DA6DB231}"/>
              </a:ext>
            </a:extLst>
          </p:cNvPr>
          <p:cNvSpPr/>
          <p:nvPr/>
        </p:nvSpPr>
        <p:spPr>
          <a:xfrm>
            <a:off x="2049841" y="3908102"/>
            <a:ext cx="174624" cy="17551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Oval 9">
            <a:extLst>
              <a:ext uri="{FF2B5EF4-FFF2-40B4-BE49-F238E27FC236}">
                <a16:creationId xmlns:a16="http://schemas.microsoft.com/office/drawing/2014/main" id="{FAB8CAE0-BFAF-418F-B515-A0AC4540BD67}"/>
              </a:ext>
            </a:extLst>
          </p:cNvPr>
          <p:cNvSpPr/>
          <p:nvPr/>
        </p:nvSpPr>
        <p:spPr>
          <a:xfrm>
            <a:off x="1825219" y="3909263"/>
            <a:ext cx="174624" cy="17551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Oval 33">
            <a:extLst>
              <a:ext uri="{FF2B5EF4-FFF2-40B4-BE49-F238E27FC236}">
                <a16:creationId xmlns:a16="http://schemas.microsoft.com/office/drawing/2014/main" id="{4B597CD9-F975-4617-8B0C-E28DF1C8E89B}"/>
              </a:ext>
            </a:extLst>
          </p:cNvPr>
          <p:cNvSpPr/>
          <p:nvPr/>
        </p:nvSpPr>
        <p:spPr>
          <a:xfrm>
            <a:off x="4292053" y="3834714"/>
            <a:ext cx="297817" cy="299345"/>
          </a:xfrm>
          <a:prstGeom prst="ellipse">
            <a:avLst/>
          </a:prstGeom>
          <a:solidFill>
            <a:srgbClr val="377023"/>
          </a:solidFill>
          <a:ln>
            <a:solidFill>
              <a:srgbClr val="377023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734707D8-3375-4A59-B374-AEBCCB651576}"/>
              </a:ext>
            </a:extLst>
          </p:cNvPr>
          <p:cNvSpPr txBox="1"/>
          <p:nvPr/>
        </p:nvSpPr>
        <p:spPr>
          <a:xfrm>
            <a:off x="2456924" y="4971519"/>
            <a:ext cx="130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75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pt-BR" altLang="ko-KR" sz="900" b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Publicação do 1º edital contendo a relação de credores das Devedoras (art. 52, § 1º, da LRF)</a:t>
            </a:r>
          </a:p>
        </p:txBody>
      </p:sp>
      <p:sp>
        <p:nvSpPr>
          <p:cNvPr id="419" name="Oval 33">
            <a:extLst>
              <a:ext uri="{FF2B5EF4-FFF2-40B4-BE49-F238E27FC236}">
                <a16:creationId xmlns:a16="http://schemas.microsoft.com/office/drawing/2014/main" id="{93E0BD17-2A81-4081-BE35-EC13A12AE7A3}"/>
              </a:ext>
            </a:extLst>
          </p:cNvPr>
          <p:cNvSpPr/>
          <p:nvPr/>
        </p:nvSpPr>
        <p:spPr>
          <a:xfrm>
            <a:off x="3271257" y="3840888"/>
            <a:ext cx="297817" cy="29934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Oval 9">
            <a:extLst>
              <a:ext uri="{FF2B5EF4-FFF2-40B4-BE49-F238E27FC236}">
                <a16:creationId xmlns:a16="http://schemas.microsoft.com/office/drawing/2014/main" id="{A5C41771-E0E2-4832-91C6-23846F5DA67D}"/>
              </a:ext>
            </a:extLst>
          </p:cNvPr>
          <p:cNvSpPr/>
          <p:nvPr/>
        </p:nvSpPr>
        <p:spPr>
          <a:xfrm>
            <a:off x="4657490" y="3911131"/>
            <a:ext cx="174624" cy="175519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Oval 10">
            <a:extLst>
              <a:ext uri="{FF2B5EF4-FFF2-40B4-BE49-F238E27FC236}">
                <a16:creationId xmlns:a16="http://schemas.microsoft.com/office/drawing/2014/main" id="{4D4B4530-33B0-49F5-A248-E2DD0EB2C384}"/>
              </a:ext>
            </a:extLst>
          </p:cNvPr>
          <p:cNvSpPr/>
          <p:nvPr/>
        </p:nvSpPr>
        <p:spPr>
          <a:xfrm>
            <a:off x="5094060" y="3909970"/>
            <a:ext cx="174624" cy="175519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Oval 9">
            <a:extLst>
              <a:ext uri="{FF2B5EF4-FFF2-40B4-BE49-F238E27FC236}">
                <a16:creationId xmlns:a16="http://schemas.microsoft.com/office/drawing/2014/main" id="{E266C632-1A5B-4AA6-96B0-524B86F75807}"/>
              </a:ext>
            </a:extLst>
          </p:cNvPr>
          <p:cNvSpPr/>
          <p:nvPr/>
        </p:nvSpPr>
        <p:spPr>
          <a:xfrm>
            <a:off x="4869438" y="3911131"/>
            <a:ext cx="174624" cy="175519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ABDEE751-FB3A-4391-B325-B918A20EF7FF}"/>
              </a:ext>
            </a:extLst>
          </p:cNvPr>
          <p:cNvSpPr/>
          <p:nvPr/>
        </p:nvSpPr>
        <p:spPr>
          <a:xfrm>
            <a:off x="3429159" y="2211453"/>
            <a:ext cx="11844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Prazo</a:t>
            </a:r>
            <a:r>
              <a:rPr lang="en-US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9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Habilitações</a:t>
            </a:r>
            <a:r>
              <a:rPr lang="en-US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 </a:t>
            </a:r>
            <a:r>
              <a:rPr lang="en-US" altLang="ko-KR" sz="9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Divergências</a:t>
            </a:r>
            <a:r>
              <a:rPr lang="en-US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7º, § 1º LRF)</a:t>
            </a:r>
            <a:endParaRPr lang="ko-KR" alt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27B4BE76-D1C4-46AE-84C0-14D92C370AF6}"/>
              </a:ext>
            </a:extLst>
          </p:cNvPr>
          <p:cNvSpPr txBox="1"/>
          <p:nvPr/>
        </p:nvSpPr>
        <p:spPr>
          <a:xfrm>
            <a:off x="6573326" y="5377822"/>
            <a:ext cx="113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Impugnações (art. 8º LFR)</a:t>
            </a:r>
            <a:endParaRPr 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4F6C74D6-ECB7-43ED-87FB-2CA7216F92AA}"/>
              </a:ext>
            </a:extLst>
          </p:cNvPr>
          <p:cNvCxnSpPr>
            <a:cxnSpLocks/>
          </p:cNvCxnSpPr>
          <p:nvPr/>
        </p:nvCxnSpPr>
        <p:spPr>
          <a:xfrm flipV="1">
            <a:off x="6550745" y="3976760"/>
            <a:ext cx="0" cy="1753364"/>
          </a:xfrm>
          <a:prstGeom prst="line">
            <a:avLst/>
          </a:prstGeom>
          <a:ln w="25400">
            <a:solidFill>
              <a:srgbClr val="A7A7A7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Oval 33">
            <a:extLst>
              <a:ext uri="{FF2B5EF4-FFF2-40B4-BE49-F238E27FC236}">
                <a16:creationId xmlns:a16="http://schemas.microsoft.com/office/drawing/2014/main" id="{949EE1CE-85E1-4782-8679-7329B7CF10CC}"/>
              </a:ext>
            </a:extLst>
          </p:cNvPr>
          <p:cNvSpPr/>
          <p:nvPr/>
        </p:nvSpPr>
        <p:spPr>
          <a:xfrm>
            <a:off x="6395173" y="3829850"/>
            <a:ext cx="297817" cy="299345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8" name="Oval 74">
            <a:extLst>
              <a:ext uri="{FF2B5EF4-FFF2-40B4-BE49-F238E27FC236}">
                <a16:creationId xmlns:a16="http://schemas.microsoft.com/office/drawing/2014/main" id="{028D4E97-D8C9-46DA-8BF9-0B7A93E78822}"/>
              </a:ext>
            </a:extLst>
          </p:cNvPr>
          <p:cNvSpPr/>
          <p:nvPr/>
        </p:nvSpPr>
        <p:spPr>
          <a:xfrm>
            <a:off x="6143805" y="3901733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9" name="Oval 74">
            <a:extLst>
              <a:ext uri="{FF2B5EF4-FFF2-40B4-BE49-F238E27FC236}">
                <a16:creationId xmlns:a16="http://schemas.microsoft.com/office/drawing/2014/main" id="{D9020246-2596-4F08-AB45-BFA9319C6D72}"/>
              </a:ext>
            </a:extLst>
          </p:cNvPr>
          <p:cNvSpPr/>
          <p:nvPr/>
        </p:nvSpPr>
        <p:spPr>
          <a:xfrm>
            <a:off x="6768541" y="3890212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Oval 74">
            <a:extLst>
              <a:ext uri="{FF2B5EF4-FFF2-40B4-BE49-F238E27FC236}">
                <a16:creationId xmlns:a16="http://schemas.microsoft.com/office/drawing/2014/main" id="{A6DAE08D-B3F5-4FBA-AC8B-3DE2AAB43036}"/>
              </a:ext>
            </a:extLst>
          </p:cNvPr>
          <p:cNvSpPr/>
          <p:nvPr/>
        </p:nvSpPr>
        <p:spPr>
          <a:xfrm>
            <a:off x="6997245" y="3891573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Oval 74">
            <a:extLst>
              <a:ext uri="{FF2B5EF4-FFF2-40B4-BE49-F238E27FC236}">
                <a16:creationId xmlns:a16="http://schemas.microsoft.com/office/drawing/2014/main" id="{DADD42E6-A15C-44AF-9633-1FAAA459DE7D}"/>
              </a:ext>
            </a:extLst>
          </p:cNvPr>
          <p:cNvSpPr/>
          <p:nvPr/>
        </p:nvSpPr>
        <p:spPr>
          <a:xfrm>
            <a:off x="7220765" y="3891573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id="{ECEF1B01-6DBA-435D-B4BA-926D3AB9F79A}"/>
              </a:ext>
            </a:extLst>
          </p:cNvPr>
          <p:cNvCxnSpPr>
            <a:cxnSpLocks/>
          </p:cNvCxnSpPr>
          <p:nvPr/>
        </p:nvCxnSpPr>
        <p:spPr>
          <a:xfrm>
            <a:off x="7592145" y="2227544"/>
            <a:ext cx="0" cy="1753364"/>
          </a:xfrm>
          <a:prstGeom prst="line">
            <a:avLst/>
          </a:prstGeom>
          <a:ln w="25400">
            <a:solidFill>
              <a:srgbClr val="A7A7A7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" name="TextBox 19">
            <a:extLst>
              <a:ext uri="{FF2B5EF4-FFF2-40B4-BE49-F238E27FC236}">
                <a16:creationId xmlns:a16="http://schemas.microsoft.com/office/drawing/2014/main" id="{503B9F40-5758-4227-97EC-BDB7AC947A26}"/>
              </a:ext>
            </a:extLst>
          </p:cNvPr>
          <p:cNvSpPr txBox="1"/>
          <p:nvPr/>
        </p:nvSpPr>
        <p:spPr>
          <a:xfrm>
            <a:off x="2947748" y="4134258"/>
            <a:ext cx="952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08/01/2020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TextBox 19">
            <a:extLst>
              <a:ext uri="{FF2B5EF4-FFF2-40B4-BE49-F238E27FC236}">
                <a16:creationId xmlns:a16="http://schemas.microsoft.com/office/drawing/2014/main" id="{72AA53C9-8A01-44EA-8CCA-B55746DAAC00}"/>
              </a:ext>
            </a:extLst>
          </p:cNvPr>
          <p:cNvSpPr txBox="1"/>
          <p:nvPr/>
        </p:nvSpPr>
        <p:spPr>
          <a:xfrm>
            <a:off x="7092710" y="4134258"/>
            <a:ext cx="1016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TextBox 19">
            <a:extLst>
              <a:ext uri="{FF2B5EF4-FFF2-40B4-BE49-F238E27FC236}">
                <a16:creationId xmlns:a16="http://schemas.microsoft.com/office/drawing/2014/main" id="{40228BB2-6E17-4856-87C6-B1C5DEB6E2DA}"/>
              </a:ext>
            </a:extLst>
          </p:cNvPr>
          <p:cNvSpPr txBox="1"/>
          <p:nvPr/>
        </p:nvSpPr>
        <p:spPr>
          <a:xfrm>
            <a:off x="6085576" y="3623034"/>
            <a:ext cx="953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Oval 10">
            <a:extLst>
              <a:ext uri="{FF2B5EF4-FFF2-40B4-BE49-F238E27FC236}">
                <a16:creationId xmlns:a16="http://schemas.microsoft.com/office/drawing/2014/main" id="{5A828003-26E4-4AC3-AACF-183F35311694}"/>
              </a:ext>
            </a:extLst>
          </p:cNvPr>
          <p:cNvSpPr/>
          <p:nvPr/>
        </p:nvSpPr>
        <p:spPr>
          <a:xfrm>
            <a:off x="4066913" y="3905440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Oval 9">
            <a:extLst>
              <a:ext uri="{FF2B5EF4-FFF2-40B4-BE49-F238E27FC236}">
                <a16:creationId xmlns:a16="http://schemas.microsoft.com/office/drawing/2014/main" id="{D1B8D993-B039-45D6-9B24-C16E447A069C}"/>
              </a:ext>
            </a:extLst>
          </p:cNvPr>
          <p:cNvSpPr/>
          <p:nvPr/>
        </p:nvSpPr>
        <p:spPr>
          <a:xfrm>
            <a:off x="3836931" y="3904580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Rounded Rectangle 25">
            <a:extLst>
              <a:ext uri="{FF2B5EF4-FFF2-40B4-BE49-F238E27FC236}">
                <a16:creationId xmlns:a16="http://schemas.microsoft.com/office/drawing/2014/main" id="{2F78900C-D83B-49D0-B00F-9FDC29BE918A}"/>
              </a:ext>
            </a:extLst>
          </p:cNvPr>
          <p:cNvSpPr/>
          <p:nvPr/>
        </p:nvSpPr>
        <p:spPr>
          <a:xfrm rot="2624939">
            <a:off x="8325602" y="3756503"/>
            <a:ext cx="551980" cy="146250"/>
          </a:xfrm>
          <a:prstGeom prst="roundRect">
            <a:avLst>
              <a:gd name="adj" fmla="val 50000"/>
            </a:avLst>
          </a:prstGeom>
          <a:solidFill>
            <a:srgbClr val="A7A7A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Rounded Rectangle 26">
            <a:extLst>
              <a:ext uri="{FF2B5EF4-FFF2-40B4-BE49-F238E27FC236}">
                <a16:creationId xmlns:a16="http://schemas.microsoft.com/office/drawing/2014/main" id="{DEDD5689-8517-40C6-8235-517C2BA38A54}"/>
              </a:ext>
            </a:extLst>
          </p:cNvPr>
          <p:cNvSpPr/>
          <p:nvPr/>
        </p:nvSpPr>
        <p:spPr>
          <a:xfrm rot="18900000">
            <a:off x="8343372" y="4057435"/>
            <a:ext cx="551982" cy="146250"/>
          </a:xfrm>
          <a:prstGeom prst="roundRect">
            <a:avLst>
              <a:gd name="adj" fmla="val 50000"/>
            </a:avLst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9">
            <a:extLst>
              <a:ext uri="{FF2B5EF4-FFF2-40B4-BE49-F238E27FC236}">
                <a16:creationId xmlns:a16="http://schemas.microsoft.com/office/drawing/2014/main" id="{353403C2-2C05-477B-AA05-C87BF2FE6DEB}"/>
              </a:ext>
            </a:extLst>
          </p:cNvPr>
          <p:cNvSpPr txBox="1"/>
          <p:nvPr/>
        </p:nvSpPr>
        <p:spPr>
          <a:xfrm>
            <a:off x="3941335" y="3562778"/>
            <a:ext cx="953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Estágio</a:t>
            </a:r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atual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19">
            <a:extLst>
              <a:ext uri="{FF2B5EF4-FFF2-40B4-BE49-F238E27FC236}">
                <a16:creationId xmlns:a16="http://schemas.microsoft.com/office/drawing/2014/main" id="{D06D17B8-5110-477A-9971-15D77C1B44F7}"/>
              </a:ext>
            </a:extLst>
          </p:cNvPr>
          <p:cNvSpPr txBox="1"/>
          <p:nvPr/>
        </p:nvSpPr>
        <p:spPr>
          <a:xfrm>
            <a:off x="4995204" y="4156365"/>
            <a:ext cx="1016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586486" y="3213788"/>
            <a:ext cx="3159058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 dirty="0">
                <a:solidFill>
                  <a:schemeClr val="bg1"/>
                </a:solidFill>
                <a:latin typeface="Source Sans Pro" panose="020B0503030403020204" pitchFamily="34" charset="0"/>
              </a:rPr>
              <a:t>2. INFORMAÇÕES SOBRE A RECUPERANDA</a:t>
            </a:r>
            <a:endParaRPr lang="pt-BR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332030" y="1590472"/>
            <a:ext cx="5402813" cy="368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2.1. </a:t>
            </a:r>
            <a:r>
              <a:rPr lang="pt-BR" sz="22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Histórico</a:t>
            </a:r>
            <a:endParaRPr lang="pt-BR" sz="22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2.2. Informações Gerais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2.3. Visita à sede</a:t>
            </a:r>
          </a:p>
          <a:p>
            <a:pPr>
              <a:lnSpc>
                <a:spcPct val="150000"/>
              </a:lnSpc>
            </a:pPr>
            <a:endParaRPr lang="pt-BR" sz="22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4091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lock Arc 25">
            <a:extLst>
              <a:ext uri="{FF2B5EF4-FFF2-40B4-BE49-F238E27FC236}">
                <a16:creationId xmlns:a16="http://schemas.microsoft.com/office/drawing/2014/main" id="{6C5A5EE6-212F-4985-B829-0439F05DBE11}"/>
              </a:ext>
            </a:extLst>
          </p:cNvPr>
          <p:cNvSpPr/>
          <p:nvPr/>
        </p:nvSpPr>
        <p:spPr>
          <a:xfrm flipV="1">
            <a:off x="593559" y="2159557"/>
            <a:ext cx="1444574" cy="1444574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chemeClr val="tx1"/>
              </a:solidFill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E0CF2256-C44C-419A-84A0-BBF3AFE0D812}"/>
              </a:ext>
            </a:extLst>
          </p:cNvPr>
          <p:cNvSpPr/>
          <p:nvPr/>
        </p:nvSpPr>
        <p:spPr>
          <a:xfrm>
            <a:off x="1807404" y="2168439"/>
            <a:ext cx="1444574" cy="1444574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chemeClr val="tx1"/>
              </a:solidFill>
            </a:endParaRPr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5B79628F-B641-40B0-89A0-BECE9E0C9FF7}"/>
              </a:ext>
            </a:extLst>
          </p:cNvPr>
          <p:cNvSpPr/>
          <p:nvPr/>
        </p:nvSpPr>
        <p:spPr>
          <a:xfrm flipV="1">
            <a:off x="3018096" y="2180473"/>
            <a:ext cx="1444574" cy="1444574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chemeClr val="tx1"/>
              </a:solidFill>
            </a:endParaRPr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F39554E9-232D-42DA-86B8-50F09B162426}"/>
              </a:ext>
            </a:extLst>
          </p:cNvPr>
          <p:cNvSpPr/>
          <p:nvPr/>
        </p:nvSpPr>
        <p:spPr>
          <a:xfrm>
            <a:off x="4237665" y="2168438"/>
            <a:ext cx="1444574" cy="1444574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chemeClr val="tx1"/>
              </a:solidFill>
            </a:endParaRP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7FDF1F2C-42A7-473B-A4AD-6DA1B3305B3C}"/>
              </a:ext>
            </a:extLst>
          </p:cNvPr>
          <p:cNvSpPr/>
          <p:nvPr/>
        </p:nvSpPr>
        <p:spPr>
          <a:xfrm flipV="1">
            <a:off x="5451509" y="2180466"/>
            <a:ext cx="1444574" cy="1444574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8F38D053-8E43-4284-A233-C98CB74C26E7}"/>
              </a:ext>
            </a:extLst>
          </p:cNvPr>
          <p:cNvSpPr/>
          <p:nvPr/>
        </p:nvSpPr>
        <p:spPr>
          <a:xfrm>
            <a:off x="6668281" y="2168439"/>
            <a:ext cx="1444574" cy="1444574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1BBA5D-9C57-4E37-AE2B-8C2D58905E5D}"/>
              </a:ext>
            </a:extLst>
          </p:cNvPr>
          <p:cNvGrpSpPr/>
          <p:nvPr/>
        </p:nvGrpSpPr>
        <p:grpSpPr>
          <a:xfrm>
            <a:off x="8876" y="2151863"/>
            <a:ext cx="820574" cy="730672"/>
            <a:chOff x="589827" y="1142034"/>
            <a:chExt cx="741240" cy="67446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D388370-1C88-4720-962F-ADCE5D3BF1CA}"/>
                </a:ext>
              </a:extLst>
            </p:cNvPr>
            <p:cNvSpPr/>
            <p:nvPr/>
          </p:nvSpPr>
          <p:spPr>
            <a:xfrm>
              <a:off x="1120286" y="1142941"/>
              <a:ext cx="210781" cy="673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99A78B-A97C-423B-894F-2246CAF8352B}"/>
                </a:ext>
              </a:extLst>
            </p:cNvPr>
            <p:cNvSpPr/>
            <p:nvPr/>
          </p:nvSpPr>
          <p:spPr>
            <a:xfrm rot="5400000">
              <a:off x="848670" y="883191"/>
              <a:ext cx="215893" cy="7335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C557011-49B0-4D43-87D3-C859485272EB}"/>
              </a:ext>
            </a:extLst>
          </p:cNvPr>
          <p:cNvSpPr/>
          <p:nvPr/>
        </p:nvSpPr>
        <p:spPr>
          <a:xfrm>
            <a:off x="1225812" y="784274"/>
            <a:ext cx="2604698" cy="1051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Após promissor crescimento, em 2005, com a saída do sócio Claudio A. </a:t>
            </a:r>
            <a:r>
              <a:rPr lang="pt-BR" sz="975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Petry</a:t>
            </a: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, que detinha 25,5% do capital social,  implicou na liquidação de ativos importantes, que produziam matéria-prima para ervateira.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34604B-9667-4F75-BDA1-8A7CDC3CB969}"/>
              </a:ext>
            </a:extLst>
          </p:cNvPr>
          <p:cNvSpPr/>
          <p:nvPr/>
        </p:nvSpPr>
        <p:spPr>
          <a:xfrm>
            <a:off x="69035" y="4255093"/>
            <a:ext cx="2672627" cy="1831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Constituída em 1951, sob a forma de sociedade empresarial de responsabilidade limitada. A atividade principal era o comércio, beneficiamento e exportação de madeiras.</a:t>
            </a:r>
          </a:p>
          <a:p>
            <a:pPr algn="ctr">
              <a:lnSpc>
                <a:spcPct val="130000"/>
              </a:lnSpc>
            </a:pP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Ao longo do tempo expandiu seus negócios investimento em diversas empresas: posto de combustíveis, secagem, limpeza e classificação de cereais, moagem de trigo,  comercialização de farinhas, transportadora.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5DC708-90FE-4D9F-9918-2585D26195B0}"/>
              </a:ext>
            </a:extLst>
          </p:cNvPr>
          <p:cNvSpPr/>
          <p:nvPr/>
        </p:nvSpPr>
        <p:spPr>
          <a:xfrm>
            <a:off x="2681334" y="4253581"/>
            <a:ext cx="2136471" cy="1636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Com novas saídas de sócios e com a compra de uma empresa que era devedora de soja para entrega futura, teve que contrair  empréstimos bancários  e vender a erva mate abaixo do custo, para honrar seus compromissos, comprometendo seu capital de giro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5ECB8B-4285-4EFE-B06B-D63E7B22DC3F}"/>
              </a:ext>
            </a:extLst>
          </p:cNvPr>
          <p:cNvSpPr/>
          <p:nvPr/>
        </p:nvSpPr>
        <p:spPr>
          <a:xfrm>
            <a:off x="5323519" y="4115972"/>
            <a:ext cx="1688437" cy="1636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A instabilidade causada pela crise financeira aumentou as dificuldades da Empresa que parou com a moagem e fabricação de trigo e redução de funcionários. Encerrou, também, as atividades da transportadora.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6AE15F-D80D-438D-816B-BA440E73A924}"/>
              </a:ext>
            </a:extLst>
          </p:cNvPr>
          <p:cNvSpPr/>
          <p:nvPr/>
        </p:nvSpPr>
        <p:spPr>
          <a:xfrm>
            <a:off x="5994052" y="753414"/>
            <a:ext cx="2616703" cy="1051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Em 2019 foram pagos diversos acordos de grandes valores, o maior foi com a empresa </a:t>
            </a:r>
            <a:r>
              <a:rPr lang="pt-BR" sz="975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Olfar</a:t>
            </a: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 no valor de R$ 5 milhões.  Em 2018, a empresa em encerrou o exercício com prejuízo de R$ 587.650,99.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7B0E9B7-0C2B-46D0-9574-75A476C85D6B}"/>
              </a:ext>
            </a:extLst>
          </p:cNvPr>
          <p:cNvSpPr/>
          <p:nvPr/>
        </p:nvSpPr>
        <p:spPr>
          <a:xfrm>
            <a:off x="983438" y="2558821"/>
            <a:ext cx="677574" cy="677574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B1D1E8E-EAA0-41D2-A614-822D42E0ABEF}"/>
              </a:ext>
            </a:extLst>
          </p:cNvPr>
          <p:cNvSpPr/>
          <p:nvPr/>
        </p:nvSpPr>
        <p:spPr>
          <a:xfrm>
            <a:off x="3407326" y="2582885"/>
            <a:ext cx="677574" cy="677574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D9E3F1E-560B-4188-AC83-3E892D677461}"/>
              </a:ext>
            </a:extLst>
          </p:cNvPr>
          <p:cNvSpPr/>
          <p:nvPr/>
        </p:nvSpPr>
        <p:spPr>
          <a:xfrm>
            <a:off x="2192445" y="2553668"/>
            <a:ext cx="677574" cy="67757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87E155-D906-48A6-8F1D-C93133F31EA3}"/>
              </a:ext>
            </a:extLst>
          </p:cNvPr>
          <p:cNvSpPr/>
          <p:nvPr/>
        </p:nvSpPr>
        <p:spPr>
          <a:xfrm>
            <a:off x="4630048" y="2661950"/>
            <a:ext cx="677574" cy="67757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8DE839A-DF9C-4F46-B809-E0E772992273}"/>
              </a:ext>
            </a:extLst>
          </p:cNvPr>
          <p:cNvSpPr/>
          <p:nvPr/>
        </p:nvSpPr>
        <p:spPr>
          <a:xfrm>
            <a:off x="5832491" y="2636159"/>
            <a:ext cx="677574" cy="677574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AE1D70D-81B3-4E29-8FC3-A07E0024C166}"/>
              </a:ext>
            </a:extLst>
          </p:cNvPr>
          <p:cNvSpPr/>
          <p:nvPr/>
        </p:nvSpPr>
        <p:spPr>
          <a:xfrm>
            <a:off x="7063455" y="2479749"/>
            <a:ext cx="677574" cy="677574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pic>
        <p:nvPicPr>
          <p:cNvPr id="50" name="Graphic 49" descr="Group brainstorm">
            <a:extLst>
              <a:ext uri="{FF2B5EF4-FFF2-40B4-BE49-F238E27FC236}">
                <a16:creationId xmlns:a16="http://schemas.microsoft.com/office/drawing/2014/main" id="{B48BDDAC-C6F8-4D75-88DE-3E2FB8231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495" y="2702400"/>
            <a:ext cx="445459" cy="445459"/>
          </a:xfrm>
          <a:prstGeom prst="rect">
            <a:avLst/>
          </a:prstGeom>
        </p:spPr>
      </p:pic>
      <p:pic>
        <p:nvPicPr>
          <p:cNvPr id="51" name="Graphic 50" descr="Questions">
            <a:extLst>
              <a:ext uri="{FF2B5EF4-FFF2-40B4-BE49-F238E27FC236}">
                <a16:creationId xmlns:a16="http://schemas.microsoft.com/office/drawing/2014/main" id="{F27E84BE-9B8B-44CF-9547-3B6C07E6C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28993" y="2661261"/>
            <a:ext cx="446027" cy="446027"/>
          </a:xfrm>
          <a:prstGeom prst="rect">
            <a:avLst/>
          </a:prstGeom>
        </p:spPr>
      </p:pic>
      <p:pic>
        <p:nvPicPr>
          <p:cNvPr id="52" name="Graphic 51" descr="Classroom">
            <a:extLst>
              <a:ext uri="{FF2B5EF4-FFF2-40B4-BE49-F238E27FC236}">
                <a16:creationId xmlns:a16="http://schemas.microsoft.com/office/drawing/2014/main" id="{62CA24D8-6A55-4F24-A86E-69720749F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25887" y="2667041"/>
            <a:ext cx="519559" cy="519559"/>
          </a:xfrm>
          <a:prstGeom prst="rect">
            <a:avLst/>
          </a:prstGeom>
        </p:spPr>
      </p:pic>
      <p:pic>
        <p:nvPicPr>
          <p:cNvPr id="53" name="Graphic 52" descr="Marker">
            <a:extLst>
              <a:ext uri="{FF2B5EF4-FFF2-40B4-BE49-F238E27FC236}">
                <a16:creationId xmlns:a16="http://schemas.microsoft.com/office/drawing/2014/main" id="{13AF8289-A326-45A0-8CFB-CC2933859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720007" y="2756416"/>
            <a:ext cx="474871" cy="474871"/>
          </a:xfrm>
          <a:prstGeom prst="rect">
            <a:avLst/>
          </a:prstGeom>
        </p:spPr>
      </p:pic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42162618-7A62-4096-AB06-FCE6677882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015" y="213382"/>
            <a:ext cx="7483153" cy="486355"/>
          </a:xfrm>
        </p:spPr>
        <p:txBody>
          <a:bodyPr/>
          <a:lstStyle/>
          <a:p>
            <a:r>
              <a:rPr lang="en-US" dirty="0"/>
              <a:t>2.1 </a:t>
            </a:r>
            <a:r>
              <a:rPr lang="en-US" dirty="0" err="1"/>
              <a:t>Histórico</a:t>
            </a:r>
            <a:r>
              <a:rPr lang="en-US" dirty="0"/>
              <a:t> </a:t>
            </a:r>
            <a:r>
              <a:rPr lang="en-US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da </a:t>
            </a:r>
            <a:r>
              <a:rPr lang="en-US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Recuperanda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305019-54CB-43C9-961C-2D1A9868CC1F}"/>
              </a:ext>
            </a:extLst>
          </p:cNvPr>
          <p:cNvSpPr txBox="1"/>
          <p:nvPr/>
        </p:nvSpPr>
        <p:spPr>
          <a:xfrm>
            <a:off x="926397" y="3971432"/>
            <a:ext cx="80052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endParaRPr lang="en-US" sz="1138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DC3FF2C-1B2C-45B3-8E76-BE27FDD48F01}"/>
              </a:ext>
            </a:extLst>
          </p:cNvPr>
          <p:cNvCxnSpPr>
            <a:cxnSpLocks/>
          </p:cNvCxnSpPr>
          <p:nvPr/>
        </p:nvCxnSpPr>
        <p:spPr>
          <a:xfrm>
            <a:off x="1308005" y="3259454"/>
            <a:ext cx="2966" cy="688495"/>
          </a:xfrm>
          <a:prstGeom prst="line">
            <a:avLst/>
          </a:prstGeom>
          <a:ln w="9525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FB73856-EF9B-4277-AF85-5A304B964493}"/>
              </a:ext>
            </a:extLst>
          </p:cNvPr>
          <p:cNvSpPr txBox="1"/>
          <p:nvPr/>
        </p:nvSpPr>
        <p:spPr>
          <a:xfrm>
            <a:off x="3345104" y="3874447"/>
            <a:ext cx="80052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sz="1138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0D07E69-77D2-4B8A-A15B-DA71450CA019}"/>
              </a:ext>
            </a:extLst>
          </p:cNvPr>
          <p:cNvCxnSpPr>
            <a:cxnSpLocks/>
          </p:cNvCxnSpPr>
          <p:nvPr/>
        </p:nvCxnSpPr>
        <p:spPr>
          <a:xfrm>
            <a:off x="3750776" y="3162477"/>
            <a:ext cx="2966" cy="688495"/>
          </a:xfrm>
          <a:prstGeom prst="line">
            <a:avLst/>
          </a:prstGeom>
          <a:ln w="9525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C141CC-A98D-403A-8352-5EADFA2FB6FC}"/>
              </a:ext>
            </a:extLst>
          </p:cNvPr>
          <p:cNvCxnSpPr>
            <a:cxnSpLocks/>
          </p:cNvCxnSpPr>
          <p:nvPr/>
        </p:nvCxnSpPr>
        <p:spPr>
          <a:xfrm>
            <a:off x="2516129" y="2068684"/>
            <a:ext cx="3071" cy="497009"/>
          </a:xfrm>
          <a:prstGeom prst="line">
            <a:avLst/>
          </a:prstGeom>
          <a:ln w="9525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6824436-76A3-4B43-87DC-04C845362B95}"/>
              </a:ext>
            </a:extLst>
          </p:cNvPr>
          <p:cNvSpPr txBox="1"/>
          <p:nvPr/>
        </p:nvSpPr>
        <p:spPr>
          <a:xfrm>
            <a:off x="2165821" y="1849083"/>
            <a:ext cx="66892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en-US" sz="1138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5DBA9B5-3ACE-4C22-B76A-8FAB7CAFB1A7}"/>
              </a:ext>
            </a:extLst>
          </p:cNvPr>
          <p:cNvCxnSpPr>
            <a:cxnSpLocks/>
          </p:cNvCxnSpPr>
          <p:nvPr/>
        </p:nvCxnSpPr>
        <p:spPr>
          <a:xfrm>
            <a:off x="4948950" y="2109578"/>
            <a:ext cx="3071" cy="497009"/>
          </a:xfrm>
          <a:prstGeom prst="line">
            <a:avLst/>
          </a:prstGeom>
          <a:ln w="9525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1FE4455-BFC3-4932-BFDC-4152C058E6D0}"/>
              </a:ext>
            </a:extLst>
          </p:cNvPr>
          <p:cNvSpPr txBox="1"/>
          <p:nvPr/>
        </p:nvSpPr>
        <p:spPr>
          <a:xfrm>
            <a:off x="4598642" y="1841851"/>
            <a:ext cx="66892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138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AEDA2FD-388A-4A76-848D-3DC7DB9AC9DF}"/>
              </a:ext>
            </a:extLst>
          </p:cNvPr>
          <p:cNvSpPr txBox="1"/>
          <p:nvPr/>
        </p:nvSpPr>
        <p:spPr>
          <a:xfrm>
            <a:off x="5751595" y="3885896"/>
            <a:ext cx="80052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1138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47A90C5-562B-4DEA-B4CD-F01626B27079}"/>
              </a:ext>
            </a:extLst>
          </p:cNvPr>
          <p:cNvCxnSpPr>
            <a:cxnSpLocks/>
          </p:cNvCxnSpPr>
          <p:nvPr/>
        </p:nvCxnSpPr>
        <p:spPr>
          <a:xfrm>
            <a:off x="6145235" y="3185949"/>
            <a:ext cx="2966" cy="688495"/>
          </a:xfrm>
          <a:prstGeom prst="line">
            <a:avLst/>
          </a:prstGeom>
          <a:ln w="9525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13F8DBB-4A96-4887-B121-52F345058B6A}"/>
              </a:ext>
            </a:extLst>
          </p:cNvPr>
          <p:cNvCxnSpPr>
            <a:cxnSpLocks/>
          </p:cNvCxnSpPr>
          <p:nvPr/>
        </p:nvCxnSpPr>
        <p:spPr>
          <a:xfrm>
            <a:off x="7362564" y="2072580"/>
            <a:ext cx="3071" cy="497009"/>
          </a:xfrm>
          <a:prstGeom prst="line">
            <a:avLst/>
          </a:prstGeom>
          <a:ln w="9525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EDA70D3-C8A6-4E1F-B5CE-06D2372D9904}"/>
              </a:ext>
            </a:extLst>
          </p:cNvPr>
          <p:cNvSpPr txBox="1"/>
          <p:nvPr/>
        </p:nvSpPr>
        <p:spPr>
          <a:xfrm>
            <a:off x="7012256" y="1828917"/>
            <a:ext cx="66892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1138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Block Arc 94">
            <a:extLst>
              <a:ext uri="{FF2B5EF4-FFF2-40B4-BE49-F238E27FC236}">
                <a16:creationId xmlns:a16="http://schemas.microsoft.com/office/drawing/2014/main" id="{0FC42E54-D826-4C6B-919E-7124AF5077BA}"/>
              </a:ext>
            </a:extLst>
          </p:cNvPr>
          <p:cNvSpPr/>
          <p:nvPr/>
        </p:nvSpPr>
        <p:spPr>
          <a:xfrm flipV="1">
            <a:off x="7879895" y="2177213"/>
            <a:ext cx="1444574" cy="1444574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chemeClr val="tx1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582BAF2-9002-4778-887C-9A74E3198987}"/>
              </a:ext>
            </a:extLst>
          </p:cNvPr>
          <p:cNvSpPr/>
          <p:nvPr/>
        </p:nvSpPr>
        <p:spPr>
          <a:xfrm>
            <a:off x="8258319" y="2432168"/>
            <a:ext cx="677574" cy="677574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3E8B0BE-2DAC-45B4-95E3-261BE458FB07}"/>
              </a:ext>
            </a:extLst>
          </p:cNvPr>
          <p:cNvSpPr txBox="1"/>
          <p:nvPr/>
        </p:nvSpPr>
        <p:spPr>
          <a:xfrm>
            <a:off x="8190505" y="3742104"/>
            <a:ext cx="80052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1138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76CA347-1E00-4ECF-88C2-EE255A970EB2}"/>
              </a:ext>
            </a:extLst>
          </p:cNvPr>
          <p:cNvCxnSpPr>
            <a:cxnSpLocks/>
          </p:cNvCxnSpPr>
          <p:nvPr/>
        </p:nvCxnSpPr>
        <p:spPr>
          <a:xfrm>
            <a:off x="8596177" y="3030130"/>
            <a:ext cx="2966" cy="688495"/>
          </a:xfrm>
          <a:prstGeom prst="line">
            <a:avLst/>
          </a:prstGeom>
          <a:ln w="9525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E103699B-9DE5-4BA8-9EF8-583F9DB65522}"/>
              </a:ext>
            </a:extLst>
          </p:cNvPr>
          <p:cNvSpPr/>
          <p:nvPr/>
        </p:nvSpPr>
        <p:spPr>
          <a:xfrm>
            <a:off x="7710453" y="4033036"/>
            <a:ext cx="1688437" cy="66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Ajuizamento do pedido de Recuperação Judicial em 06/11/2019</a:t>
            </a:r>
          </a:p>
        </p:txBody>
      </p:sp>
      <p:pic>
        <p:nvPicPr>
          <p:cNvPr id="100" name="Graphic 99" descr="Scales of justice">
            <a:extLst>
              <a:ext uri="{FF2B5EF4-FFF2-40B4-BE49-F238E27FC236}">
                <a16:creationId xmlns:a16="http://schemas.microsoft.com/office/drawing/2014/main" id="{E7072B43-D1B9-46A0-8924-72720D5F9C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52534" y="2470931"/>
            <a:ext cx="476511" cy="476511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0A7F224-3B9A-4D05-8755-9545955FFDF6}"/>
              </a:ext>
            </a:extLst>
          </p:cNvPr>
          <p:cNvGrpSpPr/>
          <p:nvPr/>
        </p:nvGrpSpPr>
        <p:grpSpPr>
          <a:xfrm rot="5400000">
            <a:off x="9115275" y="2121049"/>
            <a:ext cx="761322" cy="826697"/>
            <a:chOff x="8441237" y="3401355"/>
            <a:chExt cx="702757" cy="710797"/>
          </a:xfrm>
          <a:solidFill>
            <a:schemeClr val="accent6">
              <a:lumMod val="50000"/>
            </a:schemeClr>
          </a:solidFill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378EEA1-E7FF-4A7B-A14C-9EE7375367B5}"/>
                </a:ext>
              </a:extLst>
            </p:cNvPr>
            <p:cNvSpPr/>
            <p:nvPr/>
          </p:nvSpPr>
          <p:spPr>
            <a:xfrm>
              <a:off x="8441237" y="3401355"/>
              <a:ext cx="215893" cy="6955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F8B57BB-05CC-40E3-B8AE-D9E6EC2CD1E2}"/>
                </a:ext>
              </a:extLst>
            </p:cNvPr>
            <p:cNvSpPr/>
            <p:nvPr/>
          </p:nvSpPr>
          <p:spPr>
            <a:xfrm rot="5400000">
              <a:off x="8692393" y="3660551"/>
              <a:ext cx="206305" cy="696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2E5E540-3B95-4F49-B7EB-F506000B1B3E}"/>
              </a:ext>
            </a:extLst>
          </p:cNvPr>
          <p:cNvSpPr/>
          <p:nvPr/>
        </p:nvSpPr>
        <p:spPr>
          <a:xfrm>
            <a:off x="3906665" y="813695"/>
            <a:ext cx="2052877" cy="1051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Grande frustação na safra de trigo, em 2014, a Empresa não comportou o pagamento dos empréstimos adquiridos e o cumprimento das obrigações tributárias.</a:t>
            </a:r>
          </a:p>
        </p:txBody>
      </p:sp>
      <p:pic>
        <p:nvPicPr>
          <p:cNvPr id="3" name="Graphic 2" descr="Internet">
            <a:extLst>
              <a:ext uri="{FF2B5EF4-FFF2-40B4-BE49-F238E27FC236}">
                <a16:creationId xmlns:a16="http://schemas.microsoft.com/office/drawing/2014/main" id="{78D81142-A044-4840-B60A-E17ABF8E1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82242" y="2714875"/>
            <a:ext cx="552507" cy="552507"/>
          </a:xfrm>
          <a:prstGeom prst="rect">
            <a:avLst/>
          </a:prstGeom>
        </p:spPr>
      </p:pic>
      <p:pic>
        <p:nvPicPr>
          <p:cNvPr id="4" name="Picture 3" descr="Meeting">
            <a:extLst>
              <a:ext uri="{FF2B5EF4-FFF2-40B4-BE49-F238E27FC236}">
                <a16:creationId xmlns:a16="http://schemas.microsoft.com/office/drawing/2014/main" id="{021FC532-F388-44C2-8E1C-6FCB8F9699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204905" y="2643997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8" grpId="0"/>
      <p:bldP spid="39" grpId="0"/>
      <p:bldP spid="40" grpId="0"/>
      <p:bldP spid="42" grpId="0"/>
      <p:bldP spid="43" grpId="0"/>
      <p:bldP spid="95" grpId="0" animBg="1"/>
      <p:bldP spid="99" grpId="0"/>
      <p:bldP spid="6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C - Color 03 Light Green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9CCC65"/>
      </a:accent1>
      <a:accent2>
        <a:srgbClr val="8BC34A"/>
      </a:accent2>
      <a:accent3>
        <a:srgbClr val="7CB342"/>
      </a:accent3>
      <a:accent4>
        <a:srgbClr val="689F38"/>
      </a:accent4>
      <a:accent5>
        <a:srgbClr val="558B2F"/>
      </a:accent5>
      <a:accent6>
        <a:srgbClr val="33691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queta RMA 4 Novo Modelo v1.potx" id="{446F59BF-EF55-4660-9235-22E2C5DE84DB}" vid="{73A2893E-DB71-43F8-874E-05718EDBB472}"/>
    </a:ext>
  </a:extLst>
</a:theme>
</file>

<file path=ppt/theme/theme3.xml><?xml version="1.0" encoding="utf-8"?>
<a:theme xmlns:a="http://schemas.openxmlformats.org/drawingml/2006/main" name="1_Office Theme">
  <a:themeElements>
    <a:clrScheme name="PC - Color 03 Light Green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9CCC65"/>
      </a:accent1>
      <a:accent2>
        <a:srgbClr val="8BC34A"/>
      </a:accent2>
      <a:accent3>
        <a:srgbClr val="7CB342"/>
      </a:accent3>
      <a:accent4>
        <a:srgbClr val="689F38"/>
      </a:accent4>
      <a:accent5>
        <a:srgbClr val="558B2F"/>
      </a:accent5>
      <a:accent6>
        <a:srgbClr val="33691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queta RMA 4 Novo Modelo v1.potx" id="{446F59BF-EF55-4660-9235-22E2C5DE84DB}" vid="{73A2893E-DB71-43F8-874E-05718EDBB472}"/>
    </a:ext>
  </a:extLst>
</a:theme>
</file>

<file path=ppt/theme/theme4.xml><?xml version="1.0" encoding="utf-8"?>
<a:theme xmlns:a="http://schemas.openxmlformats.org/drawingml/2006/main" name="2_Office Theme">
  <a:themeElements>
    <a:clrScheme name="PC - Color 03 Light Green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9CCC65"/>
      </a:accent1>
      <a:accent2>
        <a:srgbClr val="8BC34A"/>
      </a:accent2>
      <a:accent3>
        <a:srgbClr val="7CB342"/>
      </a:accent3>
      <a:accent4>
        <a:srgbClr val="689F38"/>
      </a:accent4>
      <a:accent5>
        <a:srgbClr val="558B2F"/>
      </a:accent5>
      <a:accent6>
        <a:srgbClr val="33691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queta RMA 4 Novo Modelo v1.potx" id="{446F59BF-EF55-4660-9235-22E2C5DE84DB}" vid="{73A2893E-DB71-43F8-874E-05718EDBB47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C25E02C492E4B985EE828668EADBF" ma:contentTypeVersion="13" ma:contentTypeDescription="Create a new document." ma:contentTypeScope="" ma:versionID="620ee65fb740eab4514ea97a5147a7d2">
  <xsd:schema xmlns:xsd="http://www.w3.org/2001/XMLSchema" xmlns:xs="http://www.w3.org/2001/XMLSchema" xmlns:p="http://schemas.microsoft.com/office/2006/metadata/properties" xmlns:ns2="428182ff-5b7c-42a0-853e-d54b6befd95f" xmlns:ns3="10f10aa4-5702-47bb-b7f6-1e31cf998bd6" targetNamespace="http://schemas.microsoft.com/office/2006/metadata/properties" ma:root="true" ma:fieldsID="c278ac03fc3f899a733fd472f501d6f2" ns2:_="" ns3:_="">
    <xsd:import namespace="428182ff-5b7c-42a0-853e-d54b6befd95f"/>
    <xsd:import namespace="10f10aa4-5702-47bb-b7f6-1e31cf998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182ff-5b7c-42a0-853e-d54b6bef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0aa4-5702-47bb-b7f6-1e31cf998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917CEB-1A7C-4D25-B576-A5B3C6A8A74D}"/>
</file>

<file path=customXml/itemProps2.xml><?xml version="1.0" encoding="utf-8"?>
<ds:datastoreItem xmlns:ds="http://schemas.openxmlformats.org/officeDocument/2006/customXml" ds:itemID="{BBF47FD3-F4B6-4C1C-AA04-2D292B4141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E411A3-BCF9-49A3-8C04-17FD0895E94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Paqueta RMA 4 Novo Modelo v2</Template>
  <TotalTime>3037</TotalTime>
  <Words>3267</Words>
  <Application>Microsoft Office PowerPoint</Application>
  <PresentationFormat>A4 Paper (210x297 mm)</PresentationFormat>
  <Paragraphs>592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Roboto Black</vt:lpstr>
      <vt:lpstr>Source Sans Pro</vt:lpstr>
      <vt:lpstr>Source Sans Pro Light</vt:lpstr>
      <vt:lpstr>Wingdings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Camardelli</dc:creator>
  <cp:lastModifiedBy>Daniel Kops</cp:lastModifiedBy>
  <cp:revision>47</cp:revision>
  <cp:lastPrinted>2020-01-13T20:08:25Z</cp:lastPrinted>
  <dcterms:created xsi:type="dcterms:W3CDTF">2019-11-30T16:43:25Z</dcterms:created>
  <dcterms:modified xsi:type="dcterms:W3CDTF">2020-03-12T17:21:19Z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0x010100C83C25E02C492E4B985EE828668EADBF</vt:lpwstr>
  </property>
</Properties>
</file>