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</p:sldMasterIdLst>
  <p:notesMasterIdLst>
    <p:notesMasterId r:id="rId26"/>
  </p:notesMasterIdLst>
  <p:handoutMasterIdLst>
    <p:handoutMasterId r:id="rId27"/>
  </p:handoutMasterIdLst>
  <p:sldIdLst>
    <p:sldId id="285" r:id="rId5"/>
    <p:sldId id="272" r:id="rId6"/>
    <p:sldId id="258" r:id="rId7"/>
    <p:sldId id="260" r:id="rId8"/>
    <p:sldId id="261" r:id="rId9"/>
    <p:sldId id="298" r:id="rId10"/>
    <p:sldId id="287" r:id="rId11"/>
    <p:sldId id="274" r:id="rId12"/>
    <p:sldId id="276" r:id="rId13"/>
    <p:sldId id="289" r:id="rId14"/>
    <p:sldId id="280" r:id="rId15"/>
    <p:sldId id="267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75" r:id="rId25"/>
  </p:sldIdLst>
  <p:sldSz cx="12192000" cy="6858000"/>
  <p:notesSz cx="10020300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kata" initials="r" lastIdx="1" clrIdx="0">
    <p:extLst>
      <p:ext uri="{19B8F6BF-5375-455C-9EA6-DF929625EA0E}">
        <p15:presenceInfo xmlns:p15="http://schemas.microsoft.com/office/powerpoint/2012/main" userId="ragaka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000"/>
    <a:srgbClr val="006600"/>
    <a:srgbClr val="339933"/>
    <a:srgbClr val="5F5F5F"/>
    <a:srgbClr val="B2B2B2"/>
    <a:srgbClr val="FF9933"/>
    <a:srgbClr val="00CC66"/>
    <a:srgbClr val="99FF99"/>
    <a:srgbClr val="F05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47CE5-7FC1-411A-BC76-FFC742CA6A9B}" v="2" dt="2019-08-23T12:36:34.8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tato - Brizola e Japur" userId="05616b6f-e0b2-447a-b893-19ab00349c83" providerId="ADAL" clId="{A31F77AC-EBFC-4C21-8B5D-18478A913BA6}"/>
  </pc:docChgLst>
  <pc:docChgLst>
    <pc:chgData name="Guilherme Falceta" userId="473ba443-6fbe-48a9-81f4-5a908b64145e" providerId="ADAL" clId="{885EB584-D5E6-47D9-805D-20AA056A742F}"/>
  </pc:docChgLst>
  <pc:docChgLst>
    <pc:chgData name="Fernanda Lampert Ribas" userId="c6931f72-285c-4313-9c5c-8599eae37293" providerId="ADAL" clId="{199B9E2C-1229-4207-A533-168F83756406}"/>
  </pc:docChgLst>
  <pc:docChgLst>
    <pc:chgData name="Juliana Reschke" userId="bc11cf80-e521-48bb-a158-233ae8d7fb13" providerId="ADAL" clId="{80447CE5-7FC1-411A-BC76-FFC742CA6A9B}"/>
    <pc:docChg chg="undo addSld delSld modSld">
      <pc:chgData name="Juliana Reschke" userId="bc11cf80-e521-48bb-a158-233ae8d7fb13" providerId="ADAL" clId="{80447CE5-7FC1-411A-BC76-FFC742CA6A9B}" dt="2019-08-23T12:36:34.854" v="5"/>
      <pc:docMkLst>
        <pc:docMk/>
      </pc:docMkLst>
      <pc:sldChg chg="modSp add del">
        <pc:chgData name="Juliana Reschke" userId="bc11cf80-e521-48bb-a158-233ae8d7fb13" providerId="ADAL" clId="{80447CE5-7FC1-411A-BC76-FFC742CA6A9B}" dt="2019-08-23T12:36:34.854" v="5"/>
        <pc:sldMkLst>
          <pc:docMk/>
          <pc:sldMk cId="1366995363" sldId="299"/>
        </pc:sldMkLst>
        <pc:spChg chg="mod">
          <ac:chgData name="Juliana Reschke" userId="bc11cf80-e521-48bb-a158-233ae8d7fb13" providerId="ADAL" clId="{80447CE5-7FC1-411A-BC76-FFC742CA6A9B}" dt="2019-08-23T12:35:45.601" v="4" actId="14100"/>
          <ac:spMkLst>
            <pc:docMk/>
            <pc:sldMk cId="1366995363" sldId="299"/>
            <ac:spMk id="13" creationId="{80A918DB-2703-4823-954A-CCB28EEC2956}"/>
          </ac:spMkLst>
        </pc:spChg>
        <pc:grpChg chg="mod">
          <ac:chgData name="Juliana Reschke" userId="bc11cf80-e521-48bb-a158-233ae8d7fb13" providerId="ADAL" clId="{80447CE5-7FC1-411A-BC76-FFC742CA6A9B}" dt="2019-08-23T12:35:40.180" v="2" actId="14100"/>
          <ac:grpSpMkLst>
            <pc:docMk/>
            <pc:sldMk cId="1366995363" sldId="299"/>
            <ac:grpSpMk id="5" creationId="{1C7177ED-16F3-42AD-9EA4-14B480FEE2D0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QUINTA%20DO%20VALE/RMA/MESTRA%20QUINTA%20DO%20VA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QUINTA%20DO%20VALE/RMA/MESTRA%20QUINTA%20DO%20VAL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07-441D-A1A6-3B82A748FC30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07-441D-A1A6-3B82A748FC30}"/>
              </c:ext>
            </c:extLst>
          </c:dPt>
          <c:dPt>
            <c:idx val="2"/>
            <c:bubble3D val="0"/>
            <c:spPr>
              <a:solidFill>
                <a:srgbClr val="33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07-441D-A1A6-3B82A748FC3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07-441D-A1A6-3B82A748FC30}"/>
              </c:ext>
            </c:extLst>
          </c:dPt>
          <c:dPt>
            <c:idx val="4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07-441D-A1A6-3B82A748FC3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07-441D-A1A6-3B82A748FC30}"/>
              </c:ext>
            </c:extLst>
          </c:dPt>
          <c:dPt>
            <c:idx val="6"/>
            <c:bubble3D val="0"/>
            <c:spPr>
              <a:solidFill>
                <a:schemeClr val="accent6">
                  <a:lumMod val="90000"/>
                  <a:lumOff val="1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07-441D-A1A6-3B82A748FC3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07-441D-A1A6-3B82A748FC3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407-441D-A1A6-3B82A748FC30}"/>
              </c:ext>
            </c:extLst>
          </c:dPt>
          <c:dLbls>
            <c:dLbl>
              <c:idx val="0"/>
              <c:layout>
                <c:manualLayout>
                  <c:x val="0.18579629629629621"/>
                  <c:y val="-4.93888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07-441D-A1A6-3B82A748FC30}"/>
                </c:ext>
              </c:extLst>
            </c:dLbl>
            <c:dLbl>
              <c:idx val="1"/>
              <c:layout>
                <c:manualLayout>
                  <c:x val="-0.12935185185185188"/>
                  <c:y val="2.8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44240740740741"/>
                      <c:h val="0.111513055555555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407-441D-A1A6-3B82A748FC30}"/>
                </c:ext>
              </c:extLst>
            </c:dLbl>
            <c:dLbl>
              <c:idx val="2"/>
              <c:layout>
                <c:manualLayout>
                  <c:x val="0.19285185185185186"/>
                  <c:y val="0.1199444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07-441D-A1A6-3B82A748FC30}"/>
                </c:ext>
              </c:extLst>
            </c:dLbl>
            <c:dLbl>
              <c:idx val="3"/>
              <c:layout>
                <c:manualLayout>
                  <c:x val="-3.5277777777777818E-2"/>
                  <c:y val="-0.14816666666666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07-441D-A1A6-3B82A748FC30}"/>
                </c:ext>
              </c:extLst>
            </c:dLbl>
            <c:dLbl>
              <c:idx val="4"/>
              <c:layout>
                <c:manualLayout>
                  <c:x val="0"/>
                  <c:y val="0.105833333333333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07-441D-A1A6-3B82A748FC30}"/>
                </c:ext>
              </c:extLst>
            </c:dLbl>
            <c:dLbl>
              <c:idx val="5"/>
              <c:layout>
                <c:manualLayout>
                  <c:x val="-0.22342592592592592"/>
                  <c:y val="7.0555555555555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407-441D-A1A6-3B82A748FC30}"/>
                </c:ext>
              </c:extLst>
            </c:dLbl>
            <c:dLbl>
              <c:idx val="6"/>
              <c:layout>
                <c:manualLayout>
                  <c:x val="-2.3518518518518519E-3"/>
                  <c:y val="-0.395111111111111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407-441D-A1A6-3B82A748FC30}"/>
                </c:ext>
              </c:extLst>
            </c:dLbl>
            <c:dLbl>
              <c:idx val="7"/>
              <c:layout>
                <c:manualLayout>
                  <c:x val="4.2333333333333292E-2"/>
                  <c:y val="-0.10936111111111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407-441D-A1A6-3B82A748FC30}"/>
                </c:ext>
              </c:extLst>
            </c:dLbl>
            <c:dLbl>
              <c:idx val="8"/>
              <c:layout>
                <c:manualLayout>
                  <c:x val="-0.12229629629629632"/>
                  <c:y val="-0.10936111111111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407-441D-A1A6-3B82A748FC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'2019'!$J$4:$J$12</c:f>
              <c:strCache>
                <c:ptCount val="9"/>
                <c:pt idx="0">
                  <c:v>Disponível</c:v>
                </c:pt>
                <c:pt idx="1">
                  <c:v>Créditos</c:v>
                </c:pt>
                <c:pt idx="2">
                  <c:v>Estoques</c:v>
                </c:pt>
                <c:pt idx="3">
                  <c:v>Despesas do exercício seguinte</c:v>
                </c:pt>
                <c:pt idx="4">
                  <c:v>Realizável a longo prazo</c:v>
                </c:pt>
                <c:pt idx="5">
                  <c:v>Investimentos</c:v>
                </c:pt>
                <c:pt idx="6">
                  <c:v>Imobilizado</c:v>
                </c:pt>
                <c:pt idx="7">
                  <c:v>Intangível</c:v>
                </c:pt>
                <c:pt idx="8">
                  <c:v>Bens em comodato</c:v>
                </c:pt>
              </c:strCache>
            </c:strRef>
          </c:cat>
          <c:val>
            <c:numRef>
              <c:f>'2019'!$K$4:$K$12</c:f>
              <c:numCache>
                <c:formatCode>_(* #,##0.00_);_(* \(#,##0.00\);_(* "-"??_);_(@_)</c:formatCode>
                <c:ptCount val="9"/>
                <c:pt idx="0">
                  <c:v>958416.39</c:v>
                </c:pt>
                <c:pt idx="1">
                  <c:v>12261609.460000001</c:v>
                </c:pt>
                <c:pt idx="2">
                  <c:v>1217906.23</c:v>
                </c:pt>
                <c:pt idx="3">
                  <c:v>102243.87</c:v>
                </c:pt>
                <c:pt idx="4">
                  <c:v>274146.59999999998</c:v>
                </c:pt>
                <c:pt idx="5">
                  <c:v>80490.41</c:v>
                </c:pt>
                <c:pt idx="6">
                  <c:v>16502428.949999999</c:v>
                </c:pt>
                <c:pt idx="7">
                  <c:v>46515.519999999997</c:v>
                </c:pt>
                <c:pt idx="8">
                  <c:v>13000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407-441D-A1A6-3B82A748F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786518518518522"/>
          <c:y val="5.3491666666666667E-2"/>
          <c:w val="0.32802370370370371"/>
          <c:h val="0.903599999999999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73-4041-B169-98CE865DF09F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73-4041-B169-98CE865DF09F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73-4041-B169-98CE865DF09F}"/>
              </c:ext>
            </c:extLst>
          </c:dPt>
          <c:dPt>
            <c:idx val="3"/>
            <c:bubble3D val="0"/>
            <c:spPr>
              <a:solidFill>
                <a:srgbClr val="5F5F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73-4041-B169-98CE865DF09F}"/>
              </c:ext>
            </c:extLst>
          </c:dPt>
          <c:dPt>
            <c:idx val="4"/>
            <c:bubble3D val="0"/>
            <c:spPr>
              <a:solidFill>
                <a:srgbClr val="B2B2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D73-4041-B169-98CE865DF09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D73-4041-B169-98CE865DF09F}"/>
              </c:ext>
            </c:extLst>
          </c:dPt>
          <c:dPt>
            <c:idx val="6"/>
            <c:bubble3D val="0"/>
            <c:spPr>
              <a:solidFill>
                <a:schemeClr val="accent6">
                  <a:lumMod val="90000"/>
                  <a:lumOff val="1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D73-4041-B169-98CE865DF09F}"/>
              </c:ext>
            </c:extLst>
          </c:dPt>
          <c:dLbls>
            <c:dLbl>
              <c:idx val="0"/>
              <c:layout>
                <c:manualLayout>
                  <c:x val="-4.4685185185185182E-2"/>
                  <c:y val="-0.137583333333333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73-4041-B169-98CE865DF09F}"/>
                </c:ext>
              </c:extLst>
            </c:dLbl>
            <c:dLbl>
              <c:idx val="1"/>
              <c:layout>
                <c:manualLayout>
                  <c:x val="-7.0555555555555554E-3"/>
                  <c:y val="-0.271638888888888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73-4041-B169-98CE865DF09F}"/>
                </c:ext>
              </c:extLst>
            </c:dLbl>
            <c:dLbl>
              <c:idx val="2"/>
              <c:layout>
                <c:manualLayout>
                  <c:x val="-0.13875925925925925"/>
                  <c:y val="-5.6444444444444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73-4041-B169-98CE865DF09F}"/>
                </c:ext>
              </c:extLst>
            </c:dLbl>
            <c:dLbl>
              <c:idx val="3"/>
              <c:layout>
                <c:manualLayout>
                  <c:x val="0.17168518518518519"/>
                  <c:y val="0.201083333333333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D73-4041-B169-98CE865DF09F}"/>
                </c:ext>
              </c:extLst>
            </c:dLbl>
            <c:dLbl>
              <c:idx val="4"/>
              <c:layout>
                <c:manualLayout>
                  <c:x val="9.6425925925925929E-2"/>
                  <c:y val="9.34861111111109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18314814814814"/>
                      <c:h val="9.74019444444444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BD73-4041-B169-98CE865DF09F}"/>
                </c:ext>
              </c:extLst>
            </c:dLbl>
            <c:dLbl>
              <c:idx val="5"/>
              <c:layout>
                <c:manualLayout>
                  <c:x val="-1.6462962962962964E-2"/>
                  <c:y val="0.28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D73-4041-B169-98CE865DF09F}"/>
                </c:ext>
              </c:extLst>
            </c:dLbl>
            <c:dLbl>
              <c:idx val="6"/>
              <c:layout>
                <c:manualLayout>
                  <c:x val="-5.762037037037037E-2"/>
                  <c:y val="-0.11465277777777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60907407407408"/>
                      <c:h val="9.74019444444444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BD73-4041-B169-98CE865DF0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'2019'!$J$18:$J$24</c:f>
              <c:strCache>
                <c:ptCount val="7"/>
                <c:pt idx="0">
                  <c:v>Empréstimo e financiamentos</c:v>
                </c:pt>
                <c:pt idx="1">
                  <c:v>Fornecedores</c:v>
                </c:pt>
                <c:pt idx="2">
                  <c:v>Obrigações tributárias</c:v>
                </c:pt>
                <c:pt idx="3">
                  <c:v>Obrigações trabalhistas</c:v>
                </c:pt>
                <c:pt idx="4">
                  <c:v>Outras obrigações</c:v>
                </c:pt>
                <c:pt idx="5">
                  <c:v>Exigível a longo prazo</c:v>
                </c:pt>
                <c:pt idx="6">
                  <c:v>Patrimônio líquido</c:v>
                </c:pt>
              </c:strCache>
            </c:strRef>
          </c:cat>
          <c:val>
            <c:numRef>
              <c:f>'2019'!$K$18:$K$24</c:f>
              <c:numCache>
                <c:formatCode>_(* #,##0.00_);_(* \(#,##0.00\);_(* "-"??_);_(@_)</c:formatCode>
                <c:ptCount val="7"/>
                <c:pt idx="0">
                  <c:v>9278051.0600000005</c:v>
                </c:pt>
                <c:pt idx="1">
                  <c:v>6751454.1699999999</c:v>
                </c:pt>
                <c:pt idx="2">
                  <c:v>2542989.34</c:v>
                </c:pt>
                <c:pt idx="3">
                  <c:v>5968899.3499999996</c:v>
                </c:pt>
                <c:pt idx="4">
                  <c:v>12385921.020000001</c:v>
                </c:pt>
                <c:pt idx="5">
                  <c:v>9399614.7899999991</c:v>
                </c:pt>
                <c:pt idx="6">
                  <c:v>-13508190.27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8B-4CA1-98C2-971618590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2090794-6BC2-4F24-BA6E-3611D9799407}" type="datetimeFigureOut">
              <a:rPr lang="hu-HU" smtClean="0"/>
              <a:t>2019. 08. 23.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F5897FE-58C4-4877-8289-3D632D009292}" type="slidenum">
              <a:rPr lang="hu-HU" smtClean="0"/>
              <a:t>‹nº›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4539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8E12942-9543-4646-A6BF-81AB3457998B}" type="datetimeFigureOut">
              <a:rPr lang="hu-HU" smtClean="0"/>
              <a:t>2019. 08. 23.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031" y="3314929"/>
            <a:ext cx="8016239" cy="271221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4304892-B9D8-4EC3-BC48-8EC8F7C3A0AF}" type="slidenum">
              <a:rPr lang="hu-HU" smtClean="0"/>
              <a:t>‹nº›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0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805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975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52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7530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911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165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218073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18931" y="4945637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8930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007215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8007214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939845" y="2212304"/>
            <a:ext cx="2281759" cy="22817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Oval 25"/>
          <p:cNvSpPr/>
          <p:nvPr userDrawn="1"/>
        </p:nvSpPr>
        <p:spPr>
          <a:xfrm>
            <a:off x="4737346" y="2212303"/>
            <a:ext cx="2281759" cy="228175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Oval 26"/>
          <p:cNvSpPr/>
          <p:nvPr userDrawn="1"/>
        </p:nvSpPr>
        <p:spPr>
          <a:xfrm>
            <a:off x="8534848" y="2212303"/>
            <a:ext cx="2281759" cy="22817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ectangle 27"/>
          <p:cNvSpPr/>
          <p:nvPr userDrawn="1"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08" y="556697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6" y="1483567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6" y="1483566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9087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0583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6" y="1716838"/>
            <a:ext cx="5617030" cy="4236097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6" y="1716838"/>
            <a:ext cx="5579706" cy="4236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4156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3831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88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041780"/>
            <a:ext cx="4017413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4897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6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6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9428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4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0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948632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0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0" y="326509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00803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7" y="1700634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6" y="1700633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5" y="1700632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5" y="1700631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216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7" y="186613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6" y="186613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5" y="186613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4" y="1866129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84078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LOGO</a:t>
            </a:r>
            <a:r>
              <a:rPr lang="en-US"/>
              <a:t> </a:t>
            </a:r>
            <a:r>
              <a:rPr lang="hu-HU"/>
              <a:t>(</a:t>
            </a:r>
            <a:r>
              <a:rPr lang="hu-HU" err="1"/>
              <a:t>Logo</a:t>
            </a:r>
            <a:r>
              <a:rPr lang="hu-HU"/>
              <a:t> </a:t>
            </a:r>
            <a:r>
              <a:rPr lang="hu-HU" err="1"/>
              <a:t>size</a:t>
            </a:r>
            <a:r>
              <a:rPr lang="hu-HU"/>
              <a:t>: 1000X500px and </a:t>
            </a:r>
            <a:r>
              <a:rPr lang="en-US"/>
              <a:t>preferably be transparent background PNG</a:t>
            </a:r>
            <a:r>
              <a:rPr 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502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2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1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0325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47790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226384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LOGO</a:t>
            </a:r>
            <a:r>
              <a:rPr lang="en-US"/>
              <a:t> </a:t>
            </a:r>
            <a:r>
              <a:rPr lang="hu-HU"/>
              <a:t>(</a:t>
            </a:r>
            <a:r>
              <a:rPr lang="hu-HU" err="1"/>
              <a:t>Logo</a:t>
            </a:r>
            <a:r>
              <a:rPr lang="hu-HU"/>
              <a:t> </a:t>
            </a:r>
            <a:r>
              <a:rPr lang="hu-HU" err="1"/>
              <a:t>size</a:t>
            </a:r>
            <a:r>
              <a:rPr lang="hu-HU"/>
              <a:t>: 1000X500px and </a:t>
            </a:r>
            <a:r>
              <a:rPr lang="en-US"/>
              <a:t>preferably be transparent background PNG</a:t>
            </a:r>
            <a:r>
              <a:rPr 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244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973423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4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7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1660849"/>
            <a:ext cx="3398520" cy="477727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/>
              <a:t> </a:t>
            </a:r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8107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2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3" y="6147927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134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6" y="588935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7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87918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5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4049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5543226"/>
            <a:ext cx="11196734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5" y="6156509"/>
            <a:ext cx="11196670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0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66713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5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1" y="75978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LOGO</a:t>
            </a:r>
            <a:r>
              <a:rPr lang="en-US"/>
              <a:t> </a:t>
            </a:r>
            <a:r>
              <a:rPr lang="hu-HU"/>
              <a:t>(</a:t>
            </a:r>
            <a:r>
              <a:rPr lang="hu-HU" err="1"/>
              <a:t>Logo</a:t>
            </a:r>
            <a:r>
              <a:rPr lang="hu-HU"/>
              <a:t> </a:t>
            </a:r>
            <a:r>
              <a:rPr lang="hu-HU" err="1"/>
              <a:t>size</a:t>
            </a:r>
            <a:r>
              <a:rPr lang="hu-HU"/>
              <a:t>: 1000X500px and </a:t>
            </a:r>
            <a:r>
              <a:rPr lang="en-US"/>
              <a:t>preferably be transparent background PNG</a:t>
            </a:r>
            <a:r>
              <a:rPr 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468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pattFill prst="pct40">
          <a:fgClr>
            <a:schemeClr val="accent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LOGO</a:t>
            </a:r>
            <a:r>
              <a:rPr lang="en-US"/>
              <a:t> </a:t>
            </a:r>
            <a:r>
              <a:rPr lang="hu-HU"/>
              <a:t>(</a:t>
            </a:r>
            <a:r>
              <a:rPr lang="hu-HU" err="1"/>
              <a:t>Logo</a:t>
            </a:r>
            <a:r>
              <a:rPr lang="hu-HU"/>
              <a:t> </a:t>
            </a:r>
            <a:r>
              <a:rPr lang="hu-HU" err="1"/>
              <a:t>size</a:t>
            </a:r>
            <a:r>
              <a:rPr lang="hu-HU"/>
              <a:t>: 1000X500px and </a:t>
            </a:r>
            <a:r>
              <a:rPr lang="en-US"/>
              <a:t>preferably be transparent background PNG</a:t>
            </a:r>
            <a:r>
              <a:rPr lang="hu-HU"/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8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41044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879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pattFill prst="pct4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LOGO</a:t>
            </a:r>
            <a:r>
              <a:rPr lang="en-US"/>
              <a:t> </a:t>
            </a:r>
            <a:r>
              <a:rPr lang="hu-HU"/>
              <a:t>(</a:t>
            </a:r>
            <a:r>
              <a:rPr lang="hu-HU" err="1"/>
              <a:t>Logo</a:t>
            </a:r>
            <a:r>
              <a:rPr lang="hu-HU"/>
              <a:t> </a:t>
            </a:r>
            <a:r>
              <a:rPr lang="hu-HU" err="1"/>
              <a:t>size</a:t>
            </a:r>
            <a:r>
              <a:rPr lang="hu-HU"/>
              <a:t>: 1000X500px and </a:t>
            </a:r>
            <a:r>
              <a:rPr lang="en-US"/>
              <a:t>preferably be transparent background PNG</a:t>
            </a:r>
            <a:r>
              <a:rPr 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061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8625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4465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ICON (50X50px)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6217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0794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72656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16" y="499533"/>
            <a:ext cx="11430000" cy="78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216" y="1390262"/>
            <a:ext cx="11430000" cy="438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2" r:id="rId2"/>
    <p:sldLayoutId id="2147483896" r:id="rId3"/>
    <p:sldLayoutId id="2147483897" r:id="rId4"/>
    <p:sldLayoutId id="2147483865" r:id="rId5"/>
    <p:sldLayoutId id="2147483893" r:id="rId6"/>
    <p:sldLayoutId id="2147483894" r:id="rId7"/>
    <p:sldLayoutId id="2147483867" r:id="rId8"/>
    <p:sldLayoutId id="2147483890" r:id="rId9"/>
    <p:sldLayoutId id="2147483866" r:id="rId10"/>
    <p:sldLayoutId id="2147483880" r:id="rId11"/>
    <p:sldLayoutId id="2147483885" r:id="rId12"/>
    <p:sldLayoutId id="2147483881" r:id="rId13"/>
    <p:sldLayoutId id="2147483876" r:id="rId14"/>
    <p:sldLayoutId id="2147483883" r:id="rId15"/>
    <p:sldLayoutId id="2147483884" r:id="rId16"/>
    <p:sldLayoutId id="2147483877" r:id="rId17"/>
    <p:sldLayoutId id="2147483868" r:id="rId18"/>
    <p:sldLayoutId id="2147483891" r:id="rId19"/>
    <p:sldLayoutId id="2147483869" r:id="rId20"/>
    <p:sldLayoutId id="2147483870" r:id="rId21"/>
    <p:sldLayoutId id="2147483871" r:id="rId22"/>
    <p:sldLayoutId id="2147483872" r:id="rId23"/>
    <p:sldLayoutId id="2147483889" r:id="rId24"/>
    <p:sldLayoutId id="2147483878" r:id="rId25"/>
    <p:sldLayoutId id="2147483886" r:id="rId26"/>
    <p:sldLayoutId id="2147483888" r:id="rId27"/>
    <p:sldLayoutId id="2147483873" r:id="rId28"/>
    <p:sldLayoutId id="2147483887" r:id="rId29"/>
    <p:sldLayoutId id="2147483874" r:id="rId30"/>
    <p:sldLayoutId id="2147483875" r:id="rId3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0" kern="1200" spc="-12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59916AA-184A-46B1-BBB7-ED1D29BC4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36744ECF-3100-49F4-BE50-1044962C6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12192000" cy="1758142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Autos n</a:t>
            </a:r>
            <a:r>
              <a:rPr lang="pt-BR" sz="16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044/1.19.0000007-7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Ação: Recuperação Judicial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1ª Vara Cível – Encantado – RS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Recuperanda: Quinta do Vale Alimentos LTDA.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Administração Judicial: Brizola e Japur Administração Judicial</a:t>
            </a:r>
            <a:endParaRPr lang="en-US" sz="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35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598442" cy="1022139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2.3. Análise Econômico-Financeira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Foram encaminhadas à Administração Judicial as demonstrações contábeis da Recuperanda referentes aos meses de janeiro/2019 e fevereiro/2019. Apresenta-se abaixo uma análise sobre seus saldos patrimoniais.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F590CF-0D04-4E4D-A265-34DC87383319}"/>
              </a:ext>
            </a:extLst>
          </p:cNvPr>
          <p:cNvSpPr/>
          <p:nvPr/>
        </p:nvSpPr>
        <p:spPr>
          <a:xfrm>
            <a:off x="6096000" y="1667984"/>
            <a:ext cx="5832618" cy="428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 passivo da Recuperanda, em 28/02/2019, possuía uma composição bastante heterogênea. Abaixo apresenta-se a evolução dos saldos entre dezembro/18 e fevereiro/19:</a:t>
            </a:r>
          </a:p>
          <a:p>
            <a:pPr marL="180975" algn="just">
              <a:lnSpc>
                <a:spcPct val="114000"/>
              </a:lnSpc>
            </a:pPr>
            <a:r>
              <a:rPr lang="pt-BR" sz="1200" dirty="0">
                <a:solidFill>
                  <a:srgbClr val="92D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◼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Obrigações tributárias: </a:t>
            </a:r>
            <a:r>
              <a:rPr lang="pt-BR" sz="12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⬇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73,67% - a redução das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obrigações tributárias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está diretamente atrelada à adesão ao parcelamento estadual (ICMS), de modo que a maior parte dos tributos a pagar foram baixados desta rubrica e contabilizados como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outras obrigações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; Cabe destacar ainda que além do montante parcelado de R$ 8.289.109,82 referente ao ICMS, há também um total de R$ 2.052.626,57 referente a parcelamento de tributos federais, em sua maioria previdenciários;</a:t>
            </a:r>
          </a:p>
          <a:p>
            <a:pPr marL="180975" algn="just">
              <a:lnSpc>
                <a:spcPct val="114000"/>
              </a:lnSpc>
            </a:pPr>
            <a:r>
              <a:rPr lang="pt-BR" sz="1200" dirty="0">
                <a:solidFill>
                  <a:srgbClr val="B2B2B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◼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Outras obrigações: </a:t>
            </a:r>
            <a:r>
              <a:rPr lang="pt-BR" sz="1200" dirty="0">
                <a:solidFill>
                  <a:srgbClr val="008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⬆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35,92% - o aumento do saldo de outras obrigações ocorre principalmente em função do montante referente ao parcelamento estadual, o qual foi registrado neste grupo de contas contábeis. Adicionalmente, houve aumento em adiantamentos diversos, especificamente junto a fundos de investimentos;</a:t>
            </a:r>
          </a:p>
          <a:p>
            <a:pPr marL="180975" algn="just">
              <a:lnSpc>
                <a:spcPct val="114000"/>
              </a:lnSpc>
            </a:pPr>
            <a:r>
              <a:rPr lang="pt-BR" sz="1200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◼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Fornecedores: </a:t>
            </a:r>
            <a:r>
              <a:rPr lang="pt-BR" sz="1200" dirty="0">
                <a:solidFill>
                  <a:srgbClr val="008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⬆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14,80% - o aumento ocorreu em diversas contas de fornecedores, passando de R$ 5.881.148,99 em dezembro de 2018 para R$  6.751.454,17.</a:t>
            </a:r>
          </a:p>
          <a:p>
            <a:pPr marL="180975" algn="just">
              <a:lnSpc>
                <a:spcPct val="114000"/>
              </a:lnSpc>
            </a:pPr>
            <a:r>
              <a:rPr lang="pt-BR" sz="1200" dirty="0">
                <a:solidFill>
                  <a:srgbClr val="5F5F5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◼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Obrigações trabalhistas: </a:t>
            </a:r>
            <a:r>
              <a:rPr lang="pt-BR" sz="1200" dirty="0">
                <a:solidFill>
                  <a:srgbClr val="008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⬆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5,19% - o saldo de R$ 5.968.899,35 de obrigações trabalhistas é composto substancialmente por encargos sociais como INSS e FGTS, além de ordenados, pró-labore e FUNRURAL.</a:t>
            </a:r>
            <a:endParaRPr lang="pt-BR" sz="120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7C67CB-5EB3-42A7-99ED-18E7E57F94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65527FD-48EA-4D9F-B264-CC85D49254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286582"/>
              </p:ext>
            </p:extLst>
          </p:nvPr>
        </p:nvGraphicFramePr>
        <p:xfrm>
          <a:off x="368969" y="2010462"/>
          <a:ext cx="54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24451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598442" cy="1022139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2.3. Análise Econômico-Financeira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Foram encaminhadas à Administração Judicial as demonstrações contábeis da Recuperanda referentes aos meses de janeiro/2019 e fevereiro/2019. Apresenta-se abaixo uma análise sobre seu desempenho acumulado até fevereiro/2019.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7A7ABD-89DC-49B1-9456-D03E83062F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4097FF6-E919-4456-A9BC-9379BF655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588550"/>
              </p:ext>
            </p:extLst>
          </p:nvPr>
        </p:nvGraphicFramePr>
        <p:xfrm>
          <a:off x="670413" y="1429860"/>
          <a:ext cx="5121429" cy="505413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62716">
                  <a:extLst>
                    <a:ext uri="{9D8B030D-6E8A-4147-A177-3AD203B41FA5}">
                      <a16:colId xmlns:a16="http://schemas.microsoft.com/office/drawing/2014/main" val="619751787"/>
                    </a:ext>
                  </a:extLst>
                </a:gridCol>
                <a:gridCol w="981362">
                  <a:extLst>
                    <a:ext uri="{9D8B030D-6E8A-4147-A177-3AD203B41FA5}">
                      <a16:colId xmlns:a16="http://schemas.microsoft.com/office/drawing/2014/main" val="1646137643"/>
                    </a:ext>
                  </a:extLst>
                </a:gridCol>
                <a:gridCol w="981362">
                  <a:extLst>
                    <a:ext uri="{9D8B030D-6E8A-4147-A177-3AD203B41FA5}">
                      <a16:colId xmlns:a16="http://schemas.microsoft.com/office/drawing/2014/main" val="3122485796"/>
                    </a:ext>
                  </a:extLst>
                </a:gridCol>
                <a:gridCol w="995989">
                  <a:extLst>
                    <a:ext uri="{9D8B030D-6E8A-4147-A177-3AD203B41FA5}">
                      <a16:colId xmlns:a16="http://schemas.microsoft.com/office/drawing/2014/main" val="483926679"/>
                    </a:ext>
                  </a:extLst>
                </a:gridCol>
              </a:tblGrid>
              <a:tr h="26144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Fev/19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1126417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BRUTA DE VENDAS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3.657.544,52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64.654.871,35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89.679.230,05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977219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Deduções da receita bruta das vendas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(1.295.804,37)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(16.367.616,61)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(22.133.050,62)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3177272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LÍQUIDA DE VENDAS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2.361.740,15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48.287.254,74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67.546.179,43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159742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(2.346.003,59)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(38.001.538,42)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(51.732.825,88)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6429066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 da revenda</a:t>
                      </a:r>
                      <a:endParaRPr lang="pt-BR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(271.652,77)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(4.430.934,75)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(3.087.675,51)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9164258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Custos industriais</a:t>
                      </a: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(2.074.350,82)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(33.570.603,67)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(48.645.150,37)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6590980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BRUTO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15.736,56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10.285.716,32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15.813.353,55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9953836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DESPESAS OPERACIONAIS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(1.072.101,32)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(11.590.553,19)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(15.528.103,70)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5093529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Administrativas com pessoal</a:t>
                      </a: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(220.140,38)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(1.768.350,80)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(2.328.926,95)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8381009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Administrativas gerais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(418.494,32)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(3.302.846,06)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(5.453.374,15)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7582422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Tributárias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(1.451,30)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(167.389,08)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(669.325,88)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7812773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despesas opracionais</a:t>
                      </a: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(947.296,51)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(528.906,65)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9729199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Comerciais</a:t>
                      </a: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(432.015,32)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(5.404.670,74)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(6.547.570,07)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0068745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auto"/>
                      <a:r>
                        <a:rPr lang="pt-BR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LUCRO OPERACIONAL ANTES  DO RESULTADO FINANCEIRO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(1.056.364,76)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(1.304.836,87)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85.249,85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0769176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FINANCEIRO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(292.892,93)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(4.872.991,27)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(8.703.437,22))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5235353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 financeiras</a:t>
                      </a:r>
                      <a:endParaRPr lang="pt-BR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319.693,75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(5.231.714,41)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(8.884.570,12)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9547537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 financeiras</a:t>
                      </a:r>
                      <a:endParaRPr lang="pt-BR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26.800,82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358.723,14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181.132,90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1964732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LÍQUIDO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(1.349.257,69)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(6.177.828,14)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(8.418.187,37)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511661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DDD4F74-FDEA-487F-B96F-D1B773526F9A}"/>
              </a:ext>
            </a:extLst>
          </p:cNvPr>
          <p:cNvSpPr/>
          <p:nvPr/>
        </p:nvSpPr>
        <p:spPr>
          <a:xfrm>
            <a:off x="6182685" y="1384830"/>
            <a:ext cx="5640345" cy="154837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receita líquida de vendas acumuladas até fevereiro de 2019 era de R$ 3.657.544,52, as quais foram consideravelmente menores que a média mensal dos exercícios de 2018 e 2017.</a:t>
            </a:r>
          </a:p>
          <a:p>
            <a:pPr marL="171450" indent="-17145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janeiro de 2019: R$ 1.108.974,72;</a:t>
            </a:r>
          </a:p>
          <a:p>
            <a:pPr marL="171450" indent="-17145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fevereiro de 2019: R$  1.279.566,25;</a:t>
            </a:r>
          </a:p>
          <a:p>
            <a:pPr marL="171450" indent="-17145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mensal 2018:  R$ 4.053.831,49;</a:t>
            </a:r>
          </a:p>
          <a:p>
            <a:pPr marL="171450" indent="-17145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mensal: 2017:  R$ 5.643.942,69.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6D12AB-ED7E-49EE-B24B-4856B999613F}"/>
              </a:ext>
            </a:extLst>
          </p:cNvPr>
          <p:cNvSpPr/>
          <p:nvPr/>
        </p:nvSpPr>
        <p:spPr>
          <a:xfrm>
            <a:off x="6182685" y="3093475"/>
            <a:ext cx="5640345" cy="112736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custos se concentram nas compras para as atividades industriais e na mão-de-obra; as despesas operacionais são compostas por salários e encargos sociais, serviços de terceiros, despesas com processos judiciais/trabalhistas, despesas com veículos (locação, combustíveis e etc.), fretes, depreciação/manutenção e materiais diversos.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BE6022-31A7-4CC2-993E-862224951BF8}"/>
              </a:ext>
            </a:extLst>
          </p:cNvPr>
          <p:cNvSpPr/>
          <p:nvPr/>
        </p:nvSpPr>
        <p:spPr>
          <a:xfrm>
            <a:off x="6182685" y="4364551"/>
            <a:ext cx="5640345" cy="495841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resultado financeiro, as despesas financeiras prevalecem e correspondem a juros passivos, taxas FIDC, juros e despesas com antecipação de títulos.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0B86C6-344D-401A-9E6A-687B13DEE2F1}"/>
              </a:ext>
            </a:extLst>
          </p:cNvPr>
          <p:cNvSpPr/>
          <p:nvPr/>
        </p:nvSpPr>
        <p:spPr>
          <a:xfrm>
            <a:off x="6182685" y="5202997"/>
            <a:ext cx="5654840" cy="70634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resultado líquido até o mês de fevereiro de 2019 foi negativo. Tal prejuízo é considerado alto, tendo em vista que os dois primeiros meses do exercício já somavam cerca de 20% do prejuízo acumulado em 2018.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2EE24-0DF4-4B34-B04A-F18CB911C5EE}"/>
              </a:ext>
            </a:extLst>
          </p:cNvPr>
          <p:cNvSpPr/>
          <p:nvPr/>
        </p:nvSpPr>
        <p:spPr>
          <a:xfrm>
            <a:off x="574159" y="2261937"/>
            <a:ext cx="5265809" cy="24063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A6B86258-53AF-4F84-9B83-C58C3FD41B78}"/>
              </a:ext>
            </a:extLst>
          </p:cNvPr>
          <p:cNvCxnSpPr>
            <a:stCxn id="8" idx="3"/>
            <a:endCxn id="11" idx="1"/>
          </p:cNvCxnSpPr>
          <p:nvPr/>
        </p:nvCxnSpPr>
        <p:spPr>
          <a:xfrm flipV="1">
            <a:off x="5839968" y="2159017"/>
            <a:ext cx="342717" cy="22323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16B3F01-CB3E-4EB4-8B60-0CFD828ACC2C}"/>
              </a:ext>
            </a:extLst>
          </p:cNvPr>
          <p:cNvSpPr/>
          <p:nvPr/>
        </p:nvSpPr>
        <p:spPr>
          <a:xfrm>
            <a:off x="579069" y="5446978"/>
            <a:ext cx="5265809" cy="24063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3824CD-8A90-4B01-BF3A-2C7DACFD5558}"/>
              </a:ext>
            </a:extLst>
          </p:cNvPr>
          <p:cNvSpPr/>
          <p:nvPr/>
        </p:nvSpPr>
        <p:spPr>
          <a:xfrm>
            <a:off x="574158" y="3582730"/>
            <a:ext cx="5265809" cy="24063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87468C2-4346-4E52-88FC-E83DEA814D7D}"/>
              </a:ext>
            </a:extLst>
          </p:cNvPr>
          <p:cNvSpPr/>
          <p:nvPr/>
        </p:nvSpPr>
        <p:spPr>
          <a:xfrm>
            <a:off x="574158" y="3043761"/>
            <a:ext cx="5265809" cy="24063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29A5D3C-67A6-4F1C-B366-A2419B40792C}"/>
              </a:ext>
            </a:extLst>
          </p:cNvPr>
          <p:cNvCxnSpPr>
            <a:stCxn id="33" idx="3"/>
            <a:endCxn id="24" idx="1"/>
          </p:cNvCxnSpPr>
          <p:nvPr/>
        </p:nvCxnSpPr>
        <p:spPr>
          <a:xfrm>
            <a:off x="5839967" y="3164077"/>
            <a:ext cx="342718" cy="49307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602DA3F-437F-4843-9CE9-395B518824C8}"/>
              </a:ext>
            </a:extLst>
          </p:cNvPr>
          <p:cNvCxnSpPr>
            <a:cxnSpLocks/>
            <a:stCxn id="32" idx="3"/>
            <a:endCxn id="24" idx="1"/>
          </p:cNvCxnSpPr>
          <p:nvPr/>
        </p:nvCxnSpPr>
        <p:spPr>
          <a:xfrm flipV="1">
            <a:off x="5839967" y="3657155"/>
            <a:ext cx="342718" cy="4589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78529B5-EF5E-41DE-9A10-2CD8E6EB4E1D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 flipV="1">
            <a:off x="5844878" y="4612472"/>
            <a:ext cx="337807" cy="9548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A034219-1BB4-453A-A91C-389BA19559C4}"/>
              </a:ext>
            </a:extLst>
          </p:cNvPr>
          <p:cNvSpPr/>
          <p:nvPr/>
        </p:nvSpPr>
        <p:spPr>
          <a:xfrm>
            <a:off x="574157" y="6223896"/>
            <a:ext cx="5265809" cy="24063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E32054E-8DA9-4840-A735-40C4106D49FC}"/>
              </a:ext>
            </a:extLst>
          </p:cNvPr>
          <p:cNvCxnSpPr>
            <a:cxnSpLocks/>
            <a:stCxn id="36" idx="3"/>
            <a:endCxn id="37" idx="2"/>
          </p:cNvCxnSpPr>
          <p:nvPr/>
        </p:nvCxnSpPr>
        <p:spPr>
          <a:xfrm flipV="1">
            <a:off x="5839966" y="5909344"/>
            <a:ext cx="3170139" cy="43486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77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6216" y="1232753"/>
            <a:ext cx="5495731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Insumos (CONDIMENTOS)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232753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DIVISÃO DE EMBUTIDOS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B584F74-D8A6-40F8-B9BF-1DCCC71DAA6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229" r="2229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7BAB37C-EAAA-4BA0-8B4E-5A306A1289E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229" r="2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1232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6216" y="1232753"/>
            <a:ext cx="5495731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ETAPA QUEBRAGEM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232753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Carnes para consumo (paleta, pernil, toucinho)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29D7FC2-39F8-4305-AFF3-68BD02B03C4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229" r="2229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4A58C63-888F-41AA-B2B4-8DAD47D5956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0563" r="20563"/>
          <a:stretch>
            <a:fillRect/>
          </a:stretch>
        </p:blipFill>
        <p:spPr>
          <a:xfrm rot="5400000">
            <a:off x="6688138" y="1309688"/>
            <a:ext cx="4167187" cy="5308600"/>
          </a:xfrm>
        </p:spPr>
      </p:pic>
    </p:spTree>
    <p:extLst>
      <p:ext uri="{BB962C8B-B14F-4D97-AF65-F5344CB8AC3E}">
        <p14:creationId xmlns:p14="http://schemas.microsoft.com/office/powerpoint/2010/main" val="4269469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6216" y="1232753"/>
            <a:ext cx="5495731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ETAPA misturadeira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232753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ETAPA MOAGEM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822C736-27F4-4675-826B-739310579A6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6688138" y="1309688"/>
            <a:ext cx="4167187" cy="53086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6ABD0C99-9CDA-4398-B1C2-D23D84805FF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</p:spTree>
    <p:extLst>
      <p:ext uri="{BB962C8B-B14F-4D97-AF65-F5344CB8AC3E}">
        <p14:creationId xmlns:p14="http://schemas.microsoft.com/office/powerpoint/2010/main" val="3006244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6216" y="1232753"/>
            <a:ext cx="5495731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Etapa emulcionador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232753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Mistura pré emulcionador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A022335C-BFC2-44C6-A861-B4AF616AC8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29" r="2229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7980991-A664-4C6F-8AD3-51E828D850C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2229" r="2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2049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6216" y="1232753"/>
            <a:ext cx="5495731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Máquina de embutidos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232753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Massa por tubulação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CCC1DD7-1D4A-4E12-AB74-BEADFBA570C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229" r="2229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FB98FBA-D819-402B-A65B-BA49AACA417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229" r="2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6738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6216" y="1232753"/>
            <a:ext cx="5495731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resfriamento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232753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cozimento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4E05CDA-923B-4E1A-803F-6F7BF99A34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36B32053-688A-44EB-90B8-319CE70107B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229" r="2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3385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6216" y="1232753"/>
            <a:ext cx="5495731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fatiamento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232753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fatiamento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681B6AD-01AF-438F-A7A7-9231947F05B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B596A74-1A26-4F18-A635-6C4E3BDCB6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229" r="2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7483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6216" y="1232753"/>
            <a:ext cx="5495731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embalagem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232753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embalagem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399EADB-13C5-4408-BE57-473A90FB799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982B6E4-850B-4AEA-A52D-3AFF927AEBE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0563" r="20563"/>
          <a:stretch>
            <a:fillRect/>
          </a:stretch>
        </p:blipFill>
        <p:spPr>
          <a:xfrm rot="5400000">
            <a:off x="6688138" y="1309688"/>
            <a:ext cx="4167187" cy="5308600"/>
          </a:xfrm>
        </p:spPr>
      </p:pic>
    </p:spTree>
    <p:extLst>
      <p:ext uri="{BB962C8B-B14F-4D97-AF65-F5344CB8AC3E}">
        <p14:creationId xmlns:p14="http://schemas.microsoft.com/office/powerpoint/2010/main" val="160306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FF05DA-62EC-44E6-ACBD-B592C9DA53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8C9A12-5C9F-4724-914D-09736E2065B6}"/>
              </a:ext>
            </a:extLst>
          </p:cNvPr>
          <p:cNvSpPr txBox="1"/>
          <p:nvPr/>
        </p:nvSpPr>
        <p:spPr>
          <a:xfrm>
            <a:off x="1499651" y="1794739"/>
            <a:ext cx="9192698" cy="311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algn="just" defTabSz="360000">
              <a:lnSpc>
                <a:spcPct val="114000"/>
              </a:lnSpc>
            </a:pPr>
            <a:r>
              <a:rPr lang="pt-BR" sz="16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ÍNDICE</a:t>
            </a:r>
          </a:p>
          <a:p>
            <a:pPr marL="342900" lvl="0" algn="just" defTabSz="360000">
              <a:lnSpc>
                <a:spcPct val="114000"/>
              </a:lnSpc>
            </a:pPr>
            <a:endParaRPr lang="pt-BR" sz="1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lvl="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Introdução............................................................................................................................................... 3</a:t>
            </a:r>
            <a:endParaRPr lang="en-US" sz="1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1.1. Considerações Preliminares.............................................................................................................. 3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1.2.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Estágio Processual............................................................................................................................ 4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1.3. Crongrama Processual...................................................................................................................... 5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Informações sobre a Recuperanda.......................................................................................................</a:t>
            </a: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7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2.1. Histórico da Recuperanda..................................................................................................................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7</a:t>
            </a:r>
            <a:endParaRPr lang="pt-BR" sz="1400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2.2. Visita à sede da Recuperanda...........................................................................................................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8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2.3. Análise econômico-financeira.............................................................................................................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</a:t>
            </a:r>
            <a:endParaRPr lang="pt-BR" sz="1400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Fotográficos.......................................................................................................................... 12</a:t>
            </a:r>
          </a:p>
          <a:p>
            <a:pPr marL="342900" algn="just" defTabSz="360000">
              <a:lnSpc>
                <a:spcPct val="114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054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6216" y="1232753"/>
            <a:ext cx="5495731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expedição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232753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Produtos prontos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3F82A098-0152-49C3-B305-5DBCF7A90C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6688138" y="1309688"/>
            <a:ext cx="4167187" cy="53086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533F071-BC72-4EC2-925B-EC1F50E1880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</p:spTree>
    <p:extLst>
      <p:ext uri="{BB962C8B-B14F-4D97-AF65-F5344CB8AC3E}">
        <p14:creationId xmlns:p14="http://schemas.microsoft.com/office/powerpoint/2010/main" val="814406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3CA9B-9786-4F1A-BB1F-48BDBC45C4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27" y="2261870"/>
            <a:ext cx="6189345" cy="2334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00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8" y="330651"/>
            <a:ext cx="11448000" cy="612000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marL="342900" lvl="0" indent="360000" defTabSz="360000">
              <a:lnSpc>
                <a:spcPct val="114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16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Introdução</a:t>
            </a:r>
            <a:endParaRPr lang="en-US" sz="1600" b="1" kern="0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100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1.1. Considerações Preliminares</a:t>
            </a:r>
            <a:endParaRPr lang="en-US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Primeiramente, cumpre referir as premissas que embasaram este relatório, bem como destacar alguns pontos que julgamos pertinentes para uma melhor compreensão do trabalho desenvolvido.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Para chegarmos às conclusões apresentadas no presente relatório, entre outros aspectos: (i) tomamos como boas e válidas as informações contidas nas demonstrações contábeis da Quinta do Vale Alimentos LTDA., as quais foram fornecidas por seus administradores; e (ii) conduzimos discussões com membros integrantes da administração da Quinta do Vale Alimentos LTDA. sobre os negócios e as operações da referida empresa.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Nenhum dos profissionais que participaram da elaboração deste relatório têm qualquer interesse financeiro na Recuperanda ou qualquer relação com quaisquer das partes envolvidas, o que caracteriza nossa independência em relação ao presente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administração da Quinta do Vale Alimentos LTDA. e seus sócios não impuseram qualquer restrição a: (i) obter todas as informações solicitadas para produzir este relatório; e (ii) chegar de forma independente às conclusões aqui contidas.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Este relatório e as opiniões aqui contidas tem a finalidade de informar a todos os interessados no presente processo, observando o fato de que qualquer leitor deste relatório deve estar ciente das condições que nortearam este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Exceto quando expressamente mencionado, os valores indicados neste relatório estão expressos em reais (R$).</a:t>
            </a:r>
            <a:endParaRPr lang="en-US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68310-8571-4F86-888C-9FBA4F7BA7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7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0ED28-CDB3-4DD3-A463-1081668D3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AE565-18A9-46C5-9892-52DF0F136A4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8C691D-9667-4F25-A67F-6EA8D0EAA81A}"/>
              </a:ext>
            </a:extLst>
          </p:cNvPr>
          <p:cNvSpPr/>
          <p:nvPr/>
        </p:nvSpPr>
        <p:spPr>
          <a:xfrm>
            <a:off x="368968" y="330651"/>
            <a:ext cx="11448000" cy="612000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1.2. Estágio Processual</a:t>
            </a:r>
            <a:endParaRPr lang="en-US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Trata-se de Recuperação Judicial requerida por sociedade empresária dedicada à produção e à comercialização de embutidos (presunto,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apresuntado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patê, linguiça, mortadela, salsicha e etc.) e pratos prontos (lasanha e pizza), tendo uma capacidade de produção de aproximadamente 500 toneladas/mês.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Inicialmente, em 02/01/2019, houve o ajuizamento de “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pedido de tutela cautelar em caráter antecedente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 com o objetivo de suspender a exigibilidade de crédito fiscal e evitar a perda de crédito presumido de ICMS.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Deferida a tutela, 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aditou a petição inicial e requereu a Recuperação Judicial em 04/02/2019.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Quanto à data do ajuizamento da Recuperação Judicial, importante marco temporal para os fins dos artigos 9º, II, e 49, da LRF, a pedido da Administração Judicial, restou definido o dia 04/02/2019. 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Examinados os requisitos objetivos e subjetivos, o deferimento do processamento se deu em 05/02/2019. 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Nesta decisão, ficou assentado que os prazos de suspensão das ações e execuções, de apresentação do plano, das objeções, impugnações e habilitações serão contados em dia corridos. 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Nesse sentido, o prazo de suspensão das ações execuções (</a:t>
            </a:r>
            <a:r>
              <a:rPr lang="pt-BR" sz="1200" i="1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stay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1200" i="1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period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findará </a:t>
            </a:r>
            <a:r>
              <a:rPr lang="pt-BR" sz="12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 05/08/2019.</a:t>
            </a: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À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foi concedido o prazo de 30 dias para que finalizasse a relação de seus credores.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Finalizada a relação, a Administração Judicial providenciou o envio das correspondências previstas no art. 22, I, “a”, da LRF. 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 edital do art. 52, § 1º, da LRF, foi publicado em 04/04/2019, dando inicio à fase administrativa de verificação de créditos.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Além disso, está em curso o prazo para que 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apresente o seu plano de recuperação.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É como se encontra o processo. 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5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EF5ED83-453C-416A-9933-4DCD89BD6B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36">
            <a:extLst>
              <a:ext uri="{FF2B5EF4-FFF2-40B4-BE49-F238E27FC236}">
                <a16:creationId xmlns:a16="http://schemas.microsoft.com/office/drawing/2014/main" id="{98259B35-487E-4FC0-8C85-00CFC3BECB9A}"/>
              </a:ext>
            </a:extLst>
          </p:cNvPr>
          <p:cNvCxnSpPr>
            <a:cxnSpLocks/>
          </p:cNvCxnSpPr>
          <p:nvPr/>
        </p:nvCxnSpPr>
        <p:spPr>
          <a:xfrm flipV="1">
            <a:off x="3887396" y="1938240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E06D13-82CD-431B-AC77-12F9484E1F10}"/>
              </a:ext>
            </a:extLst>
          </p:cNvPr>
          <p:cNvSpPr txBox="1"/>
          <p:nvPr/>
        </p:nvSpPr>
        <p:spPr>
          <a:xfrm>
            <a:off x="3930229" y="1893952"/>
            <a:ext cx="12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42">
            <a:extLst>
              <a:ext uri="{FF2B5EF4-FFF2-40B4-BE49-F238E27FC236}">
                <a16:creationId xmlns:a16="http://schemas.microsoft.com/office/drawing/2014/main" id="{81CD33A3-DAD2-4D23-8C80-D53B8FCB871E}"/>
              </a:ext>
            </a:extLst>
          </p:cNvPr>
          <p:cNvCxnSpPr/>
          <p:nvPr/>
        </p:nvCxnSpPr>
        <p:spPr>
          <a:xfrm flipV="1">
            <a:off x="5735095" y="1946906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3C1CB3-E0D2-4C78-ACE2-329BB50DF2D1}"/>
              </a:ext>
            </a:extLst>
          </p:cNvPr>
          <p:cNvSpPr txBox="1"/>
          <p:nvPr/>
        </p:nvSpPr>
        <p:spPr>
          <a:xfrm>
            <a:off x="5774229" y="1879535"/>
            <a:ext cx="157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1º edital (art. 52, § 1º LRF)</a:t>
            </a:r>
          </a:p>
        </p:txBody>
      </p:sp>
      <p:cxnSp>
        <p:nvCxnSpPr>
          <p:cNvPr id="12" name="Straight Connector 52">
            <a:extLst>
              <a:ext uri="{FF2B5EF4-FFF2-40B4-BE49-F238E27FC236}">
                <a16:creationId xmlns:a16="http://schemas.microsoft.com/office/drawing/2014/main" id="{A62A1CA2-66F2-4CA9-B953-0B91237CA273}"/>
              </a:ext>
            </a:extLst>
          </p:cNvPr>
          <p:cNvCxnSpPr/>
          <p:nvPr/>
        </p:nvCxnSpPr>
        <p:spPr>
          <a:xfrm flipV="1">
            <a:off x="4818590" y="404924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D80547-1416-40FD-9C1E-DDE981A1EC1B}"/>
              </a:ext>
            </a:extLst>
          </p:cNvPr>
          <p:cNvSpPr txBox="1"/>
          <p:nvPr/>
        </p:nvSpPr>
        <p:spPr>
          <a:xfrm>
            <a:off x="4818595" y="5143425"/>
            <a:ext cx="139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Deferimento do processamento 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52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739EA-C094-4E92-A5BE-0C109E67ACE0}"/>
              </a:ext>
            </a:extLst>
          </p:cNvPr>
          <p:cNvSpPr txBox="1"/>
          <p:nvPr/>
        </p:nvSpPr>
        <p:spPr>
          <a:xfrm>
            <a:off x="2919161" y="4141922"/>
            <a:ext cx="1977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04/02/2019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15D4EB-7306-40DB-9704-18A1E4D5EB0D}"/>
              </a:ext>
            </a:extLst>
          </p:cNvPr>
          <p:cNvSpPr txBox="1"/>
          <p:nvPr/>
        </p:nvSpPr>
        <p:spPr>
          <a:xfrm>
            <a:off x="5128324" y="4078016"/>
            <a:ext cx="1236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04/04/2019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AEFEC2-1CDE-41E8-97B0-FB7A1E707952}"/>
              </a:ext>
            </a:extLst>
          </p:cNvPr>
          <p:cNvSpPr txBox="1"/>
          <p:nvPr/>
        </p:nvSpPr>
        <p:spPr>
          <a:xfrm>
            <a:off x="4114531" y="3445989"/>
            <a:ext cx="1436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05/02/2019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그룹 1">
            <a:extLst>
              <a:ext uri="{FF2B5EF4-FFF2-40B4-BE49-F238E27FC236}">
                <a16:creationId xmlns:a16="http://schemas.microsoft.com/office/drawing/2014/main" id="{CF08B0F3-F42F-492A-B8B4-95E24667CE62}"/>
              </a:ext>
            </a:extLst>
          </p:cNvPr>
          <p:cNvGrpSpPr/>
          <p:nvPr/>
        </p:nvGrpSpPr>
        <p:grpSpPr>
          <a:xfrm>
            <a:off x="3124791" y="3632387"/>
            <a:ext cx="5642552" cy="550376"/>
            <a:chOff x="940255" y="3631652"/>
            <a:chExt cx="5671486" cy="550376"/>
          </a:xfrm>
          <a:solidFill>
            <a:srgbClr val="B2B2B2"/>
          </a:solidFill>
        </p:grpSpPr>
        <p:sp>
          <p:nvSpPr>
            <p:cNvPr id="22" name="Oval 2">
              <a:extLst>
                <a:ext uri="{FF2B5EF4-FFF2-40B4-BE49-F238E27FC236}">
                  <a16:creationId xmlns:a16="http://schemas.microsoft.com/office/drawing/2014/main" id="{78843CCB-51F9-40C2-8A2F-E907425B19AD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14BC21F4-D4F2-475C-B82E-8AB847E1D075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438E361E-0407-4607-8989-73CB4AD13DDB}"/>
                </a:ext>
              </a:extLst>
            </p:cNvPr>
            <p:cNvSpPr/>
            <p:nvPr/>
          </p:nvSpPr>
          <p:spPr>
            <a:xfrm>
              <a:off x="192995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0F7948E0-1D47-4E04-84F5-45DFFBC1620D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E11506CE-E8CB-4BBB-96A7-D1ABC8D14A8B}"/>
                </a:ext>
              </a:extLst>
            </p:cNvPr>
            <p:cNvSpPr/>
            <p:nvPr/>
          </p:nvSpPr>
          <p:spPr>
            <a:xfrm>
              <a:off x="286050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8">
              <a:extLst>
                <a:ext uri="{FF2B5EF4-FFF2-40B4-BE49-F238E27FC236}">
                  <a16:creationId xmlns:a16="http://schemas.microsoft.com/office/drawing/2014/main" id="{3F6AE5AC-E916-494D-8F74-E1DC2F7E8032}"/>
                </a:ext>
              </a:extLst>
            </p:cNvPr>
            <p:cNvSpPr/>
            <p:nvPr/>
          </p:nvSpPr>
          <p:spPr>
            <a:xfrm>
              <a:off x="3135162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824E48A6-545E-46C8-942B-C27D6891BD71}"/>
                </a:ext>
              </a:extLst>
            </p:cNvPr>
            <p:cNvSpPr/>
            <p:nvPr/>
          </p:nvSpPr>
          <p:spPr>
            <a:xfrm>
              <a:off x="378360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27">
              <a:extLst>
                <a:ext uri="{FF2B5EF4-FFF2-40B4-BE49-F238E27FC236}">
                  <a16:creationId xmlns:a16="http://schemas.microsoft.com/office/drawing/2014/main" id="{0EDF128D-846D-4549-8994-B9718D49249D}"/>
                </a:ext>
              </a:extLst>
            </p:cNvPr>
            <p:cNvGrpSpPr/>
            <p:nvPr/>
          </p:nvGrpSpPr>
          <p:grpSpPr>
            <a:xfrm>
              <a:off x="5906922" y="3631652"/>
              <a:ext cx="704819" cy="550376"/>
              <a:chOff x="1813003" y="4454916"/>
              <a:chExt cx="704819" cy="550376"/>
            </a:xfrm>
            <a:grpFill/>
          </p:grpSpPr>
          <p:sp>
            <p:nvSpPr>
              <p:cNvPr id="49" name="Rounded Rectangle 25">
                <a:extLst>
                  <a:ext uri="{FF2B5EF4-FFF2-40B4-BE49-F238E27FC236}">
                    <a16:creationId xmlns:a16="http://schemas.microsoft.com/office/drawing/2014/main" id="{1B74D69B-7746-41A6-B800-3340B6F6314F}"/>
                  </a:ext>
                </a:extLst>
              </p:cNvPr>
              <p:cNvSpPr/>
              <p:nvPr/>
            </p:nvSpPr>
            <p:spPr>
              <a:xfrm rot="2624939">
                <a:off x="1813003" y="4454916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ounded Rectangle 26">
                <a:extLst>
                  <a:ext uri="{FF2B5EF4-FFF2-40B4-BE49-F238E27FC236}">
                    <a16:creationId xmlns:a16="http://schemas.microsoft.com/office/drawing/2014/main" id="{A69E1E32-66B2-406E-BDB8-BF0B94D854CC}"/>
                  </a:ext>
                </a:extLst>
              </p:cNvPr>
              <p:cNvSpPr/>
              <p:nvPr/>
            </p:nvSpPr>
            <p:spPr>
              <a:xfrm rot="18900000">
                <a:off x="1834980" y="482529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5A3B5447-D552-4BD8-B988-6A7E13E12ED8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0">
              <a:extLst>
                <a:ext uri="{FF2B5EF4-FFF2-40B4-BE49-F238E27FC236}">
                  <a16:creationId xmlns:a16="http://schemas.microsoft.com/office/drawing/2014/main" id="{BFE0DC19-EB26-4C7B-87F7-7919247046A3}"/>
                </a:ext>
              </a:extLst>
            </p:cNvPr>
            <p:cNvSpPr/>
            <p:nvPr/>
          </p:nvSpPr>
          <p:spPr>
            <a:xfrm>
              <a:off x="246492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1">
              <a:extLst>
                <a:ext uri="{FF2B5EF4-FFF2-40B4-BE49-F238E27FC236}">
                  <a16:creationId xmlns:a16="http://schemas.microsoft.com/office/drawing/2014/main" id="{3C57149D-45B4-45D3-AE1E-2D295CE6F976}"/>
                </a:ext>
              </a:extLst>
            </p:cNvPr>
            <p:cNvSpPr/>
            <p:nvPr/>
          </p:nvSpPr>
          <p:spPr>
            <a:xfrm>
              <a:off x="3384601" y="3717089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5">
              <a:extLst>
                <a:ext uri="{FF2B5EF4-FFF2-40B4-BE49-F238E27FC236}">
                  <a16:creationId xmlns:a16="http://schemas.microsoft.com/office/drawing/2014/main" id="{0CA29135-0EBB-4A4D-894A-C89C79ABE924}"/>
                </a:ext>
              </a:extLst>
            </p:cNvPr>
            <p:cNvSpPr/>
            <p:nvPr/>
          </p:nvSpPr>
          <p:spPr>
            <a:xfrm>
              <a:off x="221793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9">
              <a:extLst>
                <a:ext uri="{FF2B5EF4-FFF2-40B4-BE49-F238E27FC236}">
                  <a16:creationId xmlns:a16="http://schemas.microsoft.com/office/drawing/2014/main" id="{3FC998A2-7100-49D1-B45B-DC7C33AA6FAC}"/>
                </a:ext>
              </a:extLst>
            </p:cNvPr>
            <p:cNvSpPr/>
            <p:nvPr/>
          </p:nvSpPr>
          <p:spPr>
            <a:xfrm>
              <a:off x="404494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CaixaDeTexto 92">
            <a:extLst>
              <a:ext uri="{FF2B5EF4-FFF2-40B4-BE49-F238E27FC236}">
                <a16:creationId xmlns:a16="http://schemas.microsoft.com/office/drawing/2014/main" id="{D5D3DE0F-12FD-4647-8E2C-C75F687FCD5C}"/>
              </a:ext>
            </a:extLst>
          </p:cNvPr>
          <p:cNvSpPr txBox="1"/>
          <p:nvPr/>
        </p:nvSpPr>
        <p:spPr>
          <a:xfrm>
            <a:off x="719252" y="1246100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Recuperação judicial</a:t>
            </a:r>
          </a:p>
        </p:txBody>
      </p:sp>
      <p:sp>
        <p:nvSpPr>
          <p:cNvPr id="78" name="Rectangle 4">
            <a:extLst>
              <a:ext uri="{FF2B5EF4-FFF2-40B4-BE49-F238E27FC236}">
                <a16:creationId xmlns:a16="http://schemas.microsoft.com/office/drawing/2014/main" id="{C069D4BF-D0A5-4B10-871A-8C58096D45DD}"/>
              </a:ext>
            </a:extLst>
          </p:cNvPr>
          <p:cNvSpPr/>
          <p:nvPr/>
        </p:nvSpPr>
        <p:spPr>
          <a:xfrm>
            <a:off x="368969" y="330651"/>
            <a:ext cx="11448000" cy="723916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342900" lvl="0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1.3. Cronograma Processual</a:t>
            </a:r>
            <a:endParaRPr lang="en-US" sz="1400" b="1" kern="0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100" dirty="0">
                <a:solidFill>
                  <a:schemeClr val="accent5"/>
                </a:solidFill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Abaixo apresentamos o cronograma processual subdividido nas etapas de Recuperação Judicial e verificação de créditos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30">
            <a:extLst>
              <a:ext uri="{FF2B5EF4-FFF2-40B4-BE49-F238E27FC236}">
                <a16:creationId xmlns:a16="http://schemas.microsoft.com/office/drawing/2014/main" id="{173F16ED-6272-4936-AAF1-02352F886A1B}"/>
              </a:ext>
            </a:extLst>
          </p:cNvPr>
          <p:cNvSpPr/>
          <p:nvPr/>
        </p:nvSpPr>
        <p:spPr>
          <a:xfrm>
            <a:off x="6487944" y="3724339"/>
            <a:ext cx="366544" cy="368424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81818BF-1E6A-4492-93FC-361D7711146F}"/>
              </a:ext>
            </a:extLst>
          </p:cNvPr>
          <p:cNvCxnSpPr/>
          <p:nvPr/>
        </p:nvCxnSpPr>
        <p:spPr>
          <a:xfrm flipV="1">
            <a:off x="6669581" y="4080857"/>
            <a:ext cx="0" cy="1800000"/>
          </a:xfrm>
          <a:prstGeom prst="line">
            <a:avLst/>
          </a:prstGeom>
          <a:ln w="25400">
            <a:solidFill>
              <a:srgbClr val="339933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5A1E689-FDFD-449A-8FC1-D4744CDC44DC}"/>
              </a:ext>
            </a:extLst>
          </p:cNvPr>
          <p:cNvSpPr txBox="1"/>
          <p:nvPr/>
        </p:nvSpPr>
        <p:spPr>
          <a:xfrm>
            <a:off x="6681059" y="5103574"/>
            <a:ext cx="2059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Prazo para apresentação do plano </a:t>
            </a:r>
            <a:r>
              <a:rPr lang="en-US" altLang="ko-K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53 LRF) - 12/04/2019</a:t>
            </a:r>
            <a:endParaRPr lang="ko-KR" altLang="en-US" sz="1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9">
            <a:extLst>
              <a:ext uri="{FF2B5EF4-FFF2-40B4-BE49-F238E27FC236}">
                <a16:creationId xmlns:a16="http://schemas.microsoft.com/office/drawing/2014/main" id="{6C513250-8C83-46CB-9E38-1F56252DA843}"/>
              </a:ext>
            </a:extLst>
          </p:cNvPr>
          <p:cNvSpPr/>
          <p:nvPr/>
        </p:nvSpPr>
        <p:spPr>
          <a:xfrm>
            <a:off x="6915942" y="3813783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9">
            <a:extLst>
              <a:ext uri="{FF2B5EF4-FFF2-40B4-BE49-F238E27FC236}">
                <a16:creationId xmlns:a16="http://schemas.microsoft.com/office/drawing/2014/main" id="{0E30E397-3C01-4F34-A284-9D47AA98FBFE}"/>
              </a:ext>
            </a:extLst>
          </p:cNvPr>
          <p:cNvSpPr/>
          <p:nvPr/>
        </p:nvSpPr>
        <p:spPr>
          <a:xfrm>
            <a:off x="7175950" y="3813783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5B7CA9-E0F8-4C5F-AD4D-258CC3878D08}"/>
              </a:ext>
            </a:extLst>
          </p:cNvPr>
          <p:cNvSpPr txBox="1"/>
          <p:nvPr/>
        </p:nvSpPr>
        <p:spPr>
          <a:xfrm>
            <a:off x="6159986" y="3268110"/>
            <a:ext cx="102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Estágio atual</a:t>
            </a:r>
            <a:endParaRPr lang="pt-BR" altLang="ko-KR" sz="1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val 30">
            <a:extLst>
              <a:ext uri="{FF2B5EF4-FFF2-40B4-BE49-F238E27FC236}">
                <a16:creationId xmlns:a16="http://schemas.microsoft.com/office/drawing/2014/main" id="{C9B8C826-D848-4826-97DA-B81B8247E01F}"/>
              </a:ext>
            </a:extLst>
          </p:cNvPr>
          <p:cNvSpPr/>
          <p:nvPr/>
        </p:nvSpPr>
        <p:spPr>
          <a:xfrm>
            <a:off x="7436573" y="3720725"/>
            <a:ext cx="366545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5" name="Straight Connector 42">
            <a:extLst>
              <a:ext uri="{FF2B5EF4-FFF2-40B4-BE49-F238E27FC236}">
                <a16:creationId xmlns:a16="http://schemas.microsoft.com/office/drawing/2014/main" id="{0EA6101B-48D6-498F-AF6E-8E980402F170}"/>
              </a:ext>
            </a:extLst>
          </p:cNvPr>
          <p:cNvCxnSpPr/>
          <p:nvPr/>
        </p:nvCxnSpPr>
        <p:spPr>
          <a:xfrm flipV="1">
            <a:off x="7619845" y="1946906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9">
            <a:extLst>
              <a:ext uri="{FF2B5EF4-FFF2-40B4-BE49-F238E27FC236}">
                <a16:creationId xmlns:a16="http://schemas.microsoft.com/office/drawing/2014/main" id="{CBAF4C5B-5F76-49ED-AE0D-9524828F587E}"/>
              </a:ext>
            </a:extLst>
          </p:cNvPr>
          <p:cNvSpPr/>
          <p:nvPr/>
        </p:nvSpPr>
        <p:spPr>
          <a:xfrm>
            <a:off x="7829340" y="3785950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Oval 9">
            <a:extLst>
              <a:ext uri="{FF2B5EF4-FFF2-40B4-BE49-F238E27FC236}">
                <a16:creationId xmlns:a16="http://schemas.microsoft.com/office/drawing/2014/main" id="{DFC7AC03-BD0E-49E5-85B3-8C367C57CA8A}"/>
              </a:ext>
            </a:extLst>
          </p:cNvPr>
          <p:cNvSpPr/>
          <p:nvPr/>
        </p:nvSpPr>
        <p:spPr>
          <a:xfrm>
            <a:off x="8089348" y="3785950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A2B4E8D-EFAF-4D12-ABEF-E522F0E0D9B0}"/>
              </a:ext>
            </a:extLst>
          </p:cNvPr>
          <p:cNvSpPr txBox="1"/>
          <p:nvPr/>
        </p:nvSpPr>
        <p:spPr>
          <a:xfrm>
            <a:off x="7708278" y="1889244"/>
            <a:ext cx="1759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2º edital (art. 7º, §2º LRF)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F754317-E78D-42C5-A651-9CDB513884E7}"/>
              </a:ext>
            </a:extLst>
          </p:cNvPr>
          <p:cNvSpPr txBox="1"/>
          <p:nvPr/>
        </p:nvSpPr>
        <p:spPr>
          <a:xfrm>
            <a:off x="7132633" y="4105025"/>
            <a:ext cx="1002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Sem previsão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7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EF5ED83-453C-416A-9933-4DCD89BD6B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Rectangle 4">
            <a:extLst>
              <a:ext uri="{FF2B5EF4-FFF2-40B4-BE49-F238E27FC236}">
                <a16:creationId xmlns:a16="http://schemas.microsoft.com/office/drawing/2014/main" id="{C069D4BF-D0A5-4B10-871A-8C58096D45DD}"/>
              </a:ext>
            </a:extLst>
          </p:cNvPr>
          <p:cNvSpPr/>
          <p:nvPr/>
        </p:nvSpPr>
        <p:spPr>
          <a:xfrm>
            <a:off x="368969" y="330651"/>
            <a:ext cx="11448000" cy="723916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342900" lvl="0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1.3. Cronograma Processual</a:t>
            </a:r>
            <a:endParaRPr lang="en-US" sz="1400" b="1" kern="0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100" dirty="0">
                <a:solidFill>
                  <a:schemeClr val="accent5"/>
                </a:solidFill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Abaixo apresentamos o cronograma processual subdividido nas etapas de Recuperação Judicial e verificação de créditos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Connector 36">
            <a:extLst>
              <a:ext uri="{FF2B5EF4-FFF2-40B4-BE49-F238E27FC236}">
                <a16:creationId xmlns:a16="http://schemas.microsoft.com/office/drawing/2014/main" id="{887935AD-073A-486A-BA2C-736E8493E718}"/>
              </a:ext>
            </a:extLst>
          </p:cNvPr>
          <p:cNvCxnSpPr>
            <a:cxnSpLocks/>
          </p:cNvCxnSpPr>
          <p:nvPr/>
        </p:nvCxnSpPr>
        <p:spPr>
          <a:xfrm flipV="1">
            <a:off x="3808924" y="1991194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512DDFC3-E28F-4AC5-AAB3-E6FA22684B66}"/>
              </a:ext>
            </a:extLst>
          </p:cNvPr>
          <p:cNvSpPr txBox="1"/>
          <p:nvPr/>
        </p:nvSpPr>
        <p:spPr>
          <a:xfrm>
            <a:off x="3851757" y="1946906"/>
            <a:ext cx="12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52">
            <a:extLst>
              <a:ext uri="{FF2B5EF4-FFF2-40B4-BE49-F238E27FC236}">
                <a16:creationId xmlns:a16="http://schemas.microsoft.com/office/drawing/2014/main" id="{4B03DA94-9D6C-4841-85B3-A17202D46274}"/>
              </a:ext>
            </a:extLst>
          </p:cNvPr>
          <p:cNvCxnSpPr/>
          <p:nvPr/>
        </p:nvCxnSpPr>
        <p:spPr>
          <a:xfrm flipV="1">
            <a:off x="4740118" y="4102196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B776C785-59D6-4AE9-A4D5-45BC6FDCD042}"/>
              </a:ext>
            </a:extLst>
          </p:cNvPr>
          <p:cNvSpPr txBox="1"/>
          <p:nvPr/>
        </p:nvSpPr>
        <p:spPr>
          <a:xfrm>
            <a:off x="2840689" y="4194876"/>
            <a:ext cx="197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04/02/2019</a:t>
            </a:r>
          </a:p>
          <a:p>
            <a:pPr algn="ctr"/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FD1C07C-B783-4AEC-96DE-C4A3BCD0193B}"/>
              </a:ext>
            </a:extLst>
          </p:cNvPr>
          <p:cNvSpPr txBox="1"/>
          <p:nvPr/>
        </p:nvSpPr>
        <p:spPr>
          <a:xfrm>
            <a:off x="4036059" y="3498943"/>
            <a:ext cx="1436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04/04/2019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그룹 1">
            <a:extLst>
              <a:ext uri="{FF2B5EF4-FFF2-40B4-BE49-F238E27FC236}">
                <a16:creationId xmlns:a16="http://schemas.microsoft.com/office/drawing/2014/main" id="{1BD7E947-8AFF-4083-8A4D-E4C6AD39B809}"/>
              </a:ext>
            </a:extLst>
          </p:cNvPr>
          <p:cNvGrpSpPr/>
          <p:nvPr/>
        </p:nvGrpSpPr>
        <p:grpSpPr>
          <a:xfrm>
            <a:off x="3046319" y="3685341"/>
            <a:ext cx="6565347" cy="550376"/>
            <a:chOff x="940255" y="3631652"/>
            <a:chExt cx="6599008" cy="550376"/>
          </a:xfrm>
          <a:solidFill>
            <a:srgbClr val="B2B2B2"/>
          </a:solidFill>
        </p:grpSpPr>
        <p:sp>
          <p:nvSpPr>
            <p:cNvPr id="89" name="Oval 2">
              <a:extLst>
                <a:ext uri="{FF2B5EF4-FFF2-40B4-BE49-F238E27FC236}">
                  <a16:creationId xmlns:a16="http://schemas.microsoft.com/office/drawing/2014/main" id="{75B0E1AD-90A5-431F-89E5-C870559091CA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4">
              <a:extLst>
                <a:ext uri="{FF2B5EF4-FFF2-40B4-BE49-F238E27FC236}">
                  <a16:creationId xmlns:a16="http://schemas.microsoft.com/office/drawing/2014/main" id="{06BBF9A8-AFD7-411A-9BBE-8BDF14765F9E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5">
              <a:extLst>
                <a:ext uri="{FF2B5EF4-FFF2-40B4-BE49-F238E27FC236}">
                  <a16:creationId xmlns:a16="http://schemas.microsoft.com/office/drawing/2014/main" id="{46296EE9-289D-4DAB-A40F-1C5DB8A61DEA}"/>
                </a:ext>
              </a:extLst>
            </p:cNvPr>
            <p:cNvSpPr/>
            <p:nvPr/>
          </p:nvSpPr>
          <p:spPr>
            <a:xfrm>
              <a:off x="192995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Oval 6">
              <a:extLst>
                <a:ext uri="{FF2B5EF4-FFF2-40B4-BE49-F238E27FC236}">
                  <a16:creationId xmlns:a16="http://schemas.microsoft.com/office/drawing/2014/main" id="{8C32B25D-A539-44F8-818E-2E1EDB2709F1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Oval 7">
              <a:extLst>
                <a:ext uri="{FF2B5EF4-FFF2-40B4-BE49-F238E27FC236}">
                  <a16:creationId xmlns:a16="http://schemas.microsoft.com/office/drawing/2014/main" id="{68DCFEB5-FA12-4BEA-99F9-4954DB2A2151}"/>
                </a:ext>
              </a:extLst>
            </p:cNvPr>
            <p:cNvSpPr/>
            <p:nvPr/>
          </p:nvSpPr>
          <p:spPr>
            <a:xfrm>
              <a:off x="2877212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Oval 8">
              <a:extLst>
                <a:ext uri="{FF2B5EF4-FFF2-40B4-BE49-F238E27FC236}">
                  <a16:creationId xmlns:a16="http://schemas.microsoft.com/office/drawing/2014/main" id="{32AFEE0E-A4C6-49FA-A640-260AA0533B8C}"/>
                </a:ext>
              </a:extLst>
            </p:cNvPr>
            <p:cNvSpPr/>
            <p:nvPr/>
          </p:nvSpPr>
          <p:spPr>
            <a:xfrm>
              <a:off x="3118452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Group 27">
              <a:extLst>
                <a:ext uri="{FF2B5EF4-FFF2-40B4-BE49-F238E27FC236}">
                  <a16:creationId xmlns:a16="http://schemas.microsoft.com/office/drawing/2014/main" id="{36377243-1C5D-4226-A932-AF83C3E3BA08}"/>
                </a:ext>
              </a:extLst>
            </p:cNvPr>
            <p:cNvGrpSpPr/>
            <p:nvPr/>
          </p:nvGrpSpPr>
          <p:grpSpPr>
            <a:xfrm>
              <a:off x="6834456" y="3631652"/>
              <a:ext cx="704807" cy="550376"/>
              <a:chOff x="2740537" y="4454916"/>
              <a:chExt cx="704807" cy="550376"/>
            </a:xfrm>
            <a:grpFill/>
          </p:grpSpPr>
          <p:sp>
            <p:nvSpPr>
              <p:cNvPr id="102" name="Rounded Rectangle 25">
                <a:extLst>
                  <a:ext uri="{FF2B5EF4-FFF2-40B4-BE49-F238E27FC236}">
                    <a16:creationId xmlns:a16="http://schemas.microsoft.com/office/drawing/2014/main" id="{67461057-3081-4053-A90C-1AF6CFB8ECFF}"/>
                  </a:ext>
                </a:extLst>
              </p:cNvPr>
              <p:cNvSpPr/>
              <p:nvPr/>
            </p:nvSpPr>
            <p:spPr>
              <a:xfrm rot="2624939">
                <a:off x="2740537" y="4454916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Rounded Rectangle 26">
                <a:extLst>
                  <a:ext uri="{FF2B5EF4-FFF2-40B4-BE49-F238E27FC236}">
                    <a16:creationId xmlns:a16="http://schemas.microsoft.com/office/drawing/2014/main" id="{DC08ED3D-7F0B-418D-8329-53675A8D49EE}"/>
                  </a:ext>
                </a:extLst>
              </p:cNvPr>
              <p:cNvSpPr/>
              <p:nvPr/>
            </p:nvSpPr>
            <p:spPr>
              <a:xfrm rot="18900000">
                <a:off x="2762502" y="482529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7" name="Oval 29">
              <a:extLst>
                <a:ext uri="{FF2B5EF4-FFF2-40B4-BE49-F238E27FC236}">
                  <a16:creationId xmlns:a16="http://schemas.microsoft.com/office/drawing/2014/main" id="{B3609D13-A7A0-4B8C-B408-BA0B0DC9C3C0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l 30">
              <a:extLst>
                <a:ext uri="{FF2B5EF4-FFF2-40B4-BE49-F238E27FC236}">
                  <a16:creationId xmlns:a16="http://schemas.microsoft.com/office/drawing/2014/main" id="{A44B3A67-D62C-4227-8BD2-E7950D444DA1}"/>
                </a:ext>
              </a:extLst>
            </p:cNvPr>
            <p:cNvSpPr/>
            <p:nvPr/>
          </p:nvSpPr>
          <p:spPr>
            <a:xfrm>
              <a:off x="246492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 5">
              <a:extLst>
                <a:ext uri="{FF2B5EF4-FFF2-40B4-BE49-F238E27FC236}">
                  <a16:creationId xmlns:a16="http://schemas.microsoft.com/office/drawing/2014/main" id="{E1651091-E645-49F1-B1A6-112BD93F1684}"/>
                </a:ext>
              </a:extLst>
            </p:cNvPr>
            <p:cNvSpPr/>
            <p:nvPr/>
          </p:nvSpPr>
          <p:spPr>
            <a:xfrm>
              <a:off x="221793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DCFCCB4-07C9-4602-8CB0-6A0A7BC36C38}"/>
              </a:ext>
            </a:extLst>
          </p:cNvPr>
          <p:cNvSpPr txBox="1"/>
          <p:nvPr/>
        </p:nvSpPr>
        <p:spPr>
          <a:xfrm>
            <a:off x="4737963" y="5345376"/>
            <a:ext cx="157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1º edital (art. 52, §1º LRF)</a:t>
            </a:r>
          </a:p>
        </p:txBody>
      </p:sp>
      <p:sp>
        <p:nvSpPr>
          <p:cNvPr id="59" name="Oval 30">
            <a:extLst>
              <a:ext uri="{FF2B5EF4-FFF2-40B4-BE49-F238E27FC236}">
                <a16:creationId xmlns:a16="http://schemas.microsoft.com/office/drawing/2014/main" id="{30B0B456-03EA-4ED0-8013-CF7B4162FFF3}"/>
              </a:ext>
            </a:extLst>
          </p:cNvPr>
          <p:cNvSpPr/>
          <p:nvPr/>
        </p:nvSpPr>
        <p:spPr>
          <a:xfrm>
            <a:off x="5468898" y="3772427"/>
            <a:ext cx="366544" cy="368424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5009596-3845-46B1-B16D-0CC48F81B058}"/>
              </a:ext>
            </a:extLst>
          </p:cNvPr>
          <p:cNvSpPr txBox="1"/>
          <p:nvPr/>
        </p:nvSpPr>
        <p:spPr>
          <a:xfrm>
            <a:off x="5149118" y="4167702"/>
            <a:ext cx="1105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Estágio atual</a:t>
            </a:r>
            <a:endParaRPr lang="pt-BR" altLang="ko-KR" sz="1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42">
            <a:extLst>
              <a:ext uri="{FF2B5EF4-FFF2-40B4-BE49-F238E27FC236}">
                <a16:creationId xmlns:a16="http://schemas.microsoft.com/office/drawing/2014/main" id="{CEAD67AD-662D-495C-B777-37EF4E846A52}"/>
              </a:ext>
            </a:extLst>
          </p:cNvPr>
          <p:cNvCxnSpPr/>
          <p:nvPr/>
        </p:nvCxnSpPr>
        <p:spPr>
          <a:xfrm flipV="1">
            <a:off x="5652170" y="1991194"/>
            <a:ext cx="0" cy="1800000"/>
          </a:xfrm>
          <a:prstGeom prst="line">
            <a:avLst/>
          </a:prstGeom>
          <a:ln w="25400">
            <a:solidFill>
              <a:srgbClr val="008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7">
            <a:extLst>
              <a:ext uri="{FF2B5EF4-FFF2-40B4-BE49-F238E27FC236}">
                <a16:creationId xmlns:a16="http://schemas.microsoft.com/office/drawing/2014/main" id="{83961513-E28F-4C34-BCB3-68ABBBFD0B53}"/>
              </a:ext>
            </a:extLst>
          </p:cNvPr>
          <p:cNvSpPr/>
          <p:nvPr/>
        </p:nvSpPr>
        <p:spPr>
          <a:xfrm>
            <a:off x="5873387" y="3864582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8">
            <a:extLst>
              <a:ext uri="{FF2B5EF4-FFF2-40B4-BE49-F238E27FC236}">
                <a16:creationId xmlns:a16="http://schemas.microsoft.com/office/drawing/2014/main" id="{805A1E01-E1AD-4B68-8C61-9A12C168A171}"/>
              </a:ext>
            </a:extLst>
          </p:cNvPr>
          <p:cNvSpPr/>
          <p:nvPr/>
        </p:nvSpPr>
        <p:spPr>
          <a:xfrm>
            <a:off x="6130022" y="3864582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CE58AA-7A58-4E45-BD80-072CBB794266}"/>
              </a:ext>
            </a:extLst>
          </p:cNvPr>
          <p:cNvSpPr txBox="1"/>
          <p:nvPr/>
        </p:nvSpPr>
        <p:spPr>
          <a:xfrm>
            <a:off x="5702045" y="1971741"/>
            <a:ext cx="151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Fase administrativa de verificação de créditos</a:t>
            </a:r>
            <a:endParaRPr lang="ko-KR" altLang="en-US" sz="1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aixaDeTexto 92">
            <a:extLst>
              <a:ext uri="{FF2B5EF4-FFF2-40B4-BE49-F238E27FC236}">
                <a16:creationId xmlns:a16="http://schemas.microsoft.com/office/drawing/2014/main" id="{6A7349C5-C6BE-4741-8C9F-1DAE493B7820}"/>
              </a:ext>
            </a:extLst>
          </p:cNvPr>
          <p:cNvSpPr txBox="1"/>
          <p:nvPr/>
        </p:nvSpPr>
        <p:spPr>
          <a:xfrm>
            <a:off x="719252" y="1246100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Verificação de créditos</a:t>
            </a:r>
          </a:p>
        </p:txBody>
      </p:sp>
      <p:sp>
        <p:nvSpPr>
          <p:cNvPr id="67" name="Oval 30">
            <a:extLst>
              <a:ext uri="{FF2B5EF4-FFF2-40B4-BE49-F238E27FC236}">
                <a16:creationId xmlns:a16="http://schemas.microsoft.com/office/drawing/2014/main" id="{6C5C5D75-4BAF-469B-BDD5-C8EE71EC4D37}"/>
              </a:ext>
            </a:extLst>
          </p:cNvPr>
          <p:cNvSpPr/>
          <p:nvPr/>
        </p:nvSpPr>
        <p:spPr>
          <a:xfrm>
            <a:off x="6395097" y="3768136"/>
            <a:ext cx="366545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Connector 52">
            <a:extLst>
              <a:ext uri="{FF2B5EF4-FFF2-40B4-BE49-F238E27FC236}">
                <a16:creationId xmlns:a16="http://schemas.microsoft.com/office/drawing/2014/main" id="{79AF1CC9-7F33-4D47-8D29-13120FD0B573}"/>
              </a:ext>
            </a:extLst>
          </p:cNvPr>
          <p:cNvCxnSpPr/>
          <p:nvPr/>
        </p:nvCxnSpPr>
        <p:spPr>
          <a:xfrm flipV="1">
            <a:off x="6578369" y="4136560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7">
            <a:extLst>
              <a:ext uri="{FF2B5EF4-FFF2-40B4-BE49-F238E27FC236}">
                <a16:creationId xmlns:a16="http://schemas.microsoft.com/office/drawing/2014/main" id="{39161E50-4DEC-4CA2-91A7-8FF1181961FB}"/>
              </a:ext>
            </a:extLst>
          </p:cNvPr>
          <p:cNvSpPr/>
          <p:nvPr/>
        </p:nvSpPr>
        <p:spPr>
          <a:xfrm>
            <a:off x="6807855" y="3842595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val 8">
            <a:extLst>
              <a:ext uri="{FF2B5EF4-FFF2-40B4-BE49-F238E27FC236}">
                <a16:creationId xmlns:a16="http://schemas.microsoft.com/office/drawing/2014/main" id="{8AA62160-D0DC-4CCC-8A69-4EA97E872037}"/>
              </a:ext>
            </a:extLst>
          </p:cNvPr>
          <p:cNvSpPr/>
          <p:nvPr/>
        </p:nvSpPr>
        <p:spPr>
          <a:xfrm>
            <a:off x="7064490" y="3842595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29">
            <a:extLst>
              <a:ext uri="{FF2B5EF4-FFF2-40B4-BE49-F238E27FC236}">
                <a16:creationId xmlns:a16="http://schemas.microsoft.com/office/drawing/2014/main" id="{4D1B7FFC-9873-41C0-8440-474AF0FD29C0}"/>
              </a:ext>
            </a:extLst>
          </p:cNvPr>
          <p:cNvSpPr/>
          <p:nvPr/>
        </p:nvSpPr>
        <p:spPr>
          <a:xfrm>
            <a:off x="7352774" y="3762849"/>
            <a:ext cx="366545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Connector 36">
            <a:extLst>
              <a:ext uri="{FF2B5EF4-FFF2-40B4-BE49-F238E27FC236}">
                <a16:creationId xmlns:a16="http://schemas.microsoft.com/office/drawing/2014/main" id="{8479ECAF-B405-46D9-A05C-FB5DE6C513F4}"/>
              </a:ext>
            </a:extLst>
          </p:cNvPr>
          <p:cNvCxnSpPr>
            <a:cxnSpLocks/>
          </p:cNvCxnSpPr>
          <p:nvPr/>
        </p:nvCxnSpPr>
        <p:spPr>
          <a:xfrm flipV="1">
            <a:off x="7547105" y="2017637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">
            <a:extLst>
              <a:ext uri="{FF2B5EF4-FFF2-40B4-BE49-F238E27FC236}">
                <a16:creationId xmlns:a16="http://schemas.microsoft.com/office/drawing/2014/main" id="{9100A5CA-79E4-4D2D-82E1-E2819B16365F}"/>
              </a:ext>
            </a:extLst>
          </p:cNvPr>
          <p:cNvSpPr/>
          <p:nvPr/>
        </p:nvSpPr>
        <p:spPr>
          <a:xfrm>
            <a:off x="7767960" y="3842595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8">
            <a:extLst>
              <a:ext uri="{FF2B5EF4-FFF2-40B4-BE49-F238E27FC236}">
                <a16:creationId xmlns:a16="http://schemas.microsoft.com/office/drawing/2014/main" id="{382B35FC-E0DE-4230-9CC2-2D00E7AC81DE}"/>
              </a:ext>
            </a:extLst>
          </p:cNvPr>
          <p:cNvSpPr/>
          <p:nvPr/>
        </p:nvSpPr>
        <p:spPr>
          <a:xfrm>
            <a:off x="8024595" y="3842595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9094FC1-28FE-4C14-91BB-0BF670B7AEB2}"/>
              </a:ext>
            </a:extLst>
          </p:cNvPr>
          <p:cNvSpPr txBox="1"/>
          <p:nvPr/>
        </p:nvSpPr>
        <p:spPr>
          <a:xfrm>
            <a:off x="5881980" y="3485850"/>
            <a:ext cx="1436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22/04/2019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1AE6B03-2048-494B-804E-B42B8E9C8A0A}"/>
              </a:ext>
            </a:extLst>
          </p:cNvPr>
          <p:cNvSpPr txBox="1"/>
          <p:nvPr/>
        </p:nvSpPr>
        <p:spPr>
          <a:xfrm>
            <a:off x="6578369" y="5326354"/>
            <a:ext cx="181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Prazo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de Hab. E Div. </a:t>
            </a:r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7º, §1º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8FBCE79-CEF8-4693-943A-D1CAAA113720}"/>
              </a:ext>
            </a:extLst>
          </p:cNvPr>
          <p:cNvSpPr txBox="1"/>
          <p:nvPr/>
        </p:nvSpPr>
        <p:spPr>
          <a:xfrm>
            <a:off x="7563027" y="2001188"/>
            <a:ext cx="167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Entrega do relatório de verificação de créditos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23723BF-841A-4BF9-AB2F-79C9C9D0364A}"/>
              </a:ext>
            </a:extLst>
          </p:cNvPr>
          <p:cNvSpPr txBox="1"/>
          <p:nvPr/>
        </p:nvSpPr>
        <p:spPr>
          <a:xfrm>
            <a:off x="6966298" y="4154990"/>
            <a:ext cx="118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Prazo 06/06/2019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30">
            <a:extLst>
              <a:ext uri="{FF2B5EF4-FFF2-40B4-BE49-F238E27FC236}">
                <a16:creationId xmlns:a16="http://schemas.microsoft.com/office/drawing/2014/main" id="{1708069F-9B8B-4390-80D1-43E898F2741C}"/>
              </a:ext>
            </a:extLst>
          </p:cNvPr>
          <p:cNvSpPr/>
          <p:nvPr/>
        </p:nvSpPr>
        <p:spPr>
          <a:xfrm>
            <a:off x="8278972" y="3772427"/>
            <a:ext cx="366545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7">
            <a:extLst>
              <a:ext uri="{FF2B5EF4-FFF2-40B4-BE49-F238E27FC236}">
                <a16:creationId xmlns:a16="http://schemas.microsoft.com/office/drawing/2014/main" id="{DEF61F4F-FCE8-40DD-9C22-FCF154E79F7B}"/>
              </a:ext>
            </a:extLst>
          </p:cNvPr>
          <p:cNvSpPr/>
          <p:nvPr/>
        </p:nvSpPr>
        <p:spPr>
          <a:xfrm>
            <a:off x="8675152" y="3841887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8">
            <a:extLst>
              <a:ext uri="{FF2B5EF4-FFF2-40B4-BE49-F238E27FC236}">
                <a16:creationId xmlns:a16="http://schemas.microsoft.com/office/drawing/2014/main" id="{D811FF06-C957-41B6-B2F4-0162AA1A8F84}"/>
              </a:ext>
            </a:extLst>
          </p:cNvPr>
          <p:cNvSpPr/>
          <p:nvPr/>
        </p:nvSpPr>
        <p:spPr>
          <a:xfrm>
            <a:off x="8931787" y="3841887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52">
            <a:extLst>
              <a:ext uri="{FF2B5EF4-FFF2-40B4-BE49-F238E27FC236}">
                <a16:creationId xmlns:a16="http://schemas.microsoft.com/office/drawing/2014/main" id="{563870B4-F6E4-4CF9-B00A-7DE884D02C0C}"/>
              </a:ext>
            </a:extLst>
          </p:cNvPr>
          <p:cNvCxnSpPr/>
          <p:nvPr/>
        </p:nvCxnSpPr>
        <p:spPr>
          <a:xfrm flipV="1">
            <a:off x="8451499" y="4124926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CF83A842-C1C5-4CE7-914D-FAC8E73FB200}"/>
              </a:ext>
            </a:extLst>
          </p:cNvPr>
          <p:cNvSpPr/>
          <p:nvPr/>
        </p:nvSpPr>
        <p:spPr>
          <a:xfrm>
            <a:off x="8504768" y="5345376"/>
            <a:ext cx="1384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2º edital (art. 7º, §2º LRF) </a:t>
            </a:r>
          </a:p>
        </p:txBody>
      </p:sp>
    </p:spTree>
    <p:extLst>
      <p:ext uri="{BB962C8B-B14F-4D97-AF65-F5344CB8AC3E}">
        <p14:creationId xmlns:p14="http://schemas.microsoft.com/office/powerpoint/2010/main" val="767596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D89D6A-57D8-45D8-B66F-2F3D4B367A65}"/>
              </a:ext>
            </a:extLst>
          </p:cNvPr>
          <p:cNvSpPr/>
          <p:nvPr/>
        </p:nvSpPr>
        <p:spPr>
          <a:xfrm>
            <a:off x="368968" y="330650"/>
            <a:ext cx="11448000" cy="758926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2.1. Histórico da Recuperanda</a:t>
            </a: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242C4BD-5EA6-436C-8C3E-68E9B9EBF5F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7177ED-16F3-42AD-9EA4-14B480FEE2D0}"/>
              </a:ext>
            </a:extLst>
          </p:cNvPr>
          <p:cNvGrpSpPr/>
          <p:nvPr/>
        </p:nvGrpSpPr>
        <p:grpSpPr>
          <a:xfrm>
            <a:off x="771690" y="1614033"/>
            <a:ext cx="9740265" cy="4790519"/>
            <a:chOff x="0" y="2372219"/>
            <a:chExt cx="9382456" cy="479051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25F9620-85C5-4A21-A845-52AC994DD794}"/>
                </a:ext>
              </a:extLst>
            </p:cNvPr>
            <p:cNvSpPr/>
            <p:nvPr/>
          </p:nvSpPr>
          <p:spPr>
            <a:xfrm>
              <a:off x="0" y="2453917"/>
              <a:ext cx="9382456" cy="4708821"/>
            </a:xfrm>
            <a:custGeom>
              <a:avLst/>
              <a:gdLst>
                <a:gd name="connsiteX0" fmla="*/ 20298 w 5266475"/>
                <a:gd name="connsiteY0" fmla="*/ 2279224 h 2279224"/>
                <a:gd name="connsiteX1" fmla="*/ 268271 w 5266475"/>
                <a:gd name="connsiteY1" fmla="*/ 1240837 h 2279224"/>
                <a:gd name="connsiteX2" fmla="*/ 1903343 w 5266475"/>
                <a:gd name="connsiteY2" fmla="*/ 2116491 h 2279224"/>
                <a:gd name="connsiteX3" fmla="*/ 2438034 w 5266475"/>
                <a:gd name="connsiteY3" fmla="*/ 1853020 h 2279224"/>
                <a:gd name="connsiteX4" fmla="*/ 1492637 w 5266475"/>
                <a:gd name="connsiteY4" fmla="*/ 1209841 h 2279224"/>
                <a:gd name="connsiteX5" fmla="*/ 1973085 w 5266475"/>
                <a:gd name="connsiteY5" fmla="*/ 884376 h 2279224"/>
                <a:gd name="connsiteX6" fmla="*/ 2554271 w 5266475"/>
                <a:gd name="connsiteY6" fmla="*/ 1194342 h 2279224"/>
                <a:gd name="connsiteX7" fmla="*/ 3057966 w 5266475"/>
                <a:gd name="connsiteY7" fmla="*/ 884376 h 2279224"/>
                <a:gd name="connsiteX8" fmla="*/ 2073824 w 5266475"/>
                <a:gd name="connsiteY8" fmla="*/ 326437 h 2279224"/>
                <a:gd name="connsiteX9" fmla="*/ 2616265 w 5266475"/>
                <a:gd name="connsiteY9" fmla="*/ 16471 h 2279224"/>
                <a:gd name="connsiteX10" fmla="*/ 4104102 w 5266475"/>
                <a:gd name="connsiteY10" fmla="*/ 822383 h 2279224"/>
                <a:gd name="connsiteX11" fmla="*/ 5266475 w 526647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976515 w 5269905"/>
                <a:gd name="connsiteY5" fmla="*/ 884376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658440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545 h 2279545"/>
                <a:gd name="connsiteX1" fmla="*/ 271701 w 5269905"/>
                <a:gd name="connsiteY1" fmla="*/ 1241158 h 2279545"/>
                <a:gd name="connsiteX2" fmla="*/ 1906773 w 5269905"/>
                <a:gd name="connsiteY2" fmla="*/ 2116812 h 2279545"/>
                <a:gd name="connsiteX3" fmla="*/ 2441464 w 5269905"/>
                <a:gd name="connsiteY3" fmla="*/ 1853341 h 2279545"/>
                <a:gd name="connsiteX4" fmla="*/ 1534813 w 5269905"/>
                <a:gd name="connsiteY4" fmla="*/ 1202413 h 2279545"/>
                <a:gd name="connsiteX5" fmla="*/ 1868027 w 5269905"/>
                <a:gd name="connsiteY5" fmla="*/ 907944 h 2279545"/>
                <a:gd name="connsiteX6" fmla="*/ 2658440 w 5269905"/>
                <a:gd name="connsiteY6" fmla="*/ 1194663 h 2279545"/>
                <a:gd name="connsiteX7" fmla="*/ 3022650 w 5269905"/>
                <a:gd name="connsiteY7" fmla="*/ 923443 h 2279545"/>
                <a:gd name="connsiteX8" fmla="*/ 2077254 w 5269905"/>
                <a:gd name="connsiteY8" fmla="*/ 326758 h 2279545"/>
                <a:gd name="connsiteX9" fmla="*/ 2619695 w 5269905"/>
                <a:gd name="connsiteY9" fmla="*/ 16792 h 2279545"/>
                <a:gd name="connsiteX10" fmla="*/ 4107532 w 5269905"/>
                <a:gd name="connsiteY10" fmla="*/ 822704 h 2279545"/>
                <a:gd name="connsiteX11" fmla="*/ 5269905 w 5269905"/>
                <a:gd name="connsiteY11" fmla="*/ 226019 h 2279545"/>
                <a:gd name="connsiteX0" fmla="*/ 23728 w 5269905"/>
                <a:gd name="connsiteY0" fmla="*/ 2289789 h 2289789"/>
                <a:gd name="connsiteX1" fmla="*/ 271701 w 5269905"/>
                <a:gd name="connsiteY1" fmla="*/ 1251402 h 2289789"/>
                <a:gd name="connsiteX2" fmla="*/ 1906773 w 5269905"/>
                <a:gd name="connsiteY2" fmla="*/ 2127056 h 2289789"/>
                <a:gd name="connsiteX3" fmla="*/ 2441464 w 5269905"/>
                <a:gd name="connsiteY3" fmla="*/ 1863585 h 2289789"/>
                <a:gd name="connsiteX4" fmla="*/ 1534813 w 5269905"/>
                <a:gd name="connsiteY4" fmla="*/ 1212657 h 2289789"/>
                <a:gd name="connsiteX5" fmla="*/ 1868027 w 5269905"/>
                <a:gd name="connsiteY5" fmla="*/ 918188 h 2289789"/>
                <a:gd name="connsiteX6" fmla="*/ 2658440 w 5269905"/>
                <a:gd name="connsiteY6" fmla="*/ 1204907 h 2289789"/>
                <a:gd name="connsiteX7" fmla="*/ 3022650 w 5269905"/>
                <a:gd name="connsiteY7" fmla="*/ 933687 h 2289789"/>
                <a:gd name="connsiteX8" fmla="*/ 2061756 w 5269905"/>
                <a:gd name="connsiteY8" fmla="*/ 259511 h 2289789"/>
                <a:gd name="connsiteX9" fmla="*/ 2619695 w 5269905"/>
                <a:gd name="connsiteY9" fmla="*/ 27036 h 2289789"/>
                <a:gd name="connsiteX10" fmla="*/ 4107532 w 5269905"/>
                <a:gd name="connsiteY10" fmla="*/ 832948 h 2289789"/>
                <a:gd name="connsiteX11" fmla="*/ 5269905 w 5269905"/>
                <a:gd name="connsiteY11" fmla="*/ 236263 h 2289789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07532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46278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303485 h 2303485"/>
                <a:gd name="connsiteX1" fmla="*/ 271701 w 5269905"/>
                <a:gd name="connsiteY1" fmla="*/ 1265098 h 2303485"/>
                <a:gd name="connsiteX2" fmla="*/ 1906773 w 5269905"/>
                <a:gd name="connsiteY2" fmla="*/ 2140752 h 2303485"/>
                <a:gd name="connsiteX3" fmla="*/ 2441464 w 5269905"/>
                <a:gd name="connsiteY3" fmla="*/ 1877281 h 2303485"/>
                <a:gd name="connsiteX4" fmla="*/ 1534813 w 5269905"/>
                <a:gd name="connsiteY4" fmla="*/ 1226353 h 2303485"/>
                <a:gd name="connsiteX5" fmla="*/ 1868027 w 5269905"/>
                <a:gd name="connsiteY5" fmla="*/ 931884 h 2303485"/>
                <a:gd name="connsiteX6" fmla="*/ 2658440 w 5269905"/>
                <a:gd name="connsiteY6" fmla="*/ 1218603 h 2303485"/>
                <a:gd name="connsiteX7" fmla="*/ 2976155 w 5269905"/>
                <a:gd name="connsiteY7" fmla="*/ 908637 h 2303485"/>
                <a:gd name="connsiteX8" fmla="*/ 2061756 w 5269905"/>
                <a:gd name="connsiteY8" fmla="*/ 273207 h 2303485"/>
                <a:gd name="connsiteX9" fmla="*/ 2534454 w 5269905"/>
                <a:gd name="connsiteY9" fmla="*/ 25234 h 2303485"/>
                <a:gd name="connsiteX10" fmla="*/ 4146278 w 5269905"/>
                <a:gd name="connsiteY10" fmla="*/ 846644 h 2303485"/>
                <a:gd name="connsiteX11" fmla="*/ 5269905 w 5269905"/>
                <a:gd name="connsiteY11" fmla="*/ 249959 h 2303485"/>
                <a:gd name="connsiteX0" fmla="*/ 23728 w 5269905"/>
                <a:gd name="connsiteY0" fmla="*/ 2346463 h 2346463"/>
                <a:gd name="connsiteX1" fmla="*/ 271701 w 5269905"/>
                <a:gd name="connsiteY1" fmla="*/ 1308076 h 2346463"/>
                <a:gd name="connsiteX2" fmla="*/ 1906773 w 5269905"/>
                <a:gd name="connsiteY2" fmla="*/ 2183730 h 2346463"/>
                <a:gd name="connsiteX3" fmla="*/ 2441464 w 5269905"/>
                <a:gd name="connsiteY3" fmla="*/ 1920259 h 2346463"/>
                <a:gd name="connsiteX4" fmla="*/ 1534813 w 5269905"/>
                <a:gd name="connsiteY4" fmla="*/ 1269331 h 2346463"/>
                <a:gd name="connsiteX5" fmla="*/ 1868027 w 5269905"/>
                <a:gd name="connsiteY5" fmla="*/ 974862 h 2346463"/>
                <a:gd name="connsiteX6" fmla="*/ 2658440 w 5269905"/>
                <a:gd name="connsiteY6" fmla="*/ 1261581 h 2346463"/>
                <a:gd name="connsiteX7" fmla="*/ 2976155 w 5269905"/>
                <a:gd name="connsiteY7" fmla="*/ 951615 h 2346463"/>
                <a:gd name="connsiteX8" fmla="*/ 2061756 w 5269905"/>
                <a:gd name="connsiteY8" fmla="*/ 316185 h 2346463"/>
                <a:gd name="connsiteX9" fmla="*/ 2534454 w 5269905"/>
                <a:gd name="connsiteY9" fmla="*/ 68212 h 2346463"/>
                <a:gd name="connsiteX10" fmla="*/ 4146278 w 5269905"/>
                <a:gd name="connsiteY10" fmla="*/ 889622 h 2346463"/>
                <a:gd name="connsiteX11" fmla="*/ 5269905 w 5269905"/>
                <a:gd name="connsiteY11" fmla="*/ 292937 h 2346463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3798 w 5629683"/>
                <a:gd name="connsiteY0" fmla="*/ 2499801 h 2499801"/>
                <a:gd name="connsiteX1" fmla="*/ 631479 w 5629683"/>
                <a:gd name="connsiteY1" fmla="*/ 1267685 h 2499801"/>
                <a:gd name="connsiteX2" fmla="*/ 2266551 w 5629683"/>
                <a:gd name="connsiteY2" fmla="*/ 2143339 h 2499801"/>
                <a:gd name="connsiteX3" fmla="*/ 2801242 w 5629683"/>
                <a:gd name="connsiteY3" fmla="*/ 1879868 h 2499801"/>
                <a:gd name="connsiteX4" fmla="*/ 1894591 w 5629683"/>
                <a:gd name="connsiteY4" fmla="*/ 1228940 h 2499801"/>
                <a:gd name="connsiteX5" fmla="*/ 2227805 w 5629683"/>
                <a:gd name="connsiteY5" fmla="*/ 934471 h 2499801"/>
                <a:gd name="connsiteX6" fmla="*/ 3018218 w 5629683"/>
                <a:gd name="connsiteY6" fmla="*/ 1221190 h 2499801"/>
                <a:gd name="connsiteX7" fmla="*/ 3335933 w 5629683"/>
                <a:gd name="connsiteY7" fmla="*/ 911224 h 2499801"/>
                <a:gd name="connsiteX8" fmla="*/ 2421534 w 5629683"/>
                <a:gd name="connsiteY8" fmla="*/ 275794 h 2499801"/>
                <a:gd name="connsiteX9" fmla="*/ 3033717 w 5629683"/>
                <a:gd name="connsiteY9" fmla="*/ 74316 h 2499801"/>
                <a:gd name="connsiteX10" fmla="*/ 4506056 w 5629683"/>
                <a:gd name="connsiteY10" fmla="*/ 849231 h 2499801"/>
                <a:gd name="connsiteX11" fmla="*/ 5629683 w 5629683"/>
                <a:gd name="connsiteY11" fmla="*/ 252546 h 2499801"/>
                <a:gd name="connsiteX0" fmla="*/ 4116 w 5599005"/>
                <a:gd name="connsiteY0" fmla="*/ 2678031 h 2678031"/>
                <a:gd name="connsiteX1" fmla="*/ 600801 w 5599005"/>
                <a:gd name="connsiteY1" fmla="*/ 1267685 h 2678031"/>
                <a:gd name="connsiteX2" fmla="*/ 2235873 w 5599005"/>
                <a:gd name="connsiteY2" fmla="*/ 2143339 h 2678031"/>
                <a:gd name="connsiteX3" fmla="*/ 2770564 w 5599005"/>
                <a:gd name="connsiteY3" fmla="*/ 1879868 h 2678031"/>
                <a:gd name="connsiteX4" fmla="*/ 1863913 w 5599005"/>
                <a:gd name="connsiteY4" fmla="*/ 1228940 h 2678031"/>
                <a:gd name="connsiteX5" fmla="*/ 2197127 w 5599005"/>
                <a:gd name="connsiteY5" fmla="*/ 934471 h 2678031"/>
                <a:gd name="connsiteX6" fmla="*/ 2987540 w 5599005"/>
                <a:gd name="connsiteY6" fmla="*/ 1221190 h 2678031"/>
                <a:gd name="connsiteX7" fmla="*/ 3305255 w 5599005"/>
                <a:gd name="connsiteY7" fmla="*/ 911224 h 2678031"/>
                <a:gd name="connsiteX8" fmla="*/ 2390856 w 5599005"/>
                <a:gd name="connsiteY8" fmla="*/ 275794 h 2678031"/>
                <a:gd name="connsiteX9" fmla="*/ 3003039 w 5599005"/>
                <a:gd name="connsiteY9" fmla="*/ 74316 h 2678031"/>
                <a:gd name="connsiteX10" fmla="*/ 4475378 w 5599005"/>
                <a:gd name="connsiteY10" fmla="*/ 849231 h 2678031"/>
                <a:gd name="connsiteX11" fmla="*/ 5599005 w 5599005"/>
                <a:gd name="connsiteY11" fmla="*/ 252546 h 2678031"/>
                <a:gd name="connsiteX0" fmla="*/ 3590 w 5652723"/>
                <a:gd name="connsiteY0" fmla="*/ 3003496 h 3003496"/>
                <a:gd name="connsiteX1" fmla="*/ 654519 w 5652723"/>
                <a:gd name="connsiteY1" fmla="*/ 1267685 h 3003496"/>
                <a:gd name="connsiteX2" fmla="*/ 2289591 w 5652723"/>
                <a:gd name="connsiteY2" fmla="*/ 2143339 h 3003496"/>
                <a:gd name="connsiteX3" fmla="*/ 2824282 w 5652723"/>
                <a:gd name="connsiteY3" fmla="*/ 1879868 h 3003496"/>
                <a:gd name="connsiteX4" fmla="*/ 1917631 w 5652723"/>
                <a:gd name="connsiteY4" fmla="*/ 1228940 h 3003496"/>
                <a:gd name="connsiteX5" fmla="*/ 2250845 w 5652723"/>
                <a:gd name="connsiteY5" fmla="*/ 934471 h 3003496"/>
                <a:gd name="connsiteX6" fmla="*/ 3041258 w 5652723"/>
                <a:gd name="connsiteY6" fmla="*/ 1221190 h 3003496"/>
                <a:gd name="connsiteX7" fmla="*/ 3358973 w 5652723"/>
                <a:gd name="connsiteY7" fmla="*/ 911224 h 3003496"/>
                <a:gd name="connsiteX8" fmla="*/ 2444574 w 5652723"/>
                <a:gd name="connsiteY8" fmla="*/ 275794 h 3003496"/>
                <a:gd name="connsiteX9" fmla="*/ 3056757 w 5652723"/>
                <a:gd name="connsiteY9" fmla="*/ 74316 h 3003496"/>
                <a:gd name="connsiteX10" fmla="*/ 4529096 w 5652723"/>
                <a:gd name="connsiteY10" fmla="*/ 849231 h 3003496"/>
                <a:gd name="connsiteX11" fmla="*/ 5652723 w 5652723"/>
                <a:gd name="connsiteY11" fmla="*/ 252546 h 3003496"/>
                <a:gd name="connsiteX0" fmla="*/ 3525 w 5660407"/>
                <a:gd name="connsiteY0" fmla="*/ 2840763 h 2840763"/>
                <a:gd name="connsiteX1" fmla="*/ 662203 w 5660407"/>
                <a:gd name="connsiteY1" fmla="*/ 1267685 h 2840763"/>
                <a:gd name="connsiteX2" fmla="*/ 2297275 w 5660407"/>
                <a:gd name="connsiteY2" fmla="*/ 2143339 h 2840763"/>
                <a:gd name="connsiteX3" fmla="*/ 2831966 w 5660407"/>
                <a:gd name="connsiteY3" fmla="*/ 1879868 h 2840763"/>
                <a:gd name="connsiteX4" fmla="*/ 1925315 w 5660407"/>
                <a:gd name="connsiteY4" fmla="*/ 1228940 h 2840763"/>
                <a:gd name="connsiteX5" fmla="*/ 2258529 w 5660407"/>
                <a:gd name="connsiteY5" fmla="*/ 934471 h 2840763"/>
                <a:gd name="connsiteX6" fmla="*/ 3048942 w 5660407"/>
                <a:gd name="connsiteY6" fmla="*/ 1221190 h 2840763"/>
                <a:gd name="connsiteX7" fmla="*/ 3366657 w 5660407"/>
                <a:gd name="connsiteY7" fmla="*/ 911224 h 2840763"/>
                <a:gd name="connsiteX8" fmla="*/ 2452258 w 5660407"/>
                <a:gd name="connsiteY8" fmla="*/ 275794 h 2840763"/>
                <a:gd name="connsiteX9" fmla="*/ 3064441 w 5660407"/>
                <a:gd name="connsiteY9" fmla="*/ 74316 h 2840763"/>
                <a:gd name="connsiteX10" fmla="*/ 4536780 w 5660407"/>
                <a:gd name="connsiteY10" fmla="*/ 849231 h 2840763"/>
                <a:gd name="connsiteX11" fmla="*/ 5660407 w 5660407"/>
                <a:gd name="connsiteY11" fmla="*/ 252546 h 2840763"/>
                <a:gd name="connsiteX0" fmla="*/ 4962 w 5661844"/>
                <a:gd name="connsiteY0" fmla="*/ 2840763 h 2840763"/>
                <a:gd name="connsiteX1" fmla="*/ 663640 w 5661844"/>
                <a:gd name="connsiteY1" fmla="*/ 1267685 h 2840763"/>
                <a:gd name="connsiteX2" fmla="*/ 2298712 w 5661844"/>
                <a:gd name="connsiteY2" fmla="*/ 2143339 h 2840763"/>
                <a:gd name="connsiteX3" fmla="*/ 2833403 w 5661844"/>
                <a:gd name="connsiteY3" fmla="*/ 1879868 h 2840763"/>
                <a:gd name="connsiteX4" fmla="*/ 1926752 w 5661844"/>
                <a:gd name="connsiteY4" fmla="*/ 1228940 h 2840763"/>
                <a:gd name="connsiteX5" fmla="*/ 2259966 w 5661844"/>
                <a:gd name="connsiteY5" fmla="*/ 934471 h 2840763"/>
                <a:gd name="connsiteX6" fmla="*/ 3050379 w 5661844"/>
                <a:gd name="connsiteY6" fmla="*/ 1221190 h 2840763"/>
                <a:gd name="connsiteX7" fmla="*/ 3368094 w 5661844"/>
                <a:gd name="connsiteY7" fmla="*/ 911224 h 2840763"/>
                <a:gd name="connsiteX8" fmla="*/ 2453695 w 5661844"/>
                <a:gd name="connsiteY8" fmla="*/ 275794 h 2840763"/>
                <a:gd name="connsiteX9" fmla="*/ 3065878 w 5661844"/>
                <a:gd name="connsiteY9" fmla="*/ 74316 h 2840763"/>
                <a:gd name="connsiteX10" fmla="*/ 4538217 w 5661844"/>
                <a:gd name="connsiteY10" fmla="*/ 849231 h 2840763"/>
                <a:gd name="connsiteX11" fmla="*/ 5661844 w 5661844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31859 w 5660300"/>
                <a:gd name="connsiteY3" fmla="*/ 1879868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08612 w 5660300"/>
                <a:gd name="connsiteY3" fmla="*/ 1864370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0300" h="2840763">
                  <a:moveTo>
                    <a:pt x="3418" y="2840763"/>
                  </a:moveTo>
                  <a:cubicBezTo>
                    <a:pt x="-37265" y="1792689"/>
                    <a:pt x="291428" y="1392963"/>
                    <a:pt x="662096" y="1267685"/>
                  </a:cubicBezTo>
                  <a:cubicBezTo>
                    <a:pt x="1032764" y="1142407"/>
                    <a:pt x="1869673" y="1989647"/>
                    <a:pt x="2227426" y="2089095"/>
                  </a:cubicBezTo>
                  <a:cubicBezTo>
                    <a:pt x="2585179" y="2188543"/>
                    <a:pt x="2858982" y="2007729"/>
                    <a:pt x="2808612" y="1864370"/>
                  </a:cubicBezTo>
                  <a:cubicBezTo>
                    <a:pt x="2758242" y="1721011"/>
                    <a:pt x="2016906" y="1383923"/>
                    <a:pt x="1925208" y="1228940"/>
                  </a:cubicBezTo>
                  <a:cubicBezTo>
                    <a:pt x="1833510" y="1073957"/>
                    <a:pt x="2071151" y="935763"/>
                    <a:pt x="2258422" y="934471"/>
                  </a:cubicBezTo>
                  <a:cubicBezTo>
                    <a:pt x="2445693" y="933179"/>
                    <a:pt x="2864147" y="1225065"/>
                    <a:pt x="3048835" y="1221190"/>
                  </a:cubicBezTo>
                  <a:cubicBezTo>
                    <a:pt x="3233523" y="1217315"/>
                    <a:pt x="3465997" y="1068790"/>
                    <a:pt x="3366550" y="911224"/>
                  </a:cubicBezTo>
                  <a:cubicBezTo>
                    <a:pt x="3267103" y="753658"/>
                    <a:pt x="2502520" y="415279"/>
                    <a:pt x="2452151" y="275794"/>
                  </a:cubicBezTo>
                  <a:cubicBezTo>
                    <a:pt x="2401782" y="136309"/>
                    <a:pt x="2716914" y="-129745"/>
                    <a:pt x="3064334" y="74316"/>
                  </a:cubicBezTo>
                  <a:cubicBezTo>
                    <a:pt x="3411754" y="278377"/>
                    <a:pt x="4173754" y="804027"/>
                    <a:pt x="4536673" y="849231"/>
                  </a:cubicBezTo>
                  <a:cubicBezTo>
                    <a:pt x="4899592" y="894435"/>
                    <a:pt x="5447198" y="362326"/>
                    <a:pt x="5660300" y="252546"/>
                  </a:cubicBezTo>
                </a:path>
              </a:pathLst>
            </a:custGeom>
            <a:noFill/>
            <a:ln w="254000">
              <a:solidFill>
                <a:srgbClr val="182839">
                  <a:alpha val="33000"/>
                </a:srgbClr>
              </a:solidFill>
            </a:ln>
            <a:effectLst>
              <a:outerShdw dist="50800" dir="5400000" algn="ctr" rotWithShape="0">
                <a:srgbClr val="000000">
                  <a:alpha val="61000"/>
                </a:srgbClr>
              </a:outerShd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10DAA91-9436-41AB-A0BA-4DAE1137A53B}"/>
                </a:ext>
              </a:extLst>
            </p:cNvPr>
            <p:cNvSpPr/>
            <p:nvPr/>
          </p:nvSpPr>
          <p:spPr>
            <a:xfrm>
              <a:off x="0" y="2372219"/>
              <a:ext cx="9382456" cy="4708821"/>
            </a:xfrm>
            <a:custGeom>
              <a:avLst/>
              <a:gdLst>
                <a:gd name="connsiteX0" fmla="*/ 20298 w 5266475"/>
                <a:gd name="connsiteY0" fmla="*/ 2279224 h 2279224"/>
                <a:gd name="connsiteX1" fmla="*/ 268271 w 5266475"/>
                <a:gd name="connsiteY1" fmla="*/ 1240837 h 2279224"/>
                <a:gd name="connsiteX2" fmla="*/ 1903343 w 5266475"/>
                <a:gd name="connsiteY2" fmla="*/ 2116491 h 2279224"/>
                <a:gd name="connsiteX3" fmla="*/ 2438034 w 5266475"/>
                <a:gd name="connsiteY3" fmla="*/ 1853020 h 2279224"/>
                <a:gd name="connsiteX4" fmla="*/ 1492637 w 5266475"/>
                <a:gd name="connsiteY4" fmla="*/ 1209841 h 2279224"/>
                <a:gd name="connsiteX5" fmla="*/ 1973085 w 5266475"/>
                <a:gd name="connsiteY5" fmla="*/ 884376 h 2279224"/>
                <a:gd name="connsiteX6" fmla="*/ 2554271 w 5266475"/>
                <a:gd name="connsiteY6" fmla="*/ 1194342 h 2279224"/>
                <a:gd name="connsiteX7" fmla="*/ 3057966 w 5266475"/>
                <a:gd name="connsiteY7" fmla="*/ 884376 h 2279224"/>
                <a:gd name="connsiteX8" fmla="*/ 2073824 w 5266475"/>
                <a:gd name="connsiteY8" fmla="*/ 326437 h 2279224"/>
                <a:gd name="connsiteX9" fmla="*/ 2616265 w 5266475"/>
                <a:gd name="connsiteY9" fmla="*/ 16471 h 2279224"/>
                <a:gd name="connsiteX10" fmla="*/ 4104102 w 5266475"/>
                <a:gd name="connsiteY10" fmla="*/ 822383 h 2279224"/>
                <a:gd name="connsiteX11" fmla="*/ 5266475 w 526647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976515 w 5269905"/>
                <a:gd name="connsiteY5" fmla="*/ 884376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658440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545 h 2279545"/>
                <a:gd name="connsiteX1" fmla="*/ 271701 w 5269905"/>
                <a:gd name="connsiteY1" fmla="*/ 1241158 h 2279545"/>
                <a:gd name="connsiteX2" fmla="*/ 1906773 w 5269905"/>
                <a:gd name="connsiteY2" fmla="*/ 2116812 h 2279545"/>
                <a:gd name="connsiteX3" fmla="*/ 2441464 w 5269905"/>
                <a:gd name="connsiteY3" fmla="*/ 1853341 h 2279545"/>
                <a:gd name="connsiteX4" fmla="*/ 1534813 w 5269905"/>
                <a:gd name="connsiteY4" fmla="*/ 1202413 h 2279545"/>
                <a:gd name="connsiteX5" fmla="*/ 1868027 w 5269905"/>
                <a:gd name="connsiteY5" fmla="*/ 907944 h 2279545"/>
                <a:gd name="connsiteX6" fmla="*/ 2658440 w 5269905"/>
                <a:gd name="connsiteY6" fmla="*/ 1194663 h 2279545"/>
                <a:gd name="connsiteX7" fmla="*/ 3022650 w 5269905"/>
                <a:gd name="connsiteY7" fmla="*/ 923443 h 2279545"/>
                <a:gd name="connsiteX8" fmla="*/ 2077254 w 5269905"/>
                <a:gd name="connsiteY8" fmla="*/ 326758 h 2279545"/>
                <a:gd name="connsiteX9" fmla="*/ 2619695 w 5269905"/>
                <a:gd name="connsiteY9" fmla="*/ 16792 h 2279545"/>
                <a:gd name="connsiteX10" fmla="*/ 4107532 w 5269905"/>
                <a:gd name="connsiteY10" fmla="*/ 822704 h 2279545"/>
                <a:gd name="connsiteX11" fmla="*/ 5269905 w 5269905"/>
                <a:gd name="connsiteY11" fmla="*/ 226019 h 2279545"/>
                <a:gd name="connsiteX0" fmla="*/ 23728 w 5269905"/>
                <a:gd name="connsiteY0" fmla="*/ 2289789 h 2289789"/>
                <a:gd name="connsiteX1" fmla="*/ 271701 w 5269905"/>
                <a:gd name="connsiteY1" fmla="*/ 1251402 h 2289789"/>
                <a:gd name="connsiteX2" fmla="*/ 1906773 w 5269905"/>
                <a:gd name="connsiteY2" fmla="*/ 2127056 h 2289789"/>
                <a:gd name="connsiteX3" fmla="*/ 2441464 w 5269905"/>
                <a:gd name="connsiteY3" fmla="*/ 1863585 h 2289789"/>
                <a:gd name="connsiteX4" fmla="*/ 1534813 w 5269905"/>
                <a:gd name="connsiteY4" fmla="*/ 1212657 h 2289789"/>
                <a:gd name="connsiteX5" fmla="*/ 1868027 w 5269905"/>
                <a:gd name="connsiteY5" fmla="*/ 918188 h 2289789"/>
                <a:gd name="connsiteX6" fmla="*/ 2658440 w 5269905"/>
                <a:gd name="connsiteY6" fmla="*/ 1204907 h 2289789"/>
                <a:gd name="connsiteX7" fmla="*/ 3022650 w 5269905"/>
                <a:gd name="connsiteY7" fmla="*/ 933687 h 2289789"/>
                <a:gd name="connsiteX8" fmla="*/ 2061756 w 5269905"/>
                <a:gd name="connsiteY8" fmla="*/ 259511 h 2289789"/>
                <a:gd name="connsiteX9" fmla="*/ 2619695 w 5269905"/>
                <a:gd name="connsiteY9" fmla="*/ 27036 h 2289789"/>
                <a:gd name="connsiteX10" fmla="*/ 4107532 w 5269905"/>
                <a:gd name="connsiteY10" fmla="*/ 832948 h 2289789"/>
                <a:gd name="connsiteX11" fmla="*/ 5269905 w 5269905"/>
                <a:gd name="connsiteY11" fmla="*/ 236263 h 2289789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07532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46278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303485 h 2303485"/>
                <a:gd name="connsiteX1" fmla="*/ 271701 w 5269905"/>
                <a:gd name="connsiteY1" fmla="*/ 1265098 h 2303485"/>
                <a:gd name="connsiteX2" fmla="*/ 1906773 w 5269905"/>
                <a:gd name="connsiteY2" fmla="*/ 2140752 h 2303485"/>
                <a:gd name="connsiteX3" fmla="*/ 2441464 w 5269905"/>
                <a:gd name="connsiteY3" fmla="*/ 1877281 h 2303485"/>
                <a:gd name="connsiteX4" fmla="*/ 1534813 w 5269905"/>
                <a:gd name="connsiteY4" fmla="*/ 1226353 h 2303485"/>
                <a:gd name="connsiteX5" fmla="*/ 1868027 w 5269905"/>
                <a:gd name="connsiteY5" fmla="*/ 931884 h 2303485"/>
                <a:gd name="connsiteX6" fmla="*/ 2658440 w 5269905"/>
                <a:gd name="connsiteY6" fmla="*/ 1218603 h 2303485"/>
                <a:gd name="connsiteX7" fmla="*/ 2976155 w 5269905"/>
                <a:gd name="connsiteY7" fmla="*/ 908637 h 2303485"/>
                <a:gd name="connsiteX8" fmla="*/ 2061756 w 5269905"/>
                <a:gd name="connsiteY8" fmla="*/ 273207 h 2303485"/>
                <a:gd name="connsiteX9" fmla="*/ 2534454 w 5269905"/>
                <a:gd name="connsiteY9" fmla="*/ 25234 h 2303485"/>
                <a:gd name="connsiteX10" fmla="*/ 4146278 w 5269905"/>
                <a:gd name="connsiteY10" fmla="*/ 846644 h 2303485"/>
                <a:gd name="connsiteX11" fmla="*/ 5269905 w 5269905"/>
                <a:gd name="connsiteY11" fmla="*/ 249959 h 2303485"/>
                <a:gd name="connsiteX0" fmla="*/ 23728 w 5269905"/>
                <a:gd name="connsiteY0" fmla="*/ 2346463 h 2346463"/>
                <a:gd name="connsiteX1" fmla="*/ 271701 w 5269905"/>
                <a:gd name="connsiteY1" fmla="*/ 1308076 h 2346463"/>
                <a:gd name="connsiteX2" fmla="*/ 1906773 w 5269905"/>
                <a:gd name="connsiteY2" fmla="*/ 2183730 h 2346463"/>
                <a:gd name="connsiteX3" fmla="*/ 2441464 w 5269905"/>
                <a:gd name="connsiteY3" fmla="*/ 1920259 h 2346463"/>
                <a:gd name="connsiteX4" fmla="*/ 1534813 w 5269905"/>
                <a:gd name="connsiteY4" fmla="*/ 1269331 h 2346463"/>
                <a:gd name="connsiteX5" fmla="*/ 1868027 w 5269905"/>
                <a:gd name="connsiteY5" fmla="*/ 974862 h 2346463"/>
                <a:gd name="connsiteX6" fmla="*/ 2658440 w 5269905"/>
                <a:gd name="connsiteY6" fmla="*/ 1261581 h 2346463"/>
                <a:gd name="connsiteX7" fmla="*/ 2976155 w 5269905"/>
                <a:gd name="connsiteY7" fmla="*/ 951615 h 2346463"/>
                <a:gd name="connsiteX8" fmla="*/ 2061756 w 5269905"/>
                <a:gd name="connsiteY8" fmla="*/ 316185 h 2346463"/>
                <a:gd name="connsiteX9" fmla="*/ 2534454 w 5269905"/>
                <a:gd name="connsiteY9" fmla="*/ 68212 h 2346463"/>
                <a:gd name="connsiteX10" fmla="*/ 4146278 w 5269905"/>
                <a:gd name="connsiteY10" fmla="*/ 889622 h 2346463"/>
                <a:gd name="connsiteX11" fmla="*/ 5269905 w 5269905"/>
                <a:gd name="connsiteY11" fmla="*/ 292937 h 2346463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3798 w 5629683"/>
                <a:gd name="connsiteY0" fmla="*/ 2499801 h 2499801"/>
                <a:gd name="connsiteX1" fmla="*/ 631479 w 5629683"/>
                <a:gd name="connsiteY1" fmla="*/ 1267685 h 2499801"/>
                <a:gd name="connsiteX2" fmla="*/ 2266551 w 5629683"/>
                <a:gd name="connsiteY2" fmla="*/ 2143339 h 2499801"/>
                <a:gd name="connsiteX3" fmla="*/ 2801242 w 5629683"/>
                <a:gd name="connsiteY3" fmla="*/ 1879868 h 2499801"/>
                <a:gd name="connsiteX4" fmla="*/ 1894591 w 5629683"/>
                <a:gd name="connsiteY4" fmla="*/ 1228940 h 2499801"/>
                <a:gd name="connsiteX5" fmla="*/ 2227805 w 5629683"/>
                <a:gd name="connsiteY5" fmla="*/ 934471 h 2499801"/>
                <a:gd name="connsiteX6" fmla="*/ 3018218 w 5629683"/>
                <a:gd name="connsiteY6" fmla="*/ 1221190 h 2499801"/>
                <a:gd name="connsiteX7" fmla="*/ 3335933 w 5629683"/>
                <a:gd name="connsiteY7" fmla="*/ 911224 h 2499801"/>
                <a:gd name="connsiteX8" fmla="*/ 2421534 w 5629683"/>
                <a:gd name="connsiteY8" fmla="*/ 275794 h 2499801"/>
                <a:gd name="connsiteX9" fmla="*/ 3033717 w 5629683"/>
                <a:gd name="connsiteY9" fmla="*/ 74316 h 2499801"/>
                <a:gd name="connsiteX10" fmla="*/ 4506056 w 5629683"/>
                <a:gd name="connsiteY10" fmla="*/ 849231 h 2499801"/>
                <a:gd name="connsiteX11" fmla="*/ 5629683 w 5629683"/>
                <a:gd name="connsiteY11" fmla="*/ 252546 h 2499801"/>
                <a:gd name="connsiteX0" fmla="*/ 4116 w 5599005"/>
                <a:gd name="connsiteY0" fmla="*/ 2678031 h 2678031"/>
                <a:gd name="connsiteX1" fmla="*/ 600801 w 5599005"/>
                <a:gd name="connsiteY1" fmla="*/ 1267685 h 2678031"/>
                <a:gd name="connsiteX2" fmla="*/ 2235873 w 5599005"/>
                <a:gd name="connsiteY2" fmla="*/ 2143339 h 2678031"/>
                <a:gd name="connsiteX3" fmla="*/ 2770564 w 5599005"/>
                <a:gd name="connsiteY3" fmla="*/ 1879868 h 2678031"/>
                <a:gd name="connsiteX4" fmla="*/ 1863913 w 5599005"/>
                <a:gd name="connsiteY4" fmla="*/ 1228940 h 2678031"/>
                <a:gd name="connsiteX5" fmla="*/ 2197127 w 5599005"/>
                <a:gd name="connsiteY5" fmla="*/ 934471 h 2678031"/>
                <a:gd name="connsiteX6" fmla="*/ 2987540 w 5599005"/>
                <a:gd name="connsiteY6" fmla="*/ 1221190 h 2678031"/>
                <a:gd name="connsiteX7" fmla="*/ 3305255 w 5599005"/>
                <a:gd name="connsiteY7" fmla="*/ 911224 h 2678031"/>
                <a:gd name="connsiteX8" fmla="*/ 2390856 w 5599005"/>
                <a:gd name="connsiteY8" fmla="*/ 275794 h 2678031"/>
                <a:gd name="connsiteX9" fmla="*/ 3003039 w 5599005"/>
                <a:gd name="connsiteY9" fmla="*/ 74316 h 2678031"/>
                <a:gd name="connsiteX10" fmla="*/ 4475378 w 5599005"/>
                <a:gd name="connsiteY10" fmla="*/ 849231 h 2678031"/>
                <a:gd name="connsiteX11" fmla="*/ 5599005 w 5599005"/>
                <a:gd name="connsiteY11" fmla="*/ 252546 h 2678031"/>
                <a:gd name="connsiteX0" fmla="*/ 3590 w 5652723"/>
                <a:gd name="connsiteY0" fmla="*/ 3003496 h 3003496"/>
                <a:gd name="connsiteX1" fmla="*/ 654519 w 5652723"/>
                <a:gd name="connsiteY1" fmla="*/ 1267685 h 3003496"/>
                <a:gd name="connsiteX2" fmla="*/ 2289591 w 5652723"/>
                <a:gd name="connsiteY2" fmla="*/ 2143339 h 3003496"/>
                <a:gd name="connsiteX3" fmla="*/ 2824282 w 5652723"/>
                <a:gd name="connsiteY3" fmla="*/ 1879868 h 3003496"/>
                <a:gd name="connsiteX4" fmla="*/ 1917631 w 5652723"/>
                <a:gd name="connsiteY4" fmla="*/ 1228940 h 3003496"/>
                <a:gd name="connsiteX5" fmla="*/ 2250845 w 5652723"/>
                <a:gd name="connsiteY5" fmla="*/ 934471 h 3003496"/>
                <a:gd name="connsiteX6" fmla="*/ 3041258 w 5652723"/>
                <a:gd name="connsiteY6" fmla="*/ 1221190 h 3003496"/>
                <a:gd name="connsiteX7" fmla="*/ 3358973 w 5652723"/>
                <a:gd name="connsiteY7" fmla="*/ 911224 h 3003496"/>
                <a:gd name="connsiteX8" fmla="*/ 2444574 w 5652723"/>
                <a:gd name="connsiteY8" fmla="*/ 275794 h 3003496"/>
                <a:gd name="connsiteX9" fmla="*/ 3056757 w 5652723"/>
                <a:gd name="connsiteY9" fmla="*/ 74316 h 3003496"/>
                <a:gd name="connsiteX10" fmla="*/ 4529096 w 5652723"/>
                <a:gd name="connsiteY10" fmla="*/ 849231 h 3003496"/>
                <a:gd name="connsiteX11" fmla="*/ 5652723 w 5652723"/>
                <a:gd name="connsiteY11" fmla="*/ 252546 h 3003496"/>
                <a:gd name="connsiteX0" fmla="*/ 3525 w 5660407"/>
                <a:gd name="connsiteY0" fmla="*/ 2840763 h 2840763"/>
                <a:gd name="connsiteX1" fmla="*/ 662203 w 5660407"/>
                <a:gd name="connsiteY1" fmla="*/ 1267685 h 2840763"/>
                <a:gd name="connsiteX2" fmla="*/ 2297275 w 5660407"/>
                <a:gd name="connsiteY2" fmla="*/ 2143339 h 2840763"/>
                <a:gd name="connsiteX3" fmla="*/ 2831966 w 5660407"/>
                <a:gd name="connsiteY3" fmla="*/ 1879868 h 2840763"/>
                <a:gd name="connsiteX4" fmla="*/ 1925315 w 5660407"/>
                <a:gd name="connsiteY4" fmla="*/ 1228940 h 2840763"/>
                <a:gd name="connsiteX5" fmla="*/ 2258529 w 5660407"/>
                <a:gd name="connsiteY5" fmla="*/ 934471 h 2840763"/>
                <a:gd name="connsiteX6" fmla="*/ 3048942 w 5660407"/>
                <a:gd name="connsiteY6" fmla="*/ 1221190 h 2840763"/>
                <a:gd name="connsiteX7" fmla="*/ 3366657 w 5660407"/>
                <a:gd name="connsiteY7" fmla="*/ 911224 h 2840763"/>
                <a:gd name="connsiteX8" fmla="*/ 2452258 w 5660407"/>
                <a:gd name="connsiteY8" fmla="*/ 275794 h 2840763"/>
                <a:gd name="connsiteX9" fmla="*/ 3064441 w 5660407"/>
                <a:gd name="connsiteY9" fmla="*/ 74316 h 2840763"/>
                <a:gd name="connsiteX10" fmla="*/ 4536780 w 5660407"/>
                <a:gd name="connsiteY10" fmla="*/ 849231 h 2840763"/>
                <a:gd name="connsiteX11" fmla="*/ 5660407 w 5660407"/>
                <a:gd name="connsiteY11" fmla="*/ 252546 h 2840763"/>
                <a:gd name="connsiteX0" fmla="*/ 4962 w 5661844"/>
                <a:gd name="connsiteY0" fmla="*/ 2840763 h 2840763"/>
                <a:gd name="connsiteX1" fmla="*/ 663640 w 5661844"/>
                <a:gd name="connsiteY1" fmla="*/ 1267685 h 2840763"/>
                <a:gd name="connsiteX2" fmla="*/ 2298712 w 5661844"/>
                <a:gd name="connsiteY2" fmla="*/ 2143339 h 2840763"/>
                <a:gd name="connsiteX3" fmla="*/ 2833403 w 5661844"/>
                <a:gd name="connsiteY3" fmla="*/ 1879868 h 2840763"/>
                <a:gd name="connsiteX4" fmla="*/ 1926752 w 5661844"/>
                <a:gd name="connsiteY4" fmla="*/ 1228940 h 2840763"/>
                <a:gd name="connsiteX5" fmla="*/ 2259966 w 5661844"/>
                <a:gd name="connsiteY5" fmla="*/ 934471 h 2840763"/>
                <a:gd name="connsiteX6" fmla="*/ 3050379 w 5661844"/>
                <a:gd name="connsiteY6" fmla="*/ 1221190 h 2840763"/>
                <a:gd name="connsiteX7" fmla="*/ 3368094 w 5661844"/>
                <a:gd name="connsiteY7" fmla="*/ 911224 h 2840763"/>
                <a:gd name="connsiteX8" fmla="*/ 2453695 w 5661844"/>
                <a:gd name="connsiteY8" fmla="*/ 275794 h 2840763"/>
                <a:gd name="connsiteX9" fmla="*/ 3065878 w 5661844"/>
                <a:gd name="connsiteY9" fmla="*/ 74316 h 2840763"/>
                <a:gd name="connsiteX10" fmla="*/ 4538217 w 5661844"/>
                <a:gd name="connsiteY10" fmla="*/ 849231 h 2840763"/>
                <a:gd name="connsiteX11" fmla="*/ 5661844 w 5661844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31859 w 5660300"/>
                <a:gd name="connsiteY3" fmla="*/ 1879868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08612 w 5660300"/>
                <a:gd name="connsiteY3" fmla="*/ 1864370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0300" h="2840763">
                  <a:moveTo>
                    <a:pt x="3418" y="2840763"/>
                  </a:moveTo>
                  <a:cubicBezTo>
                    <a:pt x="-37265" y="1792689"/>
                    <a:pt x="291428" y="1392963"/>
                    <a:pt x="662096" y="1267685"/>
                  </a:cubicBezTo>
                  <a:cubicBezTo>
                    <a:pt x="1032764" y="1142407"/>
                    <a:pt x="1869673" y="1989647"/>
                    <a:pt x="2227426" y="2089095"/>
                  </a:cubicBezTo>
                  <a:cubicBezTo>
                    <a:pt x="2585179" y="2188543"/>
                    <a:pt x="2858982" y="2007729"/>
                    <a:pt x="2808612" y="1864370"/>
                  </a:cubicBezTo>
                  <a:cubicBezTo>
                    <a:pt x="2758242" y="1721011"/>
                    <a:pt x="2016906" y="1383923"/>
                    <a:pt x="1925208" y="1228940"/>
                  </a:cubicBezTo>
                  <a:cubicBezTo>
                    <a:pt x="1833510" y="1073957"/>
                    <a:pt x="2071151" y="935763"/>
                    <a:pt x="2258422" y="934471"/>
                  </a:cubicBezTo>
                  <a:cubicBezTo>
                    <a:pt x="2445693" y="933179"/>
                    <a:pt x="2864147" y="1225065"/>
                    <a:pt x="3048835" y="1221190"/>
                  </a:cubicBezTo>
                  <a:cubicBezTo>
                    <a:pt x="3233523" y="1217315"/>
                    <a:pt x="3465997" y="1068790"/>
                    <a:pt x="3366550" y="911224"/>
                  </a:cubicBezTo>
                  <a:cubicBezTo>
                    <a:pt x="3267103" y="753658"/>
                    <a:pt x="2502520" y="415279"/>
                    <a:pt x="2452151" y="275794"/>
                  </a:cubicBezTo>
                  <a:cubicBezTo>
                    <a:pt x="2401782" y="136309"/>
                    <a:pt x="2716914" y="-129745"/>
                    <a:pt x="3064334" y="74316"/>
                  </a:cubicBezTo>
                  <a:cubicBezTo>
                    <a:pt x="3411754" y="278377"/>
                    <a:pt x="4173754" y="804027"/>
                    <a:pt x="4536673" y="849231"/>
                  </a:cubicBezTo>
                  <a:cubicBezTo>
                    <a:pt x="4899592" y="894435"/>
                    <a:pt x="5447198" y="362326"/>
                    <a:pt x="5660300" y="252546"/>
                  </a:cubicBezTo>
                </a:path>
              </a:pathLst>
            </a:custGeom>
            <a:noFill/>
            <a:ln w="254000">
              <a:solidFill>
                <a:srgbClr val="3647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57FDFA0F-F2EA-469A-899A-3375FE838554}"/>
                </a:ext>
              </a:extLst>
            </p:cNvPr>
            <p:cNvSpPr/>
            <p:nvPr/>
          </p:nvSpPr>
          <p:spPr>
            <a:xfrm>
              <a:off x="0" y="2372219"/>
              <a:ext cx="9382456" cy="4708821"/>
            </a:xfrm>
            <a:custGeom>
              <a:avLst/>
              <a:gdLst>
                <a:gd name="connsiteX0" fmla="*/ 20298 w 5266475"/>
                <a:gd name="connsiteY0" fmla="*/ 2279224 h 2279224"/>
                <a:gd name="connsiteX1" fmla="*/ 268271 w 5266475"/>
                <a:gd name="connsiteY1" fmla="*/ 1240837 h 2279224"/>
                <a:gd name="connsiteX2" fmla="*/ 1903343 w 5266475"/>
                <a:gd name="connsiteY2" fmla="*/ 2116491 h 2279224"/>
                <a:gd name="connsiteX3" fmla="*/ 2438034 w 5266475"/>
                <a:gd name="connsiteY3" fmla="*/ 1853020 h 2279224"/>
                <a:gd name="connsiteX4" fmla="*/ 1492637 w 5266475"/>
                <a:gd name="connsiteY4" fmla="*/ 1209841 h 2279224"/>
                <a:gd name="connsiteX5" fmla="*/ 1973085 w 5266475"/>
                <a:gd name="connsiteY5" fmla="*/ 884376 h 2279224"/>
                <a:gd name="connsiteX6" fmla="*/ 2554271 w 5266475"/>
                <a:gd name="connsiteY6" fmla="*/ 1194342 h 2279224"/>
                <a:gd name="connsiteX7" fmla="*/ 3057966 w 5266475"/>
                <a:gd name="connsiteY7" fmla="*/ 884376 h 2279224"/>
                <a:gd name="connsiteX8" fmla="*/ 2073824 w 5266475"/>
                <a:gd name="connsiteY8" fmla="*/ 326437 h 2279224"/>
                <a:gd name="connsiteX9" fmla="*/ 2616265 w 5266475"/>
                <a:gd name="connsiteY9" fmla="*/ 16471 h 2279224"/>
                <a:gd name="connsiteX10" fmla="*/ 4104102 w 5266475"/>
                <a:gd name="connsiteY10" fmla="*/ 822383 h 2279224"/>
                <a:gd name="connsiteX11" fmla="*/ 5266475 w 526647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976515 w 5269905"/>
                <a:gd name="connsiteY5" fmla="*/ 884376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658440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545 h 2279545"/>
                <a:gd name="connsiteX1" fmla="*/ 271701 w 5269905"/>
                <a:gd name="connsiteY1" fmla="*/ 1241158 h 2279545"/>
                <a:gd name="connsiteX2" fmla="*/ 1906773 w 5269905"/>
                <a:gd name="connsiteY2" fmla="*/ 2116812 h 2279545"/>
                <a:gd name="connsiteX3" fmla="*/ 2441464 w 5269905"/>
                <a:gd name="connsiteY3" fmla="*/ 1853341 h 2279545"/>
                <a:gd name="connsiteX4" fmla="*/ 1534813 w 5269905"/>
                <a:gd name="connsiteY4" fmla="*/ 1202413 h 2279545"/>
                <a:gd name="connsiteX5" fmla="*/ 1868027 w 5269905"/>
                <a:gd name="connsiteY5" fmla="*/ 907944 h 2279545"/>
                <a:gd name="connsiteX6" fmla="*/ 2658440 w 5269905"/>
                <a:gd name="connsiteY6" fmla="*/ 1194663 h 2279545"/>
                <a:gd name="connsiteX7" fmla="*/ 3022650 w 5269905"/>
                <a:gd name="connsiteY7" fmla="*/ 923443 h 2279545"/>
                <a:gd name="connsiteX8" fmla="*/ 2077254 w 5269905"/>
                <a:gd name="connsiteY8" fmla="*/ 326758 h 2279545"/>
                <a:gd name="connsiteX9" fmla="*/ 2619695 w 5269905"/>
                <a:gd name="connsiteY9" fmla="*/ 16792 h 2279545"/>
                <a:gd name="connsiteX10" fmla="*/ 4107532 w 5269905"/>
                <a:gd name="connsiteY10" fmla="*/ 822704 h 2279545"/>
                <a:gd name="connsiteX11" fmla="*/ 5269905 w 5269905"/>
                <a:gd name="connsiteY11" fmla="*/ 226019 h 2279545"/>
                <a:gd name="connsiteX0" fmla="*/ 23728 w 5269905"/>
                <a:gd name="connsiteY0" fmla="*/ 2289789 h 2289789"/>
                <a:gd name="connsiteX1" fmla="*/ 271701 w 5269905"/>
                <a:gd name="connsiteY1" fmla="*/ 1251402 h 2289789"/>
                <a:gd name="connsiteX2" fmla="*/ 1906773 w 5269905"/>
                <a:gd name="connsiteY2" fmla="*/ 2127056 h 2289789"/>
                <a:gd name="connsiteX3" fmla="*/ 2441464 w 5269905"/>
                <a:gd name="connsiteY3" fmla="*/ 1863585 h 2289789"/>
                <a:gd name="connsiteX4" fmla="*/ 1534813 w 5269905"/>
                <a:gd name="connsiteY4" fmla="*/ 1212657 h 2289789"/>
                <a:gd name="connsiteX5" fmla="*/ 1868027 w 5269905"/>
                <a:gd name="connsiteY5" fmla="*/ 918188 h 2289789"/>
                <a:gd name="connsiteX6" fmla="*/ 2658440 w 5269905"/>
                <a:gd name="connsiteY6" fmla="*/ 1204907 h 2289789"/>
                <a:gd name="connsiteX7" fmla="*/ 3022650 w 5269905"/>
                <a:gd name="connsiteY7" fmla="*/ 933687 h 2289789"/>
                <a:gd name="connsiteX8" fmla="*/ 2061756 w 5269905"/>
                <a:gd name="connsiteY8" fmla="*/ 259511 h 2289789"/>
                <a:gd name="connsiteX9" fmla="*/ 2619695 w 5269905"/>
                <a:gd name="connsiteY9" fmla="*/ 27036 h 2289789"/>
                <a:gd name="connsiteX10" fmla="*/ 4107532 w 5269905"/>
                <a:gd name="connsiteY10" fmla="*/ 832948 h 2289789"/>
                <a:gd name="connsiteX11" fmla="*/ 5269905 w 5269905"/>
                <a:gd name="connsiteY11" fmla="*/ 236263 h 2289789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07532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46278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303485 h 2303485"/>
                <a:gd name="connsiteX1" fmla="*/ 271701 w 5269905"/>
                <a:gd name="connsiteY1" fmla="*/ 1265098 h 2303485"/>
                <a:gd name="connsiteX2" fmla="*/ 1906773 w 5269905"/>
                <a:gd name="connsiteY2" fmla="*/ 2140752 h 2303485"/>
                <a:gd name="connsiteX3" fmla="*/ 2441464 w 5269905"/>
                <a:gd name="connsiteY3" fmla="*/ 1877281 h 2303485"/>
                <a:gd name="connsiteX4" fmla="*/ 1534813 w 5269905"/>
                <a:gd name="connsiteY4" fmla="*/ 1226353 h 2303485"/>
                <a:gd name="connsiteX5" fmla="*/ 1868027 w 5269905"/>
                <a:gd name="connsiteY5" fmla="*/ 931884 h 2303485"/>
                <a:gd name="connsiteX6" fmla="*/ 2658440 w 5269905"/>
                <a:gd name="connsiteY6" fmla="*/ 1218603 h 2303485"/>
                <a:gd name="connsiteX7" fmla="*/ 2976155 w 5269905"/>
                <a:gd name="connsiteY7" fmla="*/ 908637 h 2303485"/>
                <a:gd name="connsiteX8" fmla="*/ 2061756 w 5269905"/>
                <a:gd name="connsiteY8" fmla="*/ 273207 h 2303485"/>
                <a:gd name="connsiteX9" fmla="*/ 2534454 w 5269905"/>
                <a:gd name="connsiteY9" fmla="*/ 25234 h 2303485"/>
                <a:gd name="connsiteX10" fmla="*/ 4146278 w 5269905"/>
                <a:gd name="connsiteY10" fmla="*/ 846644 h 2303485"/>
                <a:gd name="connsiteX11" fmla="*/ 5269905 w 5269905"/>
                <a:gd name="connsiteY11" fmla="*/ 249959 h 2303485"/>
                <a:gd name="connsiteX0" fmla="*/ 23728 w 5269905"/>
                <a:gd name="connsiteY0" fmla="*/ 2346463 h 2346463"/>
                <a:gd name="connsiteX1" fmla="*/ 271701 w 5269905"/>
                <a:gd name="connsiteY1" fmla="*/ 1308076 h 2346463"/>
                <a:gd name="connsiteX2" fmla="*/ 1906773 w 5269905"/>
                <a:gd name="connsiteY2" fmla="*/ 2183730 h 2346463"/>
                <a:gd name="connsiteX3" fmla="*/ 2441464 w 5269905"/>
                <a:gd name="connsiteY3" fmla="*/ 1920259 h 2346463"/>
                <a:gd name="connsiteX4" fmla="*/ 1534813 w 5269905"/>
                <a:gd name="connsiteY4" fmla="*/ 1269331 h 2346463"/>
                <a:gd name="connsiteX5" fmla="*/ 1868027 w 5269905"/>
                <a:gd name="connsiteY5" fmla="*/ 974862 h 2346463"/>
                <a:gd name="connsiteX6" fmla="*/ 2658440 w 5269905"/>
                <a:gd name="connsiteY6" fmla="*/ 1261581 h 2346463"/>
                <a:gd name="connsiteX7" fmla="*/ 2976155 w 5269905"/>
                <a:gd name="connsiteY7" fmla="*/ 951615 h 2346463"/>
                <a:gd name="connsiteX8" fmla="*/ 2061756 w 5269905"/>
                <a:gd name="connsiteY8" fmla="*/ 316185 h 2346463"/>
                <a:gd name="connsiteX9" fmla="*/ 2534454 w 5269905"/>
                <a:gd name="connsiteY9" fmla="*/ 68212 h 2346463"/>
                <a:gd name="connsiteX10" fmla="*/ 4146278 w 5269905"/>
                <a:gd name="connsiteY10" fmla="*/ 889622 h 2346463"/>
                <a:gd name="connsiteX11" fmla="*/ 5269905 w 5269905"/>
                <a:gd name="connsiteY11" fmla="*/ 292937 h 2346463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3798 w 5629683"/>
                <a:gd name="connsiteY0" fmla="*/ 2499801 h 2499801"/>
                <a:gd name="connsiteX1" fmla="*/ 631479 w 5629683"/>
                <a:gd name="connsiteY1" fmla="*/ 1267685 h 2499801"/>
                <a:gd name="connsiteX2" fmla="*/ 2266551 w 5629683"/>
                <a:gd name="connsiteY2" fmla="*/ 2143339 h 2499801"/>
                <a:gd name="connsiteX3" fmla="*/ 2801242 w 5629683"/>
                <a:gd name="connsiteY3" fmla="*/ 1879868 h 2499801"/>
                <a:gd name="connsiteX4" fmla="*/ 1894591 w 5629683"/>
                <a:gd name="connsiteY4" fmla="*/ 1228940 h 2499801"/>
                <a:gd name="connsiteX5" fmla="*/ 2227805 w 5629683"/>
                <a:gd name="connsiteY5" fmla="*/ 934471 h 2499801"/>
                <a:gd name="connsiteX6" fmla="*/ 3018218 w 5629683"/>
                <a:gd name="connsiteY6" fmla="*/ 1221190 h 2499801"/>
                <a:gd name="connsiteX7" fmla="*/ 3335933 w 5629683"/>
                <a:gd name="connsiteY7" fmla="*/ 911224 h 2499801"/>
                <a:gd name="connsiteX8" fmla="*/ 2421534 w 5629683"/>
                <a:gd name="connsiteY8" fmla="*/ 275794 h 2499801"/>
                <a:gd name="connsiteX9" fmla="*/ 3033717 w 5629683"/>
                <a:gd name="connsiteY9" fmla="*/ 74316 h 2499801"/>
                <a:gd name="connsiteX10" fmla="*/ 4506056 w 5629683"/>
                <a:gd name="connsiteY10" fmla="*/ 849231 h 2499801"/>
                <a:gd name="connsiteX11" fmla="*/ 5629683 w 5629683"/>
                <a:gd name="connsiteY11" fmla="*/ 252546 h 2499801"/>
                <a:gd name="connsiteX0" fmla="*/ 4116 w 5599005"/>
                <a:gd name="connsiteY0" fmla="*/ 2678031 h 2678031"/>
                <a:gd name="connsiteX1" fmla="*/ 600801 w 5599005"/>
                <a:gd name="connsiteY1" fmla="*/ 1267685 h 2678031"/>
                <a:gd name="connsiteX2" fmla="*/ 2235873 w 5599005"/>
                <a:gd name="connsiteY2" fmla="*/ 2143339 h 2678031"/>
                <a:gd name="connsiteX3" fmla="*/ 2770564 w 5599005"/>
                <a:gd name="connsiteY3" fmla="*/ 1879868 h 2678031"/>
                <a:gd name="connsiteX4" fmla="*/ 1863913 w 5599005"/>
                <a:gd name="connsiteY4" fmla="*/ 1228940 h 2678031"/>
                <a:gd name="connsiteX5" fmla="*/ 2197127 w 5599005"/>
                <a:gd name="connsiteY5" fmla="*/ 934471 h 2678031"/>
                <a:gd name="connsiteX6" fmla="*/ 2987540 w 5599005"/>
                <a:gd name="connsiteY6" fmla="*/ 1221190 h 2678031"/>
                <a:gd name="connsiteX7" fmla="*/ 3305255 w 5599005"/>
                <a:gd name="connsiteY7" fmla="*/ 911224 h 2678031"/>
                <a:gd name="connsiteX8" fmla="*/ 2390856 w 5599005"/>
                <a:gd name="connsiteY8" fmla="*/ 275794 h 2678031"/>
                <a:gd name="connsiteX9" fmla="*/ 3003039 w 5599005"/>
                <a:gd name="connsiteY9" fmla="*/ 74316 h 2678031"/>
                <a:gd name="connsiteX10" fmla="*/ 4475378 w 5599005"/>
                <a:gd name="connsiteY10" fmla="*/ 849231 h 2678031"/>
                <a:gd name="connsiteX11" fmla="*/ 5599005 w 5599005"/>
                <a:gd name="connsiteY11" fmla="*/ 252546 h 2678031"/>
                <a:gd name="connsiteX0" fmla="*/ 3590 w 5652723"/>
                <a:gd name="connsiteY0" fmla="*/ 3003496 h 3003496"/>
                <a:gd name="connsiteX1" fmla="*/ 654519 w 5652723"/>
                <a:gd name="connsiteY1" fmla="*/ 1267685 h 3003496"/>
                <a:gd name="connsiteX2" fmla="*/ 2289591 w 5652723"/>
                <a:gd name="connsiteY2" fmla="*/ 2143339 h 3003496"/>
                <a:gd name="connsiteX3" fmla="*/ 2824282 w 5652723"/>
                <a:gd name="connsiteY3" fmla="*/ 1879868 h 3003496"/>
                <a:gd name="connsiteX4" fmla="*/ 1917631 w 5652723"/>
                <a:gd name="connsiteY4" fmla="*/ 1228940 h 3003496"/>
                <a:gd name="connsiteX5" fmla="*/ 2250845 w 5652723"/>
                <a:gd name="connsiteY5" fmla="*/ 934471 h 3003496"/>
                <a:gd name="connsiteX6" fmla="*/ 3041258 w 5652723"/>
                <a:gd name="connsiteY6" fmla="*/ 1221190 h 3003496"/>
                <a:gd name="connsiteX7" fmla="*/ 3358973 w 5652723"/>
                <a:gd name="connsiteY7" fmla="*/ 911224 h 3003496"/>
                <a:gd name="connsiteX8" fmla="*/ 2444574 w 5652723"/>
                <a:gd name="connsiteY8" fmla="*/ 275794 h 3003496"/>
                <a:gd name="connsiteX9" fmla="*/ 3056757 w 5652723"/>
                <a:gd name="connsiteY9" fmla="*/ 74316 h 3003496"/>
                <a:gd name="connsiteX10" fmla="*/ 4529096 w 5652723"/>
                <a:gd name="connsiteY10" fmla="*/ 849231 h 3003496"/>
                <a:gd name="connsiteX11" fmla="*/ 5652723 w 5652723"/>
                <a:gd name="connsiteY11" fmla="*/ 252546 h 3003496"/>
                <a:gd name="connsiteX0" fmla="*/ 3525 w 5660407"/>
                <a:gd name="connsiteY0" fmla="*/ 2840763 h 2840763"/>
                <a:gd name="connsiteX1" fmla="*/ 662203 w 5660407"/>
                <a:gd name="connsiteY1" fmla="*/ 1267685 h 2840763"/>
                <a:gd name="connsiteX2" fmla="*/ 2297275 w 5660407"/>
                <a:gd name="connsiteY2" fmla="*/ 2143339 h 2840763"/>
                <a:gd name="connsiteX3" fmla="*/ 2831966 w 5660407"/>
                <a:gd name="connsiteY3" fmla="*/ 1879868 h 2840763"/>
                <a:gd name="connsiteX4" fmla="*/ 1925315 w 5660407"/>
                <a:gd name="connsiteY4" fmla="*/ 1228940 h 2840763"/>
                <a:gd name="connsiteX5" fmla="*/ 2258529 w 5660407"/>
                <a:gd name="connsiteY5" fmla="*/ 934471 h 2840763"/>
                <a:gd name="connsiteX6" fmla="*/ 3048942 w 5660407"/>
                <a:gd name="connsiteY6" fmla="*/ 1221190 h 2840763"/>
                <a:gd name="connsiteX7" fmla="*/ 3366657 w 5660407"/>
                <a:gd name="connsiteY7" fmla="*/ 911224 h 2840763"/>
                <a:gd name="connsiteX8" fmla="*/ 2452258 w 5660407"/>
                <a:gd name="connsiteY8" fmla="*/ 275794 h 2840763"/>
                <a:gd name="connsiteX9" fmla="*/ 3064441 w 5660407"/>
                <a:gd name="connsiteY9" fmla="*/ 74316 h 2840763"/>
                <a:gd name="connsiteX10" fmla="*/ 4536780 w 5660407"/>
                <a:gd name="connsiteY10" fmla="*/ 849231 h 2840763"/>
                <a:gd name="connsiteX11" fmla="*/ 5660407 w 5660407"/>
                <a:gd name="connsiteY11" fmla="*/ 252546 h 2840763"/>
                <a:gd name="connsiteX0" fmla="*/ 4962 w 5661844"/>
                <a:gd name="connsiteY0" fmla="*/ 2840763 h 2840763"/>
                <a:gd name="connsiteX1" fmla="*/ 663640 w 5661844"/>
                <a:gd name="connsiteY1" fmla="*/ 1267685 h 2840763"/>
                <a:gd name="connsiteX2" fmla="*/ 2298712 w 5661844"/>
                <a:gd name="connsiteY2" fmla="*/ 2143339 h 2840763"/>
                <a:gd name="connsiteX3" fmla="*/ 2833403 w 5661844"/>
                <a:gd name="connsiteY3" fmla="*/ 1879868 h 2840763"/>
                <a:gd name="connsiteX4" fmla="*/ 1926752 w 5661844"/>
                <a:gd name="connsiteY4" fmla="*/ 1228940 h 2840763"/>
                <a:gd name="connsiteX5" fmla="*/ 2259966 w 5661844"/>
                <a:gd name="connsiteY5" fmla="*/ 934471 h 2840763"/>
                <a:gd name="connsiteX6" fmla="*/ 3050379 w 5661844"/>
                <a:gd name="connsiteY6" fmla="*/ 1221190 h 2840763"/>
                <a:gd name="connsiteX7" fmla="*/ 3368094 w 5661844"/>
                <a:gd name="connsiteY7" fmla="*/ 911224 h 2840763"/>
                <a:gd name="connsiteX8" fmla="*/ 2453695 w 5661844"/>
                <a:gd name="connsiteY8" fmla="*/ 275794 h 2840763"/>
                <a:gd name="connsiteX9" fmla="*/ 3065878 w 5661844"/>
                <a:gd name="connsiteY9" fmla="*/ 74316 h 2840763"/>
                <a:gd name="connsiteX10" fmla="*/ 4538217 w 5661844"/>
                <a:gd name="connsiteY10" fmla="*/ 849231 h 2840763"/>
                <a:gd name="connsiteX11" fmla="*/ 5661844 w 5661844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31859 w 5660300"/>
                <a:gd name="connsiteY3" fmla="*/ 1879868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08612 w 5660300"/>
                <a:gd name="connsiteY3" fmla="*/ 1864370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0300" h="2840763">
                  <a:moveTo>
                    <a:pt x="3418" y="2840763"/>
                  </a:moveTo>
                  <a:cubicBezTo>
                    <a:pt x="-37265" y="1792689"/>
                    <a:pt x="291428" y="1392963"/>
                    <a:pt x="662096" y="1267685"/>
                  </a:cubicBezTo>
                  <a:cubicBezTo>
                    <a:pt x="1032764" y="1142407"/>
                    <a:pt x="1869673" y="1989647"/>
                    <a:pt x="2227426" y="2089095"/>
                  </a:cubicBezTo>
                  <a:cubicBezTo>
                    <a:pt x="2585179" y="2188543"/>
                    <a:pt x="2858982" y="2007729"/>
                    <a:pt x="2808612" y="1864370"/>
                  </a:cubicBezTo>
                  <a:cubicBezTo>
                    <a:pt x="2758242" y="1721011"/>
                    <a:pt x="2016906" y="1383923"/>
                    <a:pt x="1925208" y="1228940"/>
                  </a:cubicBezTo>
                  <a:cubicBezTo>
                    <a:pt x="1833510" y="1073957"/>
                    <a:pt x="2071151" y="935763"/>
                    <a:pt x="2258422" y="934471"/>
                  </a:cubicBezTo>
                  <a:cubicBezTo>
                    <a:pt x="2445693" y="933179"/>
                    <a:pt x="2864147" y="1225065"/>
                    <a:pt x="3048835" y="1221190"/>
                  </a:cubicBezTo>
                  <a:cubicBezTo>
                    <a:pt x="3233523" y="1217315"/>
                    <a:pt x="3465997" y="1068790"/>
                    <a:pt x="3366550" y="911224"/>
                  </a:cubicBezTo>
                  <a:cubicBezTo>
                    <a:pt x="3267103" y="753658"/>
                    <a:pt x="2502520" y="415279"/>
                    <a:pt x="2452151" y="275794"/>
                  </a:cubicBezTo>
                  <a:cubicBezTo>
                    <a:pt x="2401782" y="136309"/>
                    <a:pt x="2716914" y="-129745"/>
                    <a:pt x="3064334" y="74316"/>
                  </a:cubicBezTo>
                  <a:cubicBezTo>
                    <a:pt x="3411754" y="278377"/>
                    <a:pt x="4173754" y="804027"/>
                    <a:pt x="4536673" y="849231"/>
                  </a:cubicBezTo>
                  <a:cubicBezTo>
                    <a:pt x="4899592" y="894435"/>
                    <a:pt x="5447198" y="362326"/>
                    <a:pt x="5660300" y="252546"/>
                  </a:cubicBezTo>
                </a:path>
              </a:pathLst>
            </a:custGeom>
            <a:noFill/>
            <a:ln w="25400">
              <a:solidFill>
                <a:srgbClr val="C8E4F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1" name="Teardrop 10">
            <a:extLst>
              <a:ext uri="{FF2B5EF4-FFF2-40B4-BE49-F238E27FC236}">
                <a16:creationId xmlns:a16="http://schemas.microsoft.com/office/drawing/2014/main" id="{A57DC6ED-170D-46FF-8EC4-3971F0FF073E}"/>
              </a:ext>
            </a:extLst>
          </p:cNvPr>
          <p:cNvSpPr/>
          <p:nvPr/>
        </p:nvSpPr>
        <p:spPr>
          <a:xfrm rot="8100000">
            <a:off x="1866412" y="2695386"/>
            <a:ext cx="758236" cy="758236"/>
          </a:xfrm>
          <a:prstGeom prst="teardrop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4A547086-576A-4CA4-921A-8B649B29E659}"/>
              </a:ext>
            </a:extLst>
          </p:cNvPr>
          <p:cNvSpPr/>
          <p:nvPr/>
        </p:nvSpPr>
        <p:spPr>
          <a:xfrm rot="8100000">
            <a:off x="5358403" y="3920338"/>
            <a:ext cx="758236" cy="758236"/>
          </a:xfrm>
          <a:prstGeom prst="teardrop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80A918DB-2703-4823-954A-CCB28EEC2956}"/>
              </a:ext>
            </a:extLst>
          </p:cNvPr>
          <p:cNvSpPr/>
          <p:nvPr/>
        </p:nvSpPr>
        <p:spPr>
          <a:xfrm rot="8100000">
            <a:off x="5358404" y="544669"/>
            <a:ext cx="758236" cy="758236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8231F981-993F-4106-AF89-213FD57BB53C}"/>
              </a:ext>
            </a:extLst>
          </p:cNvPr>
          <p:cNvSpPr/>
          <p:nvPr/>
        </p:nvSpPr>
        <p:spPr>
          <a:xfrm rot="8100000">
            <a:off x="9517192" y="1616977"/>
            <a:ext cx="758236" cy="758236"/>
          </a:xfrm>
          <a:prstGeom prst="teardrop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BC5BF78D-235F-4599-B058-AFCE91911049}"/>
              </a:ext>
            </a:extLst>
          </p:cNvPr>
          <p:cNvSpPr txBox="1">
            <a:spLocks/>
          </p:cNvSpPr>
          <p:nvPr/>
        </p:nvSpPr>
        <p:spPr>
          <a:xfrm>
            <a:off x="1155518" y="5200589"/>
            <a:ext cx="3358255" cy="11154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1000" b="0" dirty="0">
                <a:solidFill>
                  <a:srgbClr val="000000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rPr>
              <a:t>Grupo Quinta do Vale Alimentos surge da reestruturação das atividades da Família Lisot, iniciadas em 1955 (Comércio Biazio Lisot). </a:t>
            </a:r>
          </a:p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t-BR" sz="1000" b="0" dirty="0">
              <a:solidFill>
                <a:srgbClr val="000000"/>
              </a:solidFill>
              <a:latin typeface="Arial" panose="020B0604020202020204" pitchFamily="34" charset="0"/>
              <a:ea typeface="Roboto Light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1000" b="0" dirty="0">
                <a:solidFill>
                  <a:srgbClr val="000000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rPr>
              <a:t>Na sequência surge a empresa Raimundo Lisot Sobrinho com comércio e transportes, criando, assim, a Quinta do Vale Alimentos.</a:t>
            </a:r>
            <a:endParaRPr lang="en-US" sz="1000" b="0" dirty="0">
              <a:solidFill>
                <a:srgbClr val="000000"/>
              </a:solidFill>
              <a:latin typeface="Arial" panose="020B0604020202020204" pitchFamily="34" charset="0"/>
              <a:ea typeface="Roboto Light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CA1B6C-AD40-4CA6-A328-DC5726B44D19}"/>
              </a:ext>
            </a:extLst>
          </p:cNvPr>
          <p:cNvCxnSpPr>
            <a:cxnSpLocks/>
            <a:stCxn id="11" idx="7"/>
          </p:cNvCxnSpPr>
          <p:nvPr/>
        </p:nvCxnSpPr>
        <p:spPr>
          <a:xfrm>
            <a:off x="2245530" y="3610658"/>
            <a:ext cx="0" cy="1589931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0C484EB-FC82-4238-9EBA-C909E71F3846}"/>
              </a:ext>
            </a:extLst>
          </p:cNvPr>
          <p:cNvSpPr txBox="1"/>
          <p:nvPr/>
        </p:nvSpPr>
        <p:spPr>
          <a:xfrm>
            <a:off x="1887385" y="2890763"/>
            <a:ext cx="71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1955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ABD8CC-8C8D-404B-ACF7-93A010DC5D86}"/>
              </a:ext>
            </a:extLst>
          </p:cNvPr>
          <p:cNvSpPr txBox="1"/>
          <p:nvPr/>
        </p:nvSpPr>
        <p:spPr>
          <a:xfrm>
            <a:off x="5379376" y="4114790"/>
            <a:ext cx="71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C3961D-C544-433F-82C3-68EBD3851B7C}"/>
              </a:ext>
            </a:extLst>
          </p:cNvPr>
          <p:cNvSpPr txBox="1"/>
          <p:nvPr/>
        </p:nvSpPr>
        <p:spPr>
          <a:xfrm>
            <a:off x="5379376" y="739121"/>
            <a:ext cx="71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C59CC1-7CA8-4F8F-BD9E-D2337987156A}"/>
              </a:ext>
            </a:extLst>
          </p:cNvPr>
          <p:cNvSpPr txBox="1"/>
          <p:nvPr/>
        </p:nvSpPr>
        <p:spPr>
          <a:xfrm>
            <a:off x="9538165" y="1811429"/>
            <a:ext cx="71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0402CE0B-9B76-4B6D-AA52-F24230E9DC46}"/>
              </a:ext>
            </a:extLst>
          </p:cNvPr>
          <p:cNvSpPr txBox="1">
            <a:spLocks/>
          </p:cNvSpPr>
          <p:nvPr/>
        </p:nvSpPr>
        <p:spPr>
          <a:xfrm>
            <a:off x="6095665" y="5392533"/>
            <a:ext cx="3358255" cy="697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1000" b="0" dirty="0">
                <a:solidFill>
                  <a:srgbClr val="000000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rPr>
              <a:t>Ampliação da linha de atuação, com foco no segmento de embutidos, instalando uma nova indústria na cidade de Encantado – RS, buscando e desenvolvendo o mercado nesse novo segmento.</a:t>
            </a:r>
            <a:endParaRPr lang="en-US" sz="1000" b="0" dirty="0">
              <a:solidFill>
                <a:srgbClr val="000000"/>
              </a:solidFill>
              <a:latin typeface="Arial" panose="020B0604020202020204" pitchFamily="34" charset="0"/>
              <a:ea typeface="Roboto Light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94BC4C-8730-4E76-BBF2-004F09C443FC}"/>
              </a:ext>
            </a:extLst>
          </p:cNvPr>
          <p:cNvCxnSpPr/>
          <p:nvPr/>
        </p:nvCxnSpPr>
        <p:spPr>
          <a:xfrm>
            <a:off x="5737520" y="4835610"/>
            <a:ext cx="0" cy="922712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ED5EB9-94E9-427A-B3A0-2E37480E23F7}"/>
              </a:ext>
            </a:extLst>
          </p:cNvPr>
          <p:cNvCxnSpPr/>
          <p:nvPr/>
        </p:nvCxnSpPr>
        <p:spPr>
          <a:xfrm>
            <a:off x="5770438" y="5758322"/>
            <a:ext cx="325227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itle 3">
            <a:extLst>
              <a:ext uri="{FF2B5EF4-FFF2-40B4-BE49-F238E27FC236}">
                <a16:creationId xmlns:a16="http://schemas.microsoft.com/office/drawing/2014/main" id="{3E9821AB-4214-4DC0-968A-91E1478E32CB}"/>
              </a:ext>
            </a:extLst>
          </p:cNvPr>
          <p:cNvSpPr txBox="1">
            <a:spLocks/>
          </p:cNvSpPr>
          <p:nvPr/>
        </p:nvSpPr>
        <p:spPr>
          <a:xfrm>
            <a:off x="1102556" y="836230"/>
            <a:ext cx="3358255" cy="5465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1000" b="0" dirty="0">
                <a:solidFill>
                  <a:srgbClr val="000000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rPr>
              <a:t>O setor de embutidos amplia sua planta industrial, adquirindo, investindo e remodelando as instalações da antiga “Costi”.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ADD6FB-21FC-459E-A331-CB094DC764B1}"/>
              </a:ext>
            </a:extLst>
          </p:cNvPr>
          <p:cNvCxnSpPr>
            <a:cxnSpLocks/>
          </p:cNvCxnSpPr>
          <p:nvPr/>
        </p:nvCxnSpPr>
        <p:spPr>
          <a:xfrm flipH="1">
            <a:off x="4513773" y="1074293"/>
            <a:ext cx="687595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5ED891A8-B054-47BF-96E9-2B3FECFA877E}"/>
              </a:ext>
            </a:extLst>
          </p:cNvPr>
          <p:cNvSpPr txBox="1">
            <a:spLocks/>
          </p:cNvSpPr>
          <p:nvPr/>
        </p:nvSpPr>
        <p:spPr>
          <a:xfrm>
            <a:off x="8372329" y="3403912"/>
            <a:ext cx="3077312" cy="341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1000" b="0" dirty="0">
                <a:solidFill>
                  <a:srgbClr val="000000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rPr>
              <a:t>Pedido de Recuperação Judicial.</a:t>
            </a:r>
            <a:endParaRPr lang="en-US" sz="1000" b="0" dirty="0">
              <a:solidFill>
                <a:srgbClr val="000000"/>
              </a:solidFill>
              <a:latin typeface="Arial" panose="020B0604020202020204" pitchFamily="34" charset="0"/>
              <a:ea typeface="Roboto Light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6E6392-2576-419C-A305-E565B47141E3}"/>
              </a:ext>
            </a:extLst>
          </p:cNvPr>
          <p:cNvCxnSpPr>
            <a:stCxn id="14" idx="7"/>
          </p:cNvCxnSpPr>
          <p:nvPr/>
        </p:nvCxnSpPr>
        <p:spPr>
          <a:xfrm flipH="1">
            <a:off x="9896309" y="2532249"/>
            <a:ext cx="1" cy="871662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198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D89D6A-57D8-45D8-B66F-2F3D4B367A65}"/>
              </a:ext>
            </a:extLst>
          </p:cNvPr>
          <p:cNvSpPr/>
          <p:nvPr/>
        </p:nvSpPr>
        <p:spPr>
          <a:xfrm>
            <a:off x="372000" y="261018"/>
            <a:ext cx="11448000" cy="6179769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2.2. Visita à sede da Recuperanda</a:t>
            </a:r>
            <a:endParaRPr lang="en-US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No dia 18 de março de 2019, a Administração Judicial realizou visita à sede da Recuperanda, na cidade de Encantado – RS, ocasião em que foi recebida pelo Sr. Joviano Perachi, gestor da área de produção.</a:t>
            </a: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 seguida, a Administração Judicial percorreu as instalações da fábrica de embutidos, passando por todas as etapas do processo produtivo, as quais são brevemente descritas abaixo:</a:t>
            </a: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Recebimento dos insumos: carnes (paleta, pernil, toucinho); e condimentos (amido);</a:t>
            </a: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Quebragem: processamento da carne para soltar as fibras;</a:t>
            </a: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Moagem: moagem da carne para ser misturada posteriormente com os condimentos;</a:t>
            </a: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Mistura: mistura a carne ou CMS – carne mecanicamente separada com os condimentos, conforme a lista de fabricação de cada produto;</a:t>
            </a: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Emulcionador: traciona o ar para melhorar a qualidade da mistura;</a:t>
            </a: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Tubulação: através de uma tubulação, a massa é transportada para ser embalada e ser, posteriormente, cozida;</a:t>
            </a: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Cozimento: as massas embaladas são cozidas;</a:t>
            </a: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Refrigeração: após o cozimento, as massas embaladas são resfriadas até o momento do fatiamento ou embalagem final;</a:t>
            </a: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Fatiamento: as massas resfriadas são fatiadas, após o descarte da embalagem inicial;</a:t>
            </a: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Embalagem: são emabalados os produtos finais;</a:t>
            </a:r>
          </a:p>
          <a:p>
            <a:pPr marL="347663" indent="-171450" algn="just" defTabSz="36000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Expedição: são carregados nos caminhões os produtos faturados e qu serão entregues;</a:t>
            </a:r>
          </a:p>
          <a:p>
            <a:pPr marL="176213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Com a finalidade de melhor demonstrar aos interessados no presente processo de Recuperação Judicial as atividades da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a Administração Judicial registrou em vídeo as atividades na fábrica, o que pode ser visualizado decifrando-se o QR Code¹  abaixo:</a:t>
            </a: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Administração Judicial foi informada que, embora no cadastro nacional de pessoa jurídica conste um endereço com localização na cidade de Porto Alegre (Av. Assis Brasil, 1826 – sala 404), atualmente não há operações da Recuperanda neste endereço. Foi encaminhada à Administração Judicial a rescisão da locação deste imóvel (doc. anexo), o qual era utilizado como escritório administrativo e comercial.</a:t>
            </a: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Por fim, a Administração Judicial formalizou à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requisição de informações com a lista de documentos que devem ser entregues mensalmente (doc. anexo).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242C4BD-5EA6-436C-8C3E-68E9B9EBF5F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28A45C9F-8D22-4ABE-9346-647080670179}"/>
              </a:ext>
            </a:extLst>
          </p:cNvPr>
          <p:cNvSpPr/>
          <p:nvPr/>
        </p:nvSpPr>
        <p:spPr>
          <a:xfrm>
            <a:off x="6372965" y="2680206"/>
            <a:ext cx="5449419" cy="670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1200" i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¹QR Code é a abreviação de quick response code (código de resposta rápida). Trata-se de um código de barras bidimensional com capacidade de codificar atalhos para endereços eletrônicos. Para decifrar o código, é preciso ter um leitor de QR Code instalado no celular ou no computador. Feito isso, basta aproximar a câmera do smartphone ou a webcam do símbolo. Quase instantaneamente, o emblema dá acesso ao vídeo da visita da equipe de Administração Judicial.</a:t>
            </a:r>
            <a:endParaRPr lang="en-US" sz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3F783-7733-4E19-BEB9-84B9EBBE2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219" y="1339102"/>
            <a:ext cx="1184910" cy="118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6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598442" cy="1022139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2.3. Análise Econômico-Financeira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Foram encaminhadas à Administração Judicial as demonstrações contábeis da Recuperanda referentes aos meses de janeiro/19 e fevereiro/19. Apresenta-se abaixo uma análise sobre seus saldos patrimoniais.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F590CF-0D04-4E4D-A265-34DC87383319}"/>
              </a:ext>
            </a:extLst>
          </p:cNvPr>
          <p:cNvSpPr/>
          <p:nvPr/>
        </p:nvSpPr>
        <p:spPr>
          <a:xfrm>
            <a:off x="6134793" y="1352225"/>
            <a:ext cx="5832618" cy="4495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 ativo da Recuperanda, em 28/02/2019, era de R$  31.456.757,43, apresentando uma redução de 11,29% quando comparado ao ativo de 31/12/2018: R$  35.460.330,21;</a:t>
            </a:r>
          </a:p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esta redução está atrelada, principalmente, à redução do saldo de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créditos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Apresenta-se abaixo as variações mais relevantes entre dezembro/18 e fevereiro/19:</a:t>
            </a:r>
          </a:p>
          <a:p>
            <a:pPr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rgbClr val="92D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◼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Despesas do exercício seguinte: </a:t>
            </a:r>
            <a:r>
              <a:rPr lang="pt-BR" sz="1200" dirty="0">
                <a:solidFill>
                  <a:srgbClr val="008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⬆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594% - aumento devido ao bloqueio judicial ocorrido na conta do Banco do Brasil;</a:t>
            </a:r>
          </a:p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chemeClr val="accent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◼</a:t>
            </a:r>
            <a:r>
              <a:rPr lang="pt-BR" sz="1200" dirty="0">
                <a:solidFill>
                  <a:srgbClr val="92D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Investimentos: </a:t>
            </a:r>
            <a:r>
              <a:rPr lang="pt-BR" sz="12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⬇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71% - redução devido ao resgate do valor da quota capital do Sicredi para conta corrente;</a:t>
            </a:r>
          </a:p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◼</a:t>
            </a:r>
            <a:r>
              <a:rPr lang="pt-BR" sz="1200" dirty="0">
                <a:solidFill>
                  <a:srgbClr val="92D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Créditos: </a:t>
            </a:r>
            <a:r>
              <a:rPr lang="pt-BR" sz="12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⬇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28% - redução atrelada ao decréscimo dos impostos a recuperar;</a:t>
            </a:r>
          </a:p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◼</a:t>
            </a:r>
            <a:r>
              <a:rPr lang="pt-BR" sz="1200" dirty="0">
                <a:solidFill>
                  <a:srgbClr val="92D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Disponível: </a:t>
            </a:r>
            <a:r>
              <a:rPr lang="pt-BR" sz="1200" dirty="0">
                <a:solidFill>
                  <a:srgbClr val="008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⬆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26% - aumento dos saldos em contas de bancos;</a:t>
            </a:r>
          </a:p>
          <a:p>
            <a:pPr marL="180975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66700" indent="-2667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no que tange à representatividade dos saldos do ativo, destaca-se a rubrica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créditos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em que consta cerca de R$ 5.101.146,50 referente a outros direitos oriundos da venda da operação de laticínios;</a:t>
            </a:r>
          </a:p>
          <a:p>
            <a:pPr marL="266700" indent="-2667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66700" indent="-2667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há também o saldo de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imobilizado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no valor de R$ 16.502.428,95, composto substancialmente por máquinas e equipamentos e construções em andamento.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7C67CB-5EB3-42A7-99ED-18E7E57F94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CBAB761-F71A-4093-9A08-5DECE03FC5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1753666"/>
              </p:ext>
            </p:extLst>
          </p:nvPr>
        </p:nvGraphicFramePr>
        <p:xfrm>
          <a:off x="368969" y="1905492"/>
          <a:ext cx="54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75450251"/>
      </p:ext>
    </p:extLst>
  </p:cSld>
  <p:clrMapOvr>
    <a:masterClrMapping/>
  </p:clrMapOvr>
</p:sld>
</file>

<file path=ppt/theme/theme1.xml><?xml version="1.0" encoding="utf-8"?>
<a:theme xmlns:a="http://schemas.openxmlformats.org/drawingml/2006/main" name="NOWCO Master">
  <a:themeElements>
    <a:clrScheme name="Custom 14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F58673"/>
      </a:accent3>
      <a:accent4>
        <a:srgbClr val="F16953"/>
      </a:accent4>
      <a:accent5>
        <a:srgbClr val="22375C"/>
      </a:accent5>
      <a:accent6>
        <a:srgbClr val="1A2A46"/>
      </a:accent6>
      <a:hlink>
        <a:srgbClr val="F16953"/>
      </a:hlink>
      <a:folHlink>
        <a:srgbClr val="F8A79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3C25E02C492E4B985EE828668EADBF" ma:contentTypeVersion="13" ma:contentTypeDescription="Create a new document." ma:contentTypeScope="" ma:versionID="620ee65fb740eab4514ea97a5147a7d2">
  <xsd:schema xmlns:xsd="http://www.w3.org/2001/XMLSchema" xmlns:xs="http://www.w3.org/2001/XMLSchema" xmlns:p="http://schemas.microsoft.com/office/2006/metadata/properties" xmlns:ns2="428182ff-5b7c-42a0-853e-d54b6befd95f" xmlns:ns3="10f10aa4-5702-47bb-b7f6-1e31cf998bd6" targetNamespace="http://schemas.microsoft.com/office/2006/metadata/properties" ma:root="true" ma:fieldsID="c278ac03fc3f899a733fd472f501d6f2" ns2:_="" ns3:_="">
    <xsd:import namespace="428182ff-5b7c-42a0-853e-d54b6befd95f"/>
    <xsd:import namespace="10f10aa4-5702-47bb-b7f6-1e31cf998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182ff-5b7c-42a0-853e-d54b6befd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0aa4-5702-47bb-b7f6-1e31cf998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234ED0-19F4-4627-9090-AED3779DE19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14F5A20-8090-4798-9308-F1DD43216B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819835-BAB6-4F40-AF78-C99A8B3A471D}"/>
</file>

<file path=docProps/app.xml><?xml version="1.0" encoding="utf-8"?>
<Properties xmlns="http://schemas.openxmlformats.org/officeDocument/2006/extended-properties" xmlns:vt="http://schemas.openxmlformats.org/officeDocument/2006/docPropsVTypes">
  <Template>nowco-corporate-template</Template>
  <TotalTime>2399</TotalTime>
  <Words>1506</Words>
  <Application>Microsoft Office PowerPoint</Application>
  <PresentationFormat>Widescreen</PresentationFormat>
  <Paragraphs>305</Paragraphs>
  <Slides>21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</vt:lpstr>
      <vt:lpstr>Open Sans</vt:lpstr>
      <vt:lpstr>Open Sans Light</vt:lpstr>
      <vt:lpstr>Open Sans Semibold</vt:lpstr>
      <vt:lpstr>Tw Cen MT</vt:lpstr>
      <vt:lpstr>Wingdings</vt:lpstr>
      <vt:lpstr>NOWCO Master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Fernanda BJ Adm Judicial</dc:creator>
  <cp:lastModifiedBy>Juliana Reschke</cp:lastModifiedBy>
  <cp:revision>11</cp:revision>
  <cp:lastPrinted>2019-01-24T17:56:34Z</cp:lastPrinted>
  <dcterms:created xsi:type="dcterms:W3CDTF">2019-01-24T17:20:57Z</dcterms:created>
  <dcterms:modified xsi:type="dcterms:W3CDTF">2019-08-23T12:36:45Z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0x010100C83C25E02C492E4B985EE828668EADBF</vt:lpwstr>
  </property>
  <property fmtid="{D5CDD505-2E9C-101B-9397-08002B2CF9AE}" pid="3" name="AuthorIds_UIVersion_512">
    <vt:lpwstr>16</vt:lpwstr>
  </property>
  <property fmtid="{D5CDD505-2E9C-101B-9397-08002B2CF9AE}" pid="4" name="AuthorIds_UIVersion_25600">
    <vt:lpwstr>16</vt:lpwstr>
  </property>
  <property fmtid="{D5CDD505-2E9C-101B-9397-08002B2CF9AE}" pid="5" name="AuthorIds_UIVersion_26112">
    <vt:lpwstr>31</vt:lpwstr>
  </property>
  <property fmtid="{D5CDD505-2E9C-101B-9397-08002B2CF9AE}" pid="6" name="AuthorIds_UIVersion_15360">
    <vt:lpwstr>16</vt:lpwstr>
  </property>
  <property fmtid="{D5CDD505-2E9C-101B-9397-08002B2CF9AE}" pid="7" name="AuthorIds_UIVersion_1024">
    <vt:lpwstr>38</vt:lpwstr>
  </property>
  <property fmtid="{D5CDD505-2E9C-101B-9397-08002B2CF9AE}" pid="8" name="AuthorIds_UIVersion_3584">
    <vt:lpwstr>36</vt:lpwstr>
  </property>
  <property fmtid="{D5CDD505-2E9C-101B-9397-08002B2CF9AE}" pid="9" name="AuthorIds_UIVersion_1536">
    <vt:lpwstr>17</vt:lpwstr>
  </property>
  <property fmtid="{D5CDD505-2E9C-101B-9397-08002B2CF9AE}" pid="10" name="AuthorIds_UIVersion_3072">
    <vt:lpwstr>16</vt:lpwstr>
  </property>
  <property fmtid="{D5CDD505-2E9C-101B-9397-08002B2CF9AE}" pid="11" name="AuthorIds_UIVersion_17408">
    <vt:lpwstr>13</vt:lpwstr>
  </property>
  <property fmtid="{D5CDD505-2E9C-101B-9397-08002B2CF9AE}" pid="12" name="AuthorIds_UIVersion_5120">
    <vt:lpwstr>16</vt:lpwstr>
  </property>
  <property fmtid="{D5CDD505-2E9C-101B-9397-08002B2CF9AE}" pid="13" name="AuthorIds_UIVersion_6144">
    <vt:lpwstr>32</vt:lpwstr>
  </property>
</Properties>
</file>