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22"/>
  </p:notesMasterIdLst>
  <p:handoutMasterIdLst>
    <p:handoutMasterId r:id="rId23"/>
  </p:handoutMasterIdLst>
  <p:sldIdLst>
    <p:sldId id="278" r:id="rId5"/>
    <p:sldId id="272" r:id="rId6"/>
    <p:sldId id="258" r:id="rId7"/>
    <p:sldId id="260" r:id="rId8"/>
    <p:sldId id="261" r:id="rId9"/>
    <p:sldId id="273" r:id="rId10"/>
    <p:sldId id="274" r:id="rId11"/>
    <p:sldId id="265" r:id="rId12"/>
    <p:sldId id="280" r:id="rId13"/>
    <p:sldId id="266" r:id="rId14"/>
    <p:sldId id="277" r:id="rId15"/>
    <p:sldId id="267" r:id="rId16"/>
    <p:sldId id="276" r:id="rId17"/>
    <p:sldId id="270" r:id="rId18"/>
    <p:sldId id="268" r:id="rId19"/>
    <p:sldId id="279" r:id="rId20"/>
    <p:sldId id="275" r:id="rId21"/>
  </p:sldIdLst>
  <p:sldSz cx="12192000" cy="6858000"/>
  <p:notesSz cx="994568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5F5F"/>
    <a:srgbClr val="B2B2B2"/>
    <a:srgbClr val="EE462A"/>
    <a:srgbClr val="FF9933"/>
    <a:srgbClr val="F0563C"/>
    <a:srgbClr val="EE2E62"/>
    <a:srgbClr val="F2ECEE"/>
    <a:srgbClr val="EF4C31"/>
    <a:srgbClr val="EF5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16183B-BAC6-4C1E-A477-EB557CC71C3B}" v="174" dt="2019-05-17T13:49:28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9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59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180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2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12" Type="http://schemas.openxmlformats.org/officeDocument/2006/relationships/slide" Target="slides/slide16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5.xml"/><Relationship Id="rId5" Type="http://schemas.openxmlformats.org/officeDocument/2006/relationships/slide" Target="slides/slide6.xml"/><Relationship Id="rId10" Type="http://schemas.openxmlformats.org/officeDocument/2006/relationships/slide" Target="slides/slide14.xml"/><Relationship Id="rId4" Type="http://schemas.openxmlformats.org/officeDocument/2006/relationships/slide" Target="slides/slide5.xml"/><Relationship Id="rId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ACF/RMA/MESTRA%20AC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ACF/RMA/MESTRA%20AC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127-467B-B0BA-ACF174FF8EBA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127-467B-B0BA-ACF174FF8EBA}"/>
              </c:ext>
            </c:extLst>
          </c:dPt>
          <c:dLbls>
            <c:dLbl>
              <c:idx val="2"/>
              <c:layout>
                <c:manualLayout>
                  <c:x val="-1.746031746031746E-3"/>
                  <c:y val="-8.7962152777777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27-467B-B0BA-ACF174FF8E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ACF!$B$46:$B$48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ACF!$C$46:$C$48</c:f>
              <c:numCache>
                <c:formatCode>_(* #,##0.00_);_(* \(#,##0.00\);_(* "-"??_);_(@_)</c:formatCode>
                <c:ptCount val="3"/>
                <c:pt idx="0">
                  <c:v>-2632628.4500000002</c:v>
                </c:pt>
                <c:pt idx="1">
                  <c:v>-2103808.02</c:v>
                </c:pt>
                <c:pt idx="2">
                  <c:v>-14837.230000000127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27-467B-B0BA-ACF174FF8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6560255"/>
        <c:axId val="561065199"/>
      </c:barChart>
      <c:catAx>
        <c:axId val="566560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61065199"/>
        <c:crosses val="autoZero"/>
        <c:auto val="1"/>
        <c:lblAlgn val="ctr"/>
        <c:lblOffset val="100"/>
        <c:noMultiLvlLbl val="0"/>
      </c:catAx>
      <c:valAx>
        <c:axId val="56106519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/>
              </a:solidFill>
              <a:prstDash val="solid"/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566560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2019</c:v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2837301587301591E-2"/>
                  <c:y val="7.937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AC-4471-9EC3-8F5985CAC971}"/>
                </c:ext>
              </c:extLst>
            </c:dLbl>
            <c:dLbl>
              <c:idx val="1"/>
              <c:layout>
                <c:manualLayout>
                  <c:x val="-3.5277777777777776E-2"/>
                  <c:y val="6.614583333333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AC-4471-9EC3-8F5985CAC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'BP e DRE'!$G$37:$G$39</c:f>
              <c:numCache>
                <c:formatCode>_-* #,##0_-;\-* #,##0_-;_-* "-"??_-;_-@_-</c:formatCode>
                <c:ptCount val="3"/>
                <c:pt idx="0">
                  <c:v>387849.92</c:v>
                </c:pt>
                <c:pt idx="1">
                  <c:v>295189.73</c:v>
                </c:pt>
                <c:pt idx="2">
                  <c:v>363985.3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AC-4471-9EC3-8F5985CAC971}"/>
            </c:ext>
          </c:extLst>
        </c:ser>
        <c:ser>
          <c:idx val="1"/>
          <c:order val="1"/>
          <c:tx>
            <c:v>2018</c:v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2095238095238095"/>
                  <c:y val="-5.732638888888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AC-4471-9EC3-8F5985CAC971}"/>
                </c:ext>
              </c:extLst>
            </c:dLbl>
            <c:dLbl>
              <c:idx val="1"/>
              <c:layout>
                <c:manualLayout>
                  <c:x val="-4.2837301587301591E-2"/>
                  <c:y val="-4.4097222222222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AC-4471-9EC3-8F5985CAC9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'BP e DRE'!$G$40:$G$42</c:f>
              <c:numCache>
                <c:formatCode>_-* #,##0_-;\-* #,##0_-;_-* "-"??_-;_-@_-</c:formatCode>
                <c:ptCount val="3"/>
                <c:pt idx="0">
                  <c:v>482297</c:v>
                </c:pt>
                <c:pt idx="1">
                  <c:v>1123571</c:v>
                </c:pt>
                <c:pt idx="2">
                  <c:v>827762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AC-4471-9EC3-8F5985CAC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5550159"/>
        <c:axId val="1771870543"/>
      </c:lineChart>
      <c:catAx>
        <c:axId val="2655501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71870543"/>
        <c:crosses val="autoZero"/>
        <c:auto val="0"/>
        <c:lblAlgn val="ctr"/>
        <c:lblOffset val="100"/>
        <c:noMultiLvlLbl val="0"/>
      </c:catAx>
      <c:valAx>
        <c:axId val="177187054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/>
              </a:solidFill>
              <a:prstDash val="solid"/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265550159"/>
        <c:crossesAt val="1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799" cy="344091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3589" y="0"/>
            <a:ext cx="4309799" cy="344091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r">
              <a:defRPr sz="1300"/>
            </a:lvl1pPr>
          </a:lstStyle>
          <a:p>
            <a:fld id="{E2090794-6BC2-4F24-BA6E-3611D9799407}" type="datetimeFigureOut">
              <a:rPr lang="hu-HU" smtClean="0"/>
              <a:t>2019. 05. 20.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13910"/>
            <a:ext cx="4309799" cy="344091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3589" y="6513910"/>
            <a:ext cx="4309799" cy="344091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r">
              <a:defRPr sz="1300"/>
            </a:lvl1pPr>
          </a:lstStyle>
          <a:p>
            <a:fld id="{0F5897FE-58C4-4877-8289-3D632D009292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799" cy="344091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3589" y="0"/>
            <a:ext cx="4309799" cy="344091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r">
              <a:defRPr sz="1300"/>
            </a:lvl1pPr>
          </a:lstStyle>
          <a:p>
            <a:fld id="{68E12942-9543-4646-A6BF-81AB3457998B}" type="datetimeFigureOut">
              <a:rPr lang="hu-HU" smtClean="0"/>
              <a:t>2019. 05. 20.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3212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7" tIns="48008" rIns="96017" bIns="48008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570" y="3300413"/>
            <a:ext cx="7956549" cy="2700337"/>
          </a:xfrm>
          <a:prstGeom prst="rect">
            <a:avLst/>
          </a:prstGeom>
        </p:spPr>
        <p:txBody>
          <a:bodyPr vert="horz" lIns="96017" tIns="48008" rIns="96017" bIns="480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13910"/>
            <a:ext cx="4309799" cy="344091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3589" y="6513910"/>
            <a:ext cx="4309799" cy="344091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r">
              <a:defRPr sz="1300"/>
            </a:lvl1pPr>
          </a:lstStyle>
          <a:p>
            <a:fld id="{74304892-B9D8-4EC3-BC48-8EC8F7C3A0AF}" type="slidenum">
              <a:rPr lang="hu-HU" smtClean="0"/>
              <a:t>‹nº›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52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53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7711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556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9087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5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4156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383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8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9428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863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0080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407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0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7790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244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97342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107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8791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049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6713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104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879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61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862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4465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217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079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265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2" r:id="rId2"/>
    <p:sldLayoutId id="2147483896" r:id="rId3"/>
    <p:sldLayoutId id="2147483897" r:id="rId4"/>
    <p:sldLayoutId id="2147483865" r:id="rId5"/>
    <p:sldLayoutId id="2147483893" r:id="rId6"/>
    <p:sldLayoutId id="2147483894" r:id="rId7"/>
    <p:sldLayoutId id="2147483867" r:id="rId8"/>
    <p:sldLayoutId id="2147483890" r:id="rId9"/>
    <p:sldLayoutId id="2147483866" r:id="rId10"/>
    <p:sldLayoutId id="2147483880" r:id="rId11"/>
    <p:sldLayoutId id="2147483885" r:id="rId12"/>
    <p:sldLayoutId id="2147483881" r:id="rId13"/>
    <p:sldLayoutId id="2147483876" r:id="rId14"/>
    <p:sldLayoutId id="2147483883" r:id="rId15"/>
    <p:sldLayoutId id="2147483884" r:id="rId16"/>
    <p:sldLayoutId id="2147483877" r:id="rId17"/>
    <p:sldLayoutId id="2147483868" r:id="rId18"/>
    <p:sldLayoutId id="2147483891" r:id="rId19"/>
    <p:sldLayoutId id="2147483869" r:id="rId20"/>
    <p:sldLayoutId id="2147483870" r:id="rId21"/>
    <p:sldLayoutId id="2147483871" r:id="rId22"/>
    <p:sldLayoutId id="2147483872" r:id="rId23"/>
    <p:sldLayoutId id="2147483889" r:id="rId24"/>
    <p:sldLayoutId id="2147483878" r:id="rId25"/>
    <p:sldLayoutId id="2147483886" r:id="rId26"/>
    <p:sldLayoutId id="2147483888" r:id="rId27"/>
    <p:sldLayoutId id="2147483873" r:id="rId28"/>
    <p:sldLayoutId id="2147483887" r:id="rId29"/>
    <p:sldLayoutId id="2147483874" r:id="rId30"/>
    <p:sldLayoutId id="2147483875" r:id="rId3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153C98F-F4A0-45E1-97C9-15271F504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2D4CFD0A-903E-4722-BD40-36BA9B99C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4015" y="3705665"/>
            <a:ext cx="6189785" cy="2233246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Autos n</a:t>
            </a:r>
            <a:r>
              <a:rPr lang="pt-BR" sz="1600" b="1" baseline="30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pt-BR" sz="1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010/1.14.0020400-3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Ação: Recuperação Judicial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6ª Vara Cível – Caxias do Sul/RS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ACF Indústria de Plásticos Ltda.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Administração Judicial: Brizola e </a:t>
            </a:r>
            <a:r>
              <a:rPr lang="pt-BR" sz="16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Japur</a:t>
            </a:r>
            <a:r>
              <a:rPr lang="pt-BR" sz="1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Administração Judicial</a:t>
            </a:r>
            <a:endParaRPr lang="en-US" sz="16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050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9CA5B0A-6EED-49D2-9050-08FF8C551A7C}"/>
              </a:ext>
            </a:extLst>
          </p:cNvPr>
          <p:cNvSpPr/>
          <p:nvPr/>
        </p:nvSpPr>
        <p:spPr>
          <a:xfrm>
            <a:off x="368969" y="348183"/>
            <a:ext cx="11598442" cy="987065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encaminhadas à Administração Judicial as demonstrações contábeis da Recuperanda referentes aos meses de janeiro/19 a março/19. Apresenta-se abaixo uma análise sobre seus resultados.</a:t>
            </a:r>
          </a:p>
        </p:txBody>
      </p:sp>
      <p:sp>
        <p:nvSpPr>
          <p:cNvPr id="38" name="Content Placeholder 7">
            <a:extLst>
              <a:ext uri="{FF2B5EF4-FFF2-40B4-BE49-F238E27FC236}">
                <a16:creationId xmlns:a16="http://schemas.microsoft.com/office/drawing/2014/main" id="{7372BE29-BB38-4EF6-8E8C-ADC424AF389B}"/>
              </a:ext>
            </a:extLst>
          </p:cNvPr>
          <p:cNvSpPr txBox="1">
            <a:spLocks/>
          </p:cNvSpPr>
          <p:nvPr/>
        </p:nvSpPr>
        <p:spPr>
          <a:xfrm>
            <a:off x="368969" y="4910997"/>
            <a:ext cx="11598442" cy="1328438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600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março/19, a receita bruta foi de R$ 363.985,30, ainda abaixo da média mensal de receita do ano de 2018, que era de aproximadamente R$ 900.000,00;</a:t>
            </a:r>
          </a:p>
          <a:p>
            <a:pPr marL="0" indent="-3600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margem bruta (resultado bruto/receita) foi de -46% no período analisado, e a margem líquida (resultado líquido/receita) foi de -98%; </a:t>
            </a:r>
          </a:p>
          <a:p>
            <a:pPr marL="0" indent="-3600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redução nos resultados bruto e líquido ocorre principalmente devido ao aumento no custo dos produtos vendidos e nas despesas;</a:t>
            </a:r>
          </a:p>
          <a:p>
            <a:pPr marL="0" indent="-3600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tendo em vista que o regime tributário da Recuperanda é o de lucro presumido com apuração trimestral, a apuração do estoque, para formação do custo, ocorre somente no final de cada trimestre, assim como os demais gastos com produção. Isto é, o aumento no custo e nas despesas em março deve-se a esta classificação.</a:t>
            </a:r>
          </a:p>
          <a:p>
            <a:pPr marL="0" indent="-3600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assim, a análise comparativa da demonstração do resultado será explorada a partir do 2º trimestre de 2019.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D87B0A6-A76C-432E-B365-8A5CBAB21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891FDF-B44E-4CAC-8EF5-D0CE15C31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223638"/>
              </p:ext>
            </p:extLst>
          </p:nvPr>
        </p:nvGraphicFramePr>
        <p:xfrm>
          <a:off x="2401271" y="1640420"/>
          <a:ext cx="7389457" cy="2965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7457">
                  <a:extLst>
                    <a:ext uri="{9D8B030D-6E8A-4147-A177-3AD203B41FA5}">
                      <a16:colId xmlns:a16="http://schemas.microsoft.com/office/drawing/2014/main" val="301809085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04139925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69142679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07176698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767805716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443477110"/>
                    </a:ext>
                  </a:extLst>
                </a:gridCol>
              </a:tblGrid>
              <a:tr h="193404">
                <a:tc>
                  <a:txBody>
                    <a:bodyPr/>
                    <a:lstStyle/>
                    <a:p>
                      <a:pPr algn="l" fontAlgn="ctr"/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31/03/2019</a:t>
                      </a:r>
                      <a:endParaRPr lang="pt-BR" sz="12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AV%</a:t>
                      </a:r>
                      <a:endParaRPr lang="pt-BR" sz="12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AH%</a:t>
                      </a:r>
                      <a:endParaRPr lang="pt-BR" sz="12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28/02/2019</a:t>
                      </a:r>
                      <a:endParaRPr lang="pt-BR" sz="12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1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31/01/2019</a:t>
                      </a:r>
                      <a:endParaRPr lang="pt-BR" sz="1200" b="1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27894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operacional bruta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363.985,30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295.189,73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387.849,92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42987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(-) Deduções de vendas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72.746,18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92.079,68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91.940,51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13224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operacional líquida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291.239,12 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203.110,05 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295.909,41 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1625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 dos produtos vendidos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424.958,79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-146%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62.828,59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67.726,72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54756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bruto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133.719,67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-46%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-195%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140.281,46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228.182,69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445152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operacionais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90.002,51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18.452,02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  7.811,39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72926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com pessoal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14.254,25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14.462,41 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14.404,58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64276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administrativas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  4.354,46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-1022%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472,08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  2.162,58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55246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financeiras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19.166,04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11.163,26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31.031,76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55814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Provisões tributárias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22.788,53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-   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-  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01562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líquido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284.285,46 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-98%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-394%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96.675,85 </a:t>
                      </a:r>
                      <a:endParaRPr lang="pt-BR" sz="12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172.772,38 </a:t>
                      </a:r>
                      <a:endParaRPr lang="pt-BR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38942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E458736-7814-4573-AF1C-77060A6F52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98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7">
            <a:extLst>
              <a:ext uri="{FF2B5EF4-FFF2-40B4-BE49-F238E27FC236}">
                <a16:creationId xmlns:a16="http://schemas.microsoft.com/office/drawing/2014/main" id="{7372BE29-BB38-4EF6-8E8C-ADC424AF389B}"/>
              </a:ext>
            </a:extLst>
          </p:cNvPr>
          <p:cNvSpPr txBox="1">
            <a:spLocks/>
          </p:cNvSpPr>
          <p:nvPr/>
        </p:nvSpPr>
        <p:spPr>
          <a:xfrm>
            <a:off x="632930" y="4829203"/>
            <a:ext cx="10700088" cy="1767778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600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comparativo entre os três primeiros meses de 2018 e 2019, fica evidente a drástica redução no volume de vendas neste primeiro trimestre;</a:t>
            </a:r>
          </a:p>
          <a:p>
            <a:pPr marL="0" indent="-3600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mês de fevereiro - o qual tinha apresentado maior faturamento no 1º trimestre de 2018 - foi o mês com menor faturamento no mesmo período em 2019;</a:t>
            </a:r>
          </a:p>
          <a:p>
            <a:pPr marL="0" indent="-360000" algn="just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mesmo com o baixo volume de vendas no início do exercício de 2019, o resultado líquido é notavelmente melhor que os resultados acumulados em 2017 e 2018, principalmente por representar apenas 3 meses do exercício e, também, devido à redução dos custos e despesas especialmente nos meses de janeiro/19 e fevereiro/19.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6D87B0A6-A76C-432E-B365-8A5CBAB21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B86498-2A4C-4314-BFF8-58454B5FDEDF}"/>
              </a:ext>
            </a:extLst>
          </p:cNvPr>
          <p:cNvSpPr/>
          <p:nvPr/>
        </p:nvSpPr>
        <p:spPr>
          <a:xfrm>
            <a:off x="368969" y="348183"/>
            <a:ext cx="11598442" cy="987065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encaminhadas à Administração Judicial as demonstrações contábeis da Recuperanda referentes aos meses janeiro/19 a março/19. Apresenta-se abaixo uma análise sobre seus resultados.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AA4AC3A-5293-47BB-9145-6242C3034B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570934"/>
              </p:ext>
            </p:extLst>
          </p:nvPr>
        </p:nvGraphicFramePr>
        <p:xfrm>
          <a:off x="6519070" y="1571335"/>
          <a:ext cx="504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CCB7EAF-7624-440B-BF90-FC773E73DBF5}"/>
              </a:ext>
            </a:extLst>
          </p:cNvPr>
          <p:cNvSpPr txBox="1"/>
          <p:nvPr/>
        </p:nvSpPr>
        <p:spPr>
          <a:xfrm>
            <a:off x="1147157" y="4312835"/>
            <a:ext cx="665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janeiro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2A8C7-8932-4F8F-A92F-0F23B0674ED6}"/>
              </a:ext>
            </a:extLst>
          </p:cNvPr>
          <p:cNvSpPr txBox="1"/>
          <p:nvPr/>
        </p:nvSpPr>
        <p:spPr>
          <a:xfrm>
            <a:off x="2539068" y="4312835"/>
            <a:ext cx="82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fevereiro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9C5EB-DF1A-408C-93E3-BB2F177E4955}"/>
              </a:ext>
            </a:extLst>
          </p:cNvPr>
          <p:cNvSpPr txBox="1"/>
          <p:nvPr/>
        </p:nvSpPr>
        <p:spPr>
          <a:xfrm>
            <a:off x="3795484" y="4312835"/>
            <a:ext cx="82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março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0C9355-042E-4E9C-BA26-B9A9F147A4A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BE7340-CAC4-4355-AE53-C1B126C82BF1}"/>
              </a:ext>
            </a:extLst>
          </p:cNvPr>
          <p:cNvSpPr txBox="1"/>
          <p:nvPr/>
        </p:nvSpPr>
        <p:spPr>
          <a:xfrm>
            <a:off x="10204217" y="1714407"/>
            <a:ext cx="8205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C11F7ED-AF56-4677-9B21-5129533EB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047875"/>
              </p:ext>
            </p:extLst>
          </p:nvPr>
        </p:nvGraphicFramePr>
        <p:xfrm>
          <a:off x="632930" y="1571335"/>
          <a:ext cx="504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2154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6785810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Cumprimento Plano de Recuperação Judicial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m 3">
            <a:extLst>
              <a:ext uri="{FF2B5EF4-FFF2-40B4-BE49-F238E27FC236}">
                <a16:creationId xmlns:a16="http://schemas.microsoft.com/office/drawing/2014/main" id="{8CB554FF-0908-4DB4-8B43-B1A3519B72F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852220"/>
            <a:ext cx="5480076" cy="46959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B072DA9-0CAA-491B-8D31-988597CE9105}"/>
              </a:ext>
            </a:extLst>
          </p:cNvPr>
          <p:cNvSpPr/>
          <p:nvPr/>
        </p:nvSpPr>
        <p:spPr>
          <a:xfrm>
            <a:off x="368969" y="964610"/>
            <a:ext cx="5293894" cy="5126981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60000" algn="just" defTabSz="360000">
              <a:lnSpc>
                <a:spcPct val="114000"/>
              </a:lnSpc>
            </a:pPr>
            <a:r>
              <a:rPr lang="pt-BR" sz="12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4.1. CLASSE I – CRÉDITOS TRABALHISTAS OU EQUIPARADOS</a:t>
            </a: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os credores trabalhistas, a Recuperanda previu prazo de pagamento de até 30 dias contados da aprovação do plano de recuperação. 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os 06 credores presentes nesta classe receberam integralmente o que era devido.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60000" algn="just" defTabSz="360000">
              <a:lnSpc>
                <a:spcPct val="114000"/>
              </a:lnSpc>
            </a:pPr>
            <a:r>
              <a:rPr lang="pt-BR" sz="12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4.2. CLASSE II - CRÉDITOS COM GARANTIA REAL</a:t>
            </a: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credor inserido na classe dos créditos com garantia real, a Recuperanda previu o que segue apresentado ao lado.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Considerando o término do prazo de carência (12 meses) no mês de junho/18, a Recuperanda deveria iniciar o pagamento em julho/18.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O único credor inserido nesta classe é o BANCO BANRISUL S/A. 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Entretanto, em função da apresentação de modificativo ao plano de recuperação e da suspensão temporária das obrigações assumidas pela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Administração Judicial aguardará a finalização da nova assembleia-geral de credores para verificar o cumprimento das novas condições assumidas.</a:t>
            </a:r>
          </a:p>
        </p:txBody>
      </p:sp>
    </p:spTree>
    <p:extLst>
      <p:ext uri="{BB962C8B-B14F-4D97-AF65-F5344CB8AC3E}">
        <p14:creationId xmlns:p14="http://schemas.microsoft.com/office/powerpoint/2010/main" val="130123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6785810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Cumprimento Plano de Recuperação Judicial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B072DA9-0CAA-491B-8D31-988597CE9105}"/>
              </a:ext>
            </a:extLst>
          </p:cNvPr>
          <p:cNvSpPr/>
          <p:nvPr/>
        </p:nvSpPr>
        <p:spPr>
          <a:xfrm>
            <a:off x="368969" y="964610"/>
            <a:ext cx="5293894" cy="916854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60000" algn="just" defTabSz="360000">
              <a:lnSpc>
                <a:spcPct val="114000"/>
              </a:lnSpc>
            </a:pPr>
            <a:r>
              <a:rPr lang="pt-BR" sz="12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4.3. CLASSE III – CRÉDITOS QUIROGRAFÁRIOS</a:t>
            </a: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Ainda, para os credores inseridos na classe dos créditos quirografários, a Recuperanda previu o abaixo descrito:</a:t>
            </a:r>
          </a:p>
        </p:txBody>
      </p:sp>
      <p:pic>
        <p:nvPicPr>
          <p:cNvPr id="7" name="Imagem 4">
            <a:extLst>
              <a:ext uri="{FF2B5EF4-FFF2-40B4-BE49-F238E27FC236}">
                <a16:creationId xmlns:a16="http://schemas.microsoft.com/office/drawing/2014/main" id="{CA4FC501-9190-4641-B1EE-AD9AD6FE443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6066" y="1881464"/>
            <a:ext cx="5219700" cy="44875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01B353-97F7-4B58-9EE8-3BB919D7519B}"/>
              </a:ext>
            </a:extLst>
          </p:cNvPr>
          <p:cNvSpPr/>
          <p:nvPr/>
        </p:nvSpPr>
        <p:spPr>
          <a:xfrm>
            <a:off x="6265176" y="964610"/>
            <a:ext cx="5293894" cy="1969385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</a:rPr>
              <a:t>Considerando que o término do prazo de carência (20 meses) ocorreria no mês de fevereiro/19, a Recuperanda deveria iniciar os pagamentos no mês de março/19.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mesma forma, considerando a apresentação de novo modificativo ao plano de recuperação e a suspensão temporária das obrigações assumidas pela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Administração Judicial aguardará a finalização da nova assembleia-geral de credores para verificar o cumprimento das novas condições assumidas.</a:t>
            </a:r>
          </a:p>
        </p:txBody>
      </p:sp>
    </p:spTree>
    <p:extLst>
      <p:ext uri="{BB962C8B-B14F-4D97-AF65-F5344CB8AC3E}">
        <p14:creationId xmlns:p14="http://schemas.microsoft.com/office/powerpoint/2010/main" val="266554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D307F-6DE2-4DAC-81AC-616088821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22650" y="1394517"/>
            <a:ext cx="5495731" cy="320664"/>
          </a:xfrm>
        </p:spPr>
        <p:txBody>
          <a:bodyPr>
            <a:norm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Pavilhão fábrica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E5B8B-3390-4911-92BF-49676A496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394517"/>
            <a:ext cx="5496892" cy="320664"/>
          </a:xfrm>
        </p:spPr>
        <p:txBody>
          <a:bodyPr>
            <a:norm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ADMINISTRATIVO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92F89-1B6C-46EF-B8F3-419844D5962B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E70D627-96A5-477C-98EE-953F614E392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35F438-67AE-4468-B450-9B2EB64CE7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Placeholder 9" descr="A cluttered room&#10;&#10;Description automatically generated">
            <a:extLst>
              <a:ext uri="{FF2B5EF4-FFF2-40B4-BE49-F238E27FC236}">
                <a16:creationId xmlns:a16="http://schemas.microsoft.com/office/drawing/2014/main" id="{1F5DC366-B6A6-4D20-9F1C-86B5B5897C0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0563" r="20563"/>
          <a:stretch>
            <a:fillRect/>
          </a:stretch>
        </p:blipFill>
        <p:spPr>
          <a:xfrm rot="5400000">
            <a:off x="1131888" y="1300163"/>
            <a:ext cx="4167187" cy="5308600"/>
          </a:xfrm>
        </p:spPr>
      </p:pic>
      <p:pic>
        <p:nvPicPr>
          <p:cNvPr id="13" name="Picture Placeholder 12" descr="A picture containing building, indoor, table&#10;&#10;Description automatically generated">
            <a:extLst>
              <a:ext uri="{FF2B5EF4-FFF2-40B4-BE49-F238E27FC236}">
                <a16:creationId xmlns:a16="http://schemas.microsoft.com/office/drawing/2014/main" id="{2FEBD549-AE50-46E7-9B09-99222A7EB3A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839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D0A5C-1411-4F3F-BB25-76D7F6578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0922" y="1282885"/>
            <a:ext cx="5495731" cy="320664"/>
          </a:xfrm>
        </p:spPr>
        <p:txBody>
          <a:bodyPr>
            <a:norm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FÁBRICA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EF8F6-3B46-4BC4-89BC-3ECC17130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281" y="1273555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FÁBRICA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C5D72BE-61A2-4592-B174-1C4572BE21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BEE514-2699-40E3-97DC-0D5B21C243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C35AD3-5625-4CE8-B5D2-43A10641F733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Placeholder 8" descr="A picture containing building, indoor, floor&#10;&#10;Description automatically generated">
            <a:extLst>
              <a:ext uri="{FF2B5EF4-FFF2-40B4-BE49-F238E27FC236}">
                <a16:creationId xmlns:a16="http://schemas.microsoft.com/office/drawing/2014/main" id="{6B919FBA-73FF-4A44-A003-048489981A0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229" r="2229"/>
          <a:stretch>
            <a:fillRect/>
          </a:stretch>
        </p:blipFill>
        <p:spPr/>
      </p:pic>
      <p:pic>
        <p:nvPicPr>
          <p:cNvPr id="20" name="Picture Placeholder 19" descr="A picture containing indoor, table, building&#10;&#10;Description automatically generated">
            <a:extLst>
              <a:ext uri="{FF2B5EF4-FFF2-40B4-BE49-F238E27FC236}">
                <a16:creationId xmlns:a16="http://schemas.microsoft.com/office/drawing/2014/main" id="{39EE10F2-7B3A-4861-B473-4EDFD3DEC2C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9801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D0A5C-1411-4F3F-BB25-76D7F6578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0922" y="1282885"/>
            <a:ext cx="5495731" cy="320664"/>
          </a:xfrm>
        </p:spPr>
        <p:txBody>
          <a:bodyPr>
            <a:norm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MATÉRIA-PRIMA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EF8F6-3B46-4BC4-89BC-3ECC17130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281" y="1273555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MATÉRIA-PRIMA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C5D72BE-61A2-4592-B174-1C4572BE21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BEE514-2699-40E3-97DC-0D5B21C2435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C35AD3-5625-4CE8-B5D2-43A10641F733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Placeholder 9" descr="A picture containing indoor, room, building, floor&#10;&#10;Description automatically generated">
            <a:extLst>
              <a:ext uri="{FF2B5EF4-FFF2-40B4-BE49-F238E27FC236}">
                <a16:creationId xmlns:a16="http://schemas.microsoft.com/office/drawing/2014/main" id="{3BB43B36-BA8E-4B33-9896-852D6637212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229" r="2229"/>
          <a:stretch>
            <a:fillRect/>
          </a:stretch>
        </p:blipFill>
        <p:spPr/>
      </p:pic>
      <p:pic>
        <p:nvPicPr>
          <p:cNvPr id="13" name="Picture Placeholder 12" descr="A picture containing building, indoor, ceiling&#10;&#10;Description automatically generated">
            <a:extLst>
              <a:ext uri="{FF2B5EF4-FFF2-40B4-BE49-F238E27FC236}">
                <a16:creationId xmlns:a16="http://schemas.microsoft.com/office/drawing/2014/main" id="{B14A450A-40C3-4842-98EF-68196C2871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3539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3CA9B-9786-4F1A-BB1F-48BDBC45C4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27" y="2261870"/>
            <a:ext cx="6189345" cy="2334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00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FF05DA-62EC-44E6-ACBD-B592C9DA53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8C9A12-5C9F-4724-914D-09736E2065B6}"/>
              </a:ext>
            </a:extLst>
          </p:cNvPr>
          <p:cNvSpPr txBox="1"/>
          <p:nvPr/>
        </p:nvSpPr>
        <p:spPr>
          <a:xfrm>
            <a:off x="1499651" y="1794739"/>
            <a:ext cx="9192698" cy="333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ÍNDICE</a:t>
            </a:r>
          </a:p>
          <a:p>
            <a:pPr marL="342900" lvl="0" algn="just" defTabSz="360000">
              <a:lnSpc>
                <a:spcPct val="114000"/>
              </a:lnSpc>
            </a:pPr>
            <a:endParaRPr lang="pt-BR" sz="1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Introdução.......................................................................................................................................... 3</a:t>
            </a:r>
            <a:endParaRPr lang="en-US" sz="1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1.1. Considerações Preliminares.........................................................................................................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1.2.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Estágio Processual....................................................................................................................... </a:t>
            </a: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1.3. Crongrama Processual................................................................................................................. </a:t>
            </a: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Informações sobre a Recuperanda..................................................................................................</a:t>
            </a: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Vista à sede da Recuperanda.......................................................................................................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Informações adicionais.................................................................................................................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Econômica............................................................................................................................ 9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Cumprimento do plano de recuperação ........................................................................................ 12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Registro Fotográfico........................................................................................................................ 14</a:t>
            </a:r>
          </a:p>
          <a:p>
            <a:pPr marL="342900" algn="just" defTabSz="360000">
              <a:lnSpc>
                <a:spcPct val="114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54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598442" cy="6257226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marL="342900" lvl="0" indent="360000" defTabSz="360000">
              <a:lnSpc>
                <a:spcPct val="114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Introdução</a:t>
            </a:r>
            <a:endParaRPr lang="en-US" sz="1600" b="1" kern="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1.1. Considerações Preliminares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Primeiramente, cumpre referir as premissas que embasaram este relatório, bem como destacar alguns pontos que julgamos pertinentes para uma melhor compreensão do trabalho desenvolvido.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chegarmos às conclusões apresentadas no presente relatório, entre outros aspectos: (i) tomamos como boas e válidas as informações contidas nas demonstrações contábeis da ACF Indústria de Plásticos Ltda., as quais foram fornecidas por seus administradores; e (ii) conduzimos discussões com membros integrantes da administração da ACF Indústria de Plásticos Ltda. sobre os negócios e as operações da referida sociedade empresária.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Nenhum dos profissionais que participaram da elaboração deste relatório têm qualquer interesse financeiro na Recuperanda ou qualquer relação com quaisquer das partes envolvidas, o que caracteriza nossa independência em relação ao presente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administração da ACF Indústria de Plásticos Ltda. e seus sócios não impuseram qualquer restrição a: (i) obter todas as informações solicitadas para produzir este relatório; e (ii) chegar de forma independente às conclusões aqui contidas.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Este relatório e as opiniões aqui contidas tem a finalidade de informar a todos os interessados no presente processo, observando o fato de que qualquer leitor deste relatório deve estar ciente das condições que nortearam este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Exceto quando expressamente mencionado, os valores indicados neste relatório estão expressos em reais (R$).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68310-8571-4F86-888C-9FBA4F7BA7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7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448000" cy="6120000"/>
          </a:xfrm>
          <a:prstGeom prst="rect">
            <a:avLst/>
          </a:prstGeom>
          <a:solidFill>
            <a:schemeClr val="bg1"/>
          </a:solidFill>
        </p:spPr>
        <p:txBody>
          <a:bodyPr wrap="square" numCol="2" spcCol="360000">
            <a:spAutoFit/>
          </a:bodyPr>
          <a:lstStyle/>
          <a:p>
            <a:pPr lvl="0" indent="360000" defTabSz="360000">
              <a:lnSpc>
                <a:spcPct val="114000"/>
              </a:lnSpc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Estágio Processual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chemeClr val="accent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Trata-se de Recuperação Judicial requerida em 31/07/2014 por sociedade empresária que tem por escopo a produção e a comercialização de peças plásticas, com especial enfoque no mercado de brinquedos infantis e na prestação de serviços a terceiros.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Examinados os pressupostos subjetivos e objetivos, houve o deferimento do processamento em 31/07/2014.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edital do art. 52, §1º, da LRF, foi publicado em 15/08/2014.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edital contendo a relação de credores do art. 7º, § 2º foi publicado em 04/11/2016 e não houve publicação do aviso de recebimento do plano de recuperação previsto no art. 53, parágrafo único, ambos da LRF, sendo que o plano de recuperação foi apresentado em 08/10/2014.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11/11/2016, foi publicado edital de convocação da AGC, tendo sido realizadas as assembleias de primeira convocação em 06/12/2016 e segunda convocação em 13/12/2016, com continuação em 24/01/2017.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 concedida a recuperação judicial em 16/06/2017 e assim estava previsto o encerramento da Recuperação Judicial em 16/06/2019. 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Contudo,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15/02/2019, apresentou terceiro modificativo do plano de recuperação, requereu a suspensão temporária das obrigações assumidas pelo plano outrora aprovado e solicitou novas datas para realização de nova Assembleia-Geral de Credores.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Acolhido o pleito de suspensão temporária das obrigações assumidas pela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Administração Judicial sugeriu datas para convocação da assembleia.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Convocada, houve instalação em 1ª convocação. Após abertura dos trabalhos,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referiu a necessidade de suspensão do conclave para finalização das negociações necessárias à aprovação do modificativo do plano de recuperação.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Posta em deliberação, o pedido de suspensão foi aprovado pela maioria dos créditos presentes, estando designada a retomada para o dia 02/07/2019, às 15:00 horas, no mesmo local (mezanino do Hotel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Bergson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Flat, localizado na Rua Os Dezoito do Forte, nº 1.818, em Caxias do Sul/RS)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como se encontra o processo.</a:t>
            </a:r>
          </a:p>
          <a:p>
            <a:pPr indent="360000" algn="just" defTabSz="360000">
              <a:lnSpc>
                <a:spcPct val="114000"/>
              </a:lnSpc>
            </a:pPr>
            <a:endParaRPr lang="pt-BR" sz="1000" dirty="0">
              <a:solidFill>
                <a:schemeClr val="accent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0ED28-CDB3-4DD3-A463-1081668D3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AE565-18A9-46C5-9892-52DF0F136A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15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48183"/>
            <a:ext cx="11598442" cy="74142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1.3. Crongrama Processual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Abaixo apresentamos o cronograma processual da Recuperanda subdividido nas etapas de Recuperação Judicial e verificação de créditos.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id="{BDA4DE2D-A162-4E4B-ABC0-2FA4917B7C6D}"/>
              </a:ext>
            </a:extLst>
          </p:cNvPr>
          <p:cNvCxnSpPr>
            <a:cxnSpLocks/>
          </p:cNvCxnSpPr>
          <p:nvPr/>
        </p:nvCxnSpPr>
        <p:spPr>
          <a:xfrm flipV="1">
            <a:off x="1515880" y="1798327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847E21C-DA44-4976-98C9-702135D84DCD}"/>
              </a:ext>
            </a:extLst>
          </p:cNvPr>
          <p:cNvSpPr txBox="1"/>
          <p:nvPr/>
        </p:nvSpPr>
        <p:spPr>
          <a:xfrm>
            <a:off x="1573565" y="1783842"/>
            <a:ext cx="12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id="{9AE8887F-2C06-4C2E-A850-92CCFAD6CD78}"/>
              </a:ext>
            </a:extLst>
          </p:cNvPr>
          <p:cNvCxnSpPr/>
          <p:nvPr/>
        </p:nvCxnSpPr>
        <p:spPr>
          <a:xfrm flipV="1">
            <a:off x="3380282" y="181495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D3919A-0C5B-4D95-9418-67AD25C0AC52}"/>
              </a:ext>
            </a:extLst>
          </p:cNvPr>
          <p:cNvSpPr txBox="1"/>
          <p:nvPr/>
        </p:nvSpPr>
        <p:spPr>
          <a:xfrm>
            <a:off x="3483544" y="1760291"/>
            <a:ext cx="117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1º edital (art. 52, §1º LRF)</a:t>
            </a:r>
          </a:p>
        </p:txBody>
      </p:sp>
      <p:cxnSp>
        <p:nvCxnSpPr>
          <p:cNvPr id="10" name="Straight Connector 46">
            <a:extLst>
              <a:ext uri="{FF2B5EF4-FFF2-40B4-BE49-F238E27FC236}">
                <a16:creationId xmlns:a16="http://schemas.microsoft.com/office/drawing/2014/main" id="{37259575-07C7-4051-8623-F815A722C754}"/>
              </a:ext>
            </a:extLst>
          </p:cNvPr>
          <p:cNvCxnSpPr/>
          <p:nvPr/>
        </p:nvCxnSpPr>
        <p:spPr>
          <a:xfrm flipH="1" flipV="1">
            <a:off x="5231207" y="1798327"/>
            <a:ext cx="162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456C14-7D1E-4BCA-8F68-E4F8BACD032D}"/>
              </a:ext>
            </a:extLst>
          </p:cNvPr>
          <p:cNvSpPr txBox="1"/>
          <p:nvPr/>
        </p:nvSpPr>
        <p:spPr>
          <a:xfrm>
            <a:off x="5269446" y="1712663"/>
            <a:ext cx="175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Aviso de recebimento do PRJ - art. 53, PU, da LRF</a:t>
            </a:r>
          </a:p>
        </p:txBody>
      </p: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id="{A929442F-A9AA-4C3D-9532-8B3E56700A80}"/>
              </a:ext>
            </a:extLst>
          </p:cNvPr>
          <p:cNvCxnSpPr/>
          <p:nvPr/>
        </p:nvCxnSpPr>
        <p:spPr>
          <a:xfrm flipV="1">
            <a:off x="2461926" y="393913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38E85E-EDA9-48B5-9746-FEE7D2A51219}"/>
              </a:ext>
            </a:extLst>
          </p:cNvPr>
          <p:cNvSpPr txBox="1"/>
          <p:nvPr/>
        </p:nvSpPr>
        <p:spPr>
          <a:xfrm>
            <a:off x="2461926" y="5141528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Deferimento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52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56">
            <a:extLst>
              <a:ext uri="{FF2B5EF4-FFF2-40B4-BE49-F238E27FC236}">
                <a16:creationId xmlns:a16="http://schemas.microsoft.com/office/drawing/2014/main" id="{225A7BF8-D7CA-475B-A847-14684160DF2B}"/>
              </a:ext>
            </a:extLst>
          </p:cNvPr>
          <p:cNvCxnSpPr/>
          <p:nvPr/>
        </p:nvCxnSpPr>
        <p:spPr>
          <a:xfrm flipV="1">
            <a:off x="4294274" y="3895541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1C4909-B82C-47FA-84AD-8A178415CB6B}"/>
              </a:ext>
            </a:extLst>
          </p:cNvPr>
          <p:cNvSpPr txBox="1"/>
          <p:nvPr/>
        </p:nvSpPr>
        <p:spPr>
          <a:xfrm>
            <a:off x="4338854" y="4801896"/>
            <a:ext cx="1570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Entrega do plano de recuperação judicial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53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7FEB3-4EAE-4706-B8E3-186EC803177F}"/>
              </a:ext>
            </a:extLst>
          </p:cNvPr>
          <p:cNvSpPr txBox="1"/>
          <p:nvPr/>
        </p:nvSpPr>
        <p:spPr>
          <a:xfrm>
            <a:off x="527163" y="3967906"/>
            <a:ext cx="197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31/07/2014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4F43BD-74A7-4BDF-87D7-71D48C1C80D5}"/>
              </a:ext>
            </a:extLst>
          </p:cNvPr>
          <p:cNvSpPr txBox="1"/>
          <p:nvPr/>
        </p:nvSpPr>
        <p:spPr>
          <a:xfrm>
            <a:off x="2771660" y="3967906"/>
            <a:ext cx="123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18/08/2014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661B7-D476-49F5-83E9-8D77F6D6FB9C}"/>
              </a:ext>
            </a:extLst>
          </p:cNvPr>
          <p:cNvSpPr txBox="1"/>
          <p:nvPr/>
        </p:nvSpPr>
        <p:spPr>
          <a:xfrm>
            <a:off x="4572542" y="3957726"/>
            <a:ext cx="138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04/11/2016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3596BD-5744-4AA2-9277-B0B6A97D6C65}"/>
              </a:ext>
            </a:extLst>
          </p:cNvPr>
          <p:cNvSpPr txBox="1"/>
          <p:nvPr/>
        </p:nvSpPr>
        <p:spPr>
          <a:xfrm>
            <a:off x="1604673" y="3256702"/>
            <a:ext cx="1712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31/07/2014</a:t>
            </a:r>
          </a:p>
        </p:txBody>
      </p:sp>
      <p:grpSp>
        <p:nvGrpSpPr>
          <p:cNvPr id="20" name="그룹 1">
            <a:extLst>
              <a:ext uri="{FF2B5EF4-FFF2-40B4-BE49-F238E27FC236}">
                <a16:creationId xmlns:a16="http://schemas.microsoft.com/office/drawing/2014/main" id="{FBF4A461-93F8-4BD8-9F47-1B084061C9F0}"/>
              </a:ext>
            </a:extLst>
          </p:cNvPr>
          <p:cNvGrpSpPr/>
          <p:nvPr/>
        </p:nvGrpSpPr>
        <p:grpSpPr>
          <a:xfrm>
            <a:off x="761761" y="3505639"/>
            <a:ext cx="10696697" cy="550376"/>
            <a:chOff x="940255" y="3646062"/>
            <a:chExt cx="10751550" cy="550376"/>
          </a:xfrm>
          <a:solidFill>
            <a:srgbClr val="B2B2B2"/>
          </a:solidFill>
        </p:grpSpPr>
        <p:sp>
          <p:nvSpPr>
            <p:cNvPr id="21" name="Oval 2">
              <a:extLst>
                <a:ext uri="{FF2B5EF4-FFF2-40B4-BE49-F238E27FC236}">
                  <a16:creationId xmlns:a16="http://schemas.microsoft.com/office/drawing/2014/main" id="{3E79E1EF-1410-4041-86BB-F360366188BF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406C971C-C3FF-4A7C-871A-F11AA30376C6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CA8F1431-8CBC-4C8C-AA65-7D363A9222C3}"/>
                </a:ext>
              </a:extLst>
            </p:cNvPr>
            <p:cNvSpPr/>
            <p:nvPr/>
          </p:nvSpPr>
          <p:spPr>
            <a:xfrm>
              <a:off x="192995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6C8192BE-2269-40BB-8321-DBC1AFFC270E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9BEEEF14-232F-4439-AF79-2DAE7D9C3FB5}"/>
                </a:ext>
              </a:extLst>
            </p:cNvPr>
            <p:cNvSpPr/>
            <p:nvPr/>
          </p:nvSpPr>
          <p:spPr>
            <a:xfrm>
              <a:off x="286050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689B8078-1078-466A-BE75-65B304DBB751}"/>
                </a:ext>
              </a:extLst>
            </p:cNvPr>
            <p:cNvSpPr/>
            <p:nvPr/>
          </p:nvSpPr>
          <p:spPr>
            <a:xfrm>
              <a:off x="313516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785CF394-7428-4107-A828-138EB98E99A4}"/>
                </a:ext>
              </a:extLst>
            </p:cNvPr>
            <p:cNvSpPr/>
            <p:nvPr/>
          </p:nvSpPr>
          <p:spPr>
            <a:xfrm>
              <a:off x="378360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10">
              <a:extLst>
                <a:ext uri="{FF2B5EF4-FFF2-40B4-BE49-F238E27FC236}">
                  <a16:creationId xmlns:a16="http://schemas.microsoft.com/office/drawing/2014/main" id="{D06F8BEE-85EB-4AA3-81C2-703195143282}"/>
                </a:ext>
              </a:extLst>
            </p:cNvPr>
            <p:cNvSpPr/>
            <p:nvPr/>
          </p:nvSpPr>
          <p:spPr>
            <a:xfrm>
              <a:off x="441284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11">
              <a:extLst>
                <a:ext uri="{FF2B5EF4-FFF2-40B4-BE49-F238E27FC236}">
                  <a16:creationId xmlns:a16="http://schemas.microsoft.com/office/drawing/2014/main" id="{E6348B7E-4D2E-4A94-B2B8-35C0CE4DE44E}"/>
                </a:ext>
              </a:extLst>
            </p:cNvPr>
            <p:cNvSpPr/>
            <p:nvPr/>
          </p:nvSpPr>
          <p:spPr>
            <a:xfrm>
              <a:off x="470082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12">
              <a:extLst>
                <a:ext uri="{FF2B5EF4-FFF2-40B4-BE49-F238E27FC236}">
                  <a16:creationId xmlns:a16="http://schemas.microsoft.com/office/drawing/2014/main" id="{07E33B10-D28E-4E43-8954-E020295CD497}"/>
                </a:ext>
              </a:extLst>
            </p:cNvPr>
            <p:cNvSpPr/>
            <p:nvPr/>
          </p:nvSpPr>
          <p:spPr>
            <a:xfrm>
              <a:off x="497548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13">
              <a:extLst>
                <a:ext uri="{FF2B5EF4-FFF2-40B4-BE49-F238E27FC236}">
                  <a16:creationId xmlns:a16="http://schemas.microsoft.com/office/drawing/2014/main" id="{BD8DCF2C-931C-40C1-AFFC-5B0A3090A89E}"/>
                </a:ext>
              </a:extLst>
            </p:cNvPr>
            <p:cNvSpPr/>
            <p:nvPr/>
          </p:nvSpPr>
          <p:spPr>
            <a:xfrm>
              <a:off x="566389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15">
              <a:extLst>
                <a:ext uri="{FF2B5EF4-FFF2-40B4-BE49-F238E27FC236}">
                  <a16:creationId xmlns:a16="http://schemas.microsoft.com/office/drawing/2014/main" id="{83008376-EFCB-43A5-A598-7EB7E6582240}"/>
                </a:ext>
              </a:extLst>
            </p:cNvPr>
            <p:cNvSpPr/>
            <p:nvPr/>
          </p:nvSpPr>
          <p:spPr>
            <a:xfrm>
              <a:off x="6607753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16">
              <a:extLst>
                <a:ext uri="{FF2B5EF4-FFF2-40B4-BE49-F238E27FC236}">
                  <a16:creationId xmlns:a16="http://schemas.microsoft.com/office/drawing/2014/main" id="{9DF748DF-0C4F-44AB-8CB6-51B8E3D33333}"/>
                </a:ext>
              </a:extLst>
            </p:cNvPr>
            <p:cNvSpPr/>
            <p:nvPr/>
          </p:nvSpPr>
          <p:spPr>
            <a:xfrm>
              <a:off x="685577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19">
              <a:extLst>
                <a:ext uri="{FF2B5EF4-FFF2-40B4-BE49-F238E27FC236}">
                  <a16:creationId xmlns:a16="http://schemas.microsoft.com/office/drawing/2014/main" id="{FD5E3202-76EB-458C-A344-0ACF21244B65}"/>
                </a:ext>
              </a:extLst>
            </p:cNvPr>
            <p:cNvSpPr/>
            <p:nvPr/>
          </p:nvSpPr>
          <p:spPr>
            <a:xfrm>
              <a:off x="894091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CB33BAE5-BA6E-4C6B-AC2A-291D9539DD48}"/>
                </a:ext>
              </a:extLst>
            </p:cNvPr>
            <p:cNvSpPr/>
            <p:nvPr/>
          </p:nvSpPr>
          <p:spPr>
            <a:xfrm>
              <a:off x="918894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95861C26-2F7F-45EA-A535-E02E124928DA}"/>
                </a:ext>
              </a:extLst>
            </p:cNvPr>
            <p:cNvSpPr/>
            <p:nvPr/>
          </p:nvSpPr>
          <p:spPr>
            <a:xfrm>
              <a:off x="986402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27">
              <a:extLst>
                <a:ext uri="{FF2B5EF4-FFF2-40B4-BE49-F238E27FC236}">
                  <a16:creationId xmlns:a16="http://schemas.microsoft.com/office/drawing/2014/main" id="{6EFAF160-09AF-44C5-B17E-D1229DF4BA51}"/>
                </a:ext>
              </a:extLst>
            </p:cNvPr>
            <p:cNvGrpSpPr/>
            <p:nvPr/>
          </p:nvGrpSpPr>
          <p:grpSpPr>
            <a:xfrm>
              <a:off x="10986979" y="3646062"/>
              <a:ext cx="704826" cy="550376"/>
              <a:chOff x="6893060" y="4469326"/>
              <a:chExt cx="704826" cy="550376"/>
            </a:xfrm>
            <a:grpFill/>
          </p:grpSpPr>
          <p:sp>
            <p:nvSpPr>
              <p:cNvPr id="49" name="Rounded Rectangle 25">
                <a:extLst>
                  <a:ext uri="{FF2B5EF4-FFF2-40B4-BE49-F238E27FC236}">
                    <a16:creationId xmlns:a16="http://schemas.microsoft.com/office/drawing/2014/main" id="{735E6444-E41A-406B-AA0A-39A237092CB4}"/>
                  </a:ext>
                </a:extLst>
              </p:cNvPr>
              <p:cNvSpPr/>
              <p:nvPr/>
            </p:nvSpPr>
            <p:spPr>
              <a:xfrm rot="2624939">
                <a:off x="6893060" y="446932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ounded Rectangle 26">
                <a:extLst>
                  <a:ext uri="{FF2B5EF4-FFF2-40B4-BE49-F238E27FC236}">
                    <a16:creationId xmlns:a16="http://schemas.microsoft.com/office/drawing/2014/main" id="{F9D5116A-E27B-4BAB-A915-D0BDFFA2EA0C}"/>
                  </a:ext>
                </a:extLst>
              </p:cNvPr>
              <p:cNvSpPr/>
              <p:nvPr/>
            </p:nvSpPr>
            <p:spPr>
              <a:xfrm rot="18900000">
                <a:off x="6915044" y="483970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EDD5CA69-9D71-4AC4-B8EE-2EF9D70D851F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0">
              <a:extLst>
                <a:ext uri="{FF2B5EF4-FFF2-40B4-BE49-F238E27FC236}">
                  <a16:creationId xmlns:a16="http://schemas.microsoft.com/office/drawing/2014/main" id="{39DA66F5-F42C-4E5F-88F8-65C07A5D3B8D}"/>
                </a:ext>
              </a:extLst>
            </p:cNvPr>
            <p:cNvSpPr/>
            <p:nvPr/>
          </p:nvSpPr>
          <p:spPr>
            <a:xfrm>
              <a:off x="246492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1">
              <a:extLst>
                <a:ext uri="{FF2B5EF4-FFF2-40B4-BE49-F238E27FC236}">
                  <a16:creationId xmlns:a16="http://schemas.microsoft.com/office/drawing/2014/main" id="{8539568F-2DB6-4DAE-AAEF-DF4C75DFE645}"/>
                </a:ext>
              </a:extLst>
            </p:cNvPr>
            <p:cNvSpPr/>
            <p:nvPr/>
          </p:nvSpPr>
          <p:spPr>
            <a:xfrm>
              <a:off x="3384601" y="3717089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5FE85C0C-5D3C-4529-B43A-EBF47DB52A66}"/>
                </a:ext>
              </a:extLst>
            </p:cNvPr>
            <p:cNvSpPr/>
            <p:nvPr/>
          </p:nvSpPr>
          <p:spPr>
            <a:xfrm>
              <a:off x="4306671" y="3741877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7935FDE8-88DB-46D1-9529-6B6BF79BEF47}"/>
                </a:ext>
              </a:extLst>
            </p:cNvPr>
            <p:cNvSpPr/>
            <p:nvPr/>
          </p:nvSpPr>
          <p:spPr>
            <a:xfrm>
              <a:off x="5253868" y="3722904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75">
              <a:extLst>
                <a:ext uri="{FF2B5EF4-FFF2-40B4-BE49-F238E27FC236}">
                  <a16:creationId xmlns:a16="http://schemas.microsoft.com/office/drawing/2014/main" id="{2B53CD4C-E1AF-4229-B0CA-539FEBF35528}"/>
                </a:ext>
              </a:extLst>
            </p:cNvPr>
            <p:cNvSpPr/>
            <p:nvPr/>
          </p:nvSpPr>
          <p:spPr>
            <a:xfrm>
              <a:off x="1078124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76">
              <a:extLst>
                <a:ext uri="{FF2B5EF4-FFF2-40B4-BE49-F238E27FC236}">
                  <a16:creationId xmlns:a16="http://schemas.microsoft.com/office/drawing/2014/main" id="{92638F53-C669-42B7-A879-5893F9CD43D3}"/>
                </a:ext>
              </a:extLst>
            </p:cNvPr>
            <p:cNvSpPr/>
            <p:nvPr/>
          </p:nvSpPr>
          <p:spPr>
            <a:xfrm>
              <a:off x="1102926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5">
              <a:extLst>
                <a:ext uri="{FF2B5EF4-FFF2-40B4-BE49-F238E27FC236}">
                  <a16:creationId xmlns:a16="http://schemas.microsoft.com/office/drawing/2014/main" id="{0C04FEF6-498E-4FE9-ABA9-20FDDFC5910B}"/>
                </a:ext>
              </a:extLst>
            </p:cNvPr>
            <p:cNvSpPr/>
            <p:nvPr/>
          </p:nvSpPr>
          <p:spPr>
            <a:xfrm>
              <a:off x="221793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9">
              <a:extLst>
                <a:ext uri="{FF2B5EF4-FFF2-40B4-BE49-F238E27FC236}">
                  <a16:creationId xmlns:a16="http://schemas.microsoft.com/office/drawing/2014/main" id="{3C2F5C64-AC77-4414-99F5-9760F5D0A756}"/>
                </a:ext>
              </a:extLst>
            </p:cNvPr>
            <p:cNvSpPr/>
            <p:nvPr/>
          </p:nvSpPr>
          <p:spPr>
            <a:xfrm>
              <a:off x="404494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13">
              <a:extLst>
                <a:ext uri="{FF2B5EF4-FFF2-40B4-BE49-F238E27FC236}">
                  <a16:creationId xmlns:a16="http://schemas.microsoft.com/office/drawing/2014/main" id="{C71D68B9-2869-4684-B8C8-6EB196804940}"/>
                </a:ext>
              </a:extLst>
            </p:cNvPr>
            <p:cNvSpPr/>
            <p:nvPr/>
          </p:nvSpPr>
          <p:spPr>
            <a:xfrm>
              <a:off x="593855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21">
              <a:extLst>
                <a:ext uri="{FF2B5EF4-FFF2-40B4-BE49-F238E27FC236}">
                  <a16:creationId xmlns:a16="http://schemas.microsoft.com/office/drawing/2014/main" id="{EB75C96D-E510-44B1-8F17-B7BD86AD25CA}"/>
                </a:ext>
              </a:extLst>
            </p:cNvPr>
            <p:cNvSpPr/>
            <p:nvPr/>
          </p:nvSpPr>
          <p:spPr>
            <a:xfrm>
              <a:off x="1011204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33">
            <a:extLst>
              <a:ext uri="{FF2B5EF4-FFF2-40B4-BE49-F238E27FC236}">
                <a16:creationId xmlns:a16="http://schemas.microsoft.com/office/drawing/2014/main" id="{BD011FE3-586E-41B0-B039-EFEB2C254097}"/>
              </a:ext>
            </a:extLst>
          </p:cNvPr>
          <p:cNvSpPr/>
          <p:nvPr/>
        </p:nvSpPr>
        <p:spPr>
          <a:xfrm>
            <a:off x="5999050" y="3570708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6">
            <a:extLst>
              <a:ext uri="{FF2B5EF4-FFF2-40B4-BE49-F238E27FC236}">
                <a16:creationId xmlns:a16="http://schemas.microsoft.com/office/drawing/2014/main" id="{B27F0148-A15B-41A5-987B-F7DEE406F0E1}"/>
              </a:ext>
            </a:extLst>
          </p:cNvPr>
          <p:cNvCxnSpPr/>
          <p:nvPr/>
        </p:nvCxnSpPr>
        <p:spPr>
          <a:xfrm flipV="1">
            <a:off x="6189757" y="3908793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51BADEA-DC58-4A9D-9F7A-C16821C5901F}"/>
              </a:ext>
            </a:extLst>
          </p:cNvPr>
          <p:cNvSpPr txBox="1"/>
          <p:nvPr/>
        </p:nvSpPr>
        <p:spPr>
          <a:xfrm>
            <a:off x="6202628" y="5161989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Objeções</a:t>
            </a:r>
          </a:p>
          <a:p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55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val 33">
            <a:extLst>
              <a:ext uri="{FF2B5EF4-FFF2-40B4-BE49-F238E27FC236}">
                <a16:creationId xmlns:a16="http://schemas.microsoft.com/office/drawing/2014/main" id="{86414348-9D66-41FE-9430-A12A1122A227}"/>
              </a:ext>
            </a:extLst>
          </p:cNvPr>
          <p:cNvSpPr/>
          <p:nvPr/>
        </p:nvSpPr>
        <p:spPr>
          <a:xfrm>
            <a:off x="8348246" y="3597591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6">
            <a:extLst>
              <a:ext uri="{FF2B5EF4-FFF2-40B4-BE49-F238E27FC236}">
                <a16:creationId xmlns:a16="http://schemas.microsoft.com/office/drawing/2014/main" id="{C72D92C4-666F-4A38-B60A-43DD0C099FC0}"/>
              </a:ext>
            </a:extLst>
          </p:cNvPr>
          <p:cNvCxnSpPr>
            <a:cxnSpLocks/>
          </p:cNvCxnSpPr>
          <p:nvPr/>
        </p:nvCxnSpPr>
        <p:spPr>
          <a:xfrm>
            <a:off x="7354064" y="1836451"/>
            <a:ext cx="0" cy="1819983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33">
            <a:extLst>
              <a:ext uri="{FF2B5EF4-FFF2-40B4-BE49-F238E27FC236}">
                <a16:creationId xmlns:a16="http://schemas.microsoft.com/office/drawing/2014/main" id="{5AF755D7-6AB4-4C66-AC5C-1F2F4873CB97}"/>
              </a:ext>
            </a:extLst>
          </p:cNvPr>
          <p:cNvSpPr/>
          <p:nvPr/>
        </p:nvSpPr>
        <p:spPr>
          <a:xfrm>
            <a:off x="9229456" y="3590744"/>
            <a:ext cx="366544" cy="3684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33">
            <a:extLst>
              <a:ext uri="{FF2B5EF4-FFF2-40B4-BE49-F238E27FC236}">
                <a16:creationId xmlns:a16="http://schemas.microsoft.com/office/drawing/2014/main" id="{9565C226-501A-4994-B967-8F65A9BA692A}"/>
              </a:ext>
            </a:extLst>
          </p:cNvPr>
          <p:cNvSpPr/>
          <p:nvPr/>
        </p:nvSpPr>
        <p:spPr>
          <a:xfrm>
            <a:off x="10132967" y="3590744"/>
            <a:ext cx="366544" cy="368424"/>
          </a:xfrm>
          <a:prstGeom prst="ellipse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42">
            <a:extLst>
              <a:ext uri="{FF2B5EF4-FFF2-40B4-BE49-F238E27FC236}">
                <a16:creationId xmlns:a16="http://schemas.microsoft.com/office/drawing/2014/main" id="{3CABB411-1942-4666-8478-465BBA0EFED4}"/>
              </a:ext>
            </a:extLst>
          </p:cNvPr>
          <p:cNvCxnSpPr>
            <a:cxnSpLocks/>
          </p:cNvCxnSpPr>
          <p:nvPr/>
        </p:nvCxnSpPr>
        <p:spPr>
          <a:xfrm flipV="1">
            <a:off x="9407736" y="1824236"/>
            <a:ext cx="0" cy="1765693"/>
          </a:xfrm>
          <a:prstGeom prst="line">
            <a:avLst/>
          </a:prstGeom>
          <a:ln w="25400">
            <a:solidFill>
              <a:srgbClr val="00B05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6">
            <a:extLst>
              <a:ext uri="{FF2B5EF4-FFF2-40B4-BE49-F238E27FC236}">
                <a16:creationId xmlns:a16="http://schemas.microsoft.com/office/drawing/2014/main" id="{5D789465-E1D3-400D-8386-35C7532F559C}"/>
              </a:ext>
            </a:extLst>
          </p:cNvPr>
          <p:cNvCxnSpPr>
            <a:cxnSpLocks/>
          </p:cNvCxnSpPr>
          <p:nvPr/>
        </p:nvCxnSpPr>
        <p:spPr>
          <a:xfrm flipV="1">
            <a:off x="10319656" y="3929060"/>
            <a:ext cx="0" cy="1793447"/>
          </a:xfrm>
          <a:prstGeom prst="line">
            <a:avLst/>
          </a:prstGeom>
          <a:ln w="25400">
            <a:solidFill>
              <a:srgbClr val="5F5F5F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26C0044-BF4F-4F7A-B6CF-EF99B357C2C0}"/>
              </a:ext>
            </a:extLst>
          </p:cNvPr>
          <p:cNvSpPr txBox="1"/>
          <p:nvPr/>
        </p:nvSpPr>
        <p:spPr>
          <a:xfrm>
            <a:off x="7934167" y="3255805"/>
            <a:ext cx="1236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21/06/2017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AC4F181-A432-48BB-BB15-B938AFCB31B5}"/>
              </a:ext>
            </a:extLst>
          </p:cNvPr>
          <p:cNvSpPr txBox="1"/>
          <p:nvPr/>
        </p:nvSpPr>
        <p:spPr>
          <a:xfrm>
            <a:off x="7378907" y="1798327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AGC</a:t>
            </a:r>
          </a:p>
          <a:p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56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0CF99C-04ED-4F8B-BBD5-FFE120B045A9}"/>
              </a:ext>
            </a:extLst>
          </p:cNvPr>
          <p:cNvSpPr txBox="1"/>
          <p:nvPr/>
        </p:nvSpPr>
        <p:spPr>
          <a:xfrm>
            <a:off x="8546694" y="5098223"/>
            <a:ext cx="155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Concessão da RJ</a:t>
            </a:r>
          </a:p>
          <a:p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58 LRF)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DF043D1-D617-4FA9-A179-ABAF808178A1}"/>
              </a:ext>
            </a:extLst>
          </p:cNvPr>
          <p:cNvSpPr txBox="1"/>
          <p:nvPr/>
        </p:nvSpPr>
        <p:spPr>
          <a:xfrm>
            <a:off x="10303031" y="5141528"/>
            <a:ext cx="1781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5F5F5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Encerramento da RJ</a:t>
            </a:r>
          </a:p>
          <a:p>
            <a:r>
              <a:rPr lang="en-US" altLang="ko-KR" sz="12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(art. 63 LRF)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4201294-F5F5-4181-BF5C-664702A4306D}"/>
              </a:ext>
            </a:extLst>
          </p:cNvPr>
          <p:cNvSpPr txBox="1"/>
          <p:nvPr/>
        </p:nvSpPr>
        <p:spPr>
          <a:xfrm>
            <a:off x="8941274" y="3960408"/>
            <a:ext cx="93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B05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atual</a:t>
            </a:r>
            <a:endParaRPr lang="ko-KR" altLang="en-US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662E47-8D3A-48DE-A496-277135D2765F}"/>
              </a:ext>
            </a:extLst>
          </p:cNvPr>
          <p:cNvSpPr txBox="1"/>
          <p:nvPr/>
        </p:nvSpPr>
        <p:spPr>
          <a:xfrm>
            <a:off x="9757524" y="3128459"/>
            <a:ext cx="1117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21/06/2019*</a:t>
            </a:r>
            <a:endParaRPr lang="ko-KR" altLang="en-US" sz="1200" b="1" dirty="0">
              <a:solidFill>
                <a:srgbClr val="5F5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19">
            <a:extLst>
              <a:ext uri="{FF2B5EF4-FFF2-40B4-BE49-F238E27FC236}">
                <a16:creationId xmlns:a16="http://schemas.microsoft.com/office/drawing/2014/main" id="{0A8BADA7-A2F5-405D-A9EF-4D1EB5B45B88}"/>
              </a:ext>
            </a:extLst>
          </p:cNvPr>
          <p:cNvSpPr/>
          <p:nvPr/>
        </p:nvSpPr>
        <p:spPr>
          <a:xfrm>
            <a:off x="8077179" y="3646908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19">
            <a:extLst>
              <a:ext uri="{FF2B5EF4-FFF2-40B4-BE49-F238E27FC236}">
                <a16:creationId xmlns:a16="http://schemas.microsoft.com/office/drawing/2014/main" id="{B9ADA6B0-1768-4FE2-BAE3-9B18DF727E6C}"/>
              </a:ext>
            </a:extLst>
          </p:cNvPr>
          <p:cNvSpPr/>
          <p:nvPr/>
        </p:nvSpPr>
        <p:spPr>
          <a:xfrm>
            <a:off x="7836412" y="3639809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33">
            <a:extLst>
              <a:ext uri="{FF2B5EF4-FFF2-40B4-BE49-F238E27FC236}">
                <a16:creationId xmlns:a16="http://schemas.microsoft.com/office/drawing/2014/main" id="{2D333E47-C4B6-4A4A-954D-8B10D5AD245A}"/>
              </a:ext>
            </a:extLst>
          </p:cNvPr>
          <p:cNvSpPr/>
          <p:nvPr/>
        </p:nvSpPr>
        <p:spPr>
          <a:xfrm>
            <a:off x="7170792" y="3577261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16">
            <a:extLst>
              <a:ext uri="{FF2B5EF4-FFF2-40B4-BE49-F238E27FC236}">
                <a16:creationId xmlns:a16="http://schemas.microsoft.com/office/drawing/2014/main" id="{F53C676D-7BFD-4994-85BC-693609A67968}"/>
              </a:ext>
            </a:extLst>
          </p:cNvPr>
          <p:cNvSpPr/>
          <p:nvPr/>
        </p:nvSpPr>
        <p:spPr>
          <a:xfrm>
            <a:off x="6905612" y="3662539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19">
            <a:extLst>
              <a:ext uri="{FF2B5EF4-FFF2-40B4-BE49-F238E27FC236}">
                <a16:creationId xmlns:a16="http://schemas.microsoft.com/office/drawing/2014/main" id="{028C011C-0C51-4179-BB79-6D78A8849DAA}"/>
              </a:ext>
            </a:extLst>
          </p:cNvPr>
          <p:cNvSpPr/>
          <p:nvPr/>
        </p:nvSpPr>
        <p:spPr>
          <a:xfrm>
            <a:off x="7574518" y="3646908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Straight Connector 56">
            <a:extLst>
              <a:ext uri="{FF2B5EF4-FFF2-40B4-BE49-F238E27FC236}">
                <a16:creationId xmlns:a16="http://schemas.microsoft.com/office/drawing/2014/main" id="{EE64DD67-308C-42B2-A462-E4DAED978CD1}"/>
              </a:ext>
            </a:extLst>
          </p:cNvPr>
          <p:cNvCxnSpPr>
            <a:cxnSpLocks/>
          </p:cNvCxnSpPr>
          <p:nvPr/>
        </p:nvCxnSpPr>
        <p:spPr>
          <a:xfrm flipV="1">
            <a:off x="8521922" y="3912166"/>
            <a:ext cx="0" cy="1789668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E3C377C-CBE6-405C-9FF3-9408BA38DAE3}"/>
              </a:ext>
            </a:extLst>
          </p:cNvPr>
          <p:cNvSpPr txBox="1"/>
          <p:nvPr/>
        </p:nvSpPr>
        <p:spPr>
          <a:xfrm>
            <a:off x="6494291" y="3957726"/>
            <a:ext cx="1829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1ª convocação: 06/12/2016</a:t>
            </a:r>
          </a:p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2ª convocação: 13/12/2016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0C05E4F-F44E-4578-809C-F1E6A6B404F8}"/>
              </a:ext>
            </a:extLst>
          </p:cNvPr>
          <p:cNvSpPr/>
          <p:nvPr/>
        </p:nvSpPr>
        <p:spPr>
          <a:xfrm>
            <a:off x="9393984" y="1798327"/>
            <a:ext cx="2010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Aguardando finalização da nova AGC.</a:t>
            </a:r>
          </a:p>
          <a:p>
            <a:pPr algn="ctr"/>
            <a:r>
              <a:rPr lang="pt-BR" altLang="ko-KR" sz="1200" b="1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Progorrada para 02/07/2019</a:t>
            </a:r>
            <a:endParaRPr lang="pt-BR" altLang="ko-KR" sz="12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18F3862-8FAB-4AFB-A628-95F86D3B5AC2}"/>
              </a:ext>
            </a:extLst>
          </p:cNvPr>
          <p:cNvSpPr txBox="1"/>
          <p:nvPr/>
        </p:nvSpPr>
        <p:spPr>
          <a:xfrm>
            <a:off x="5518284" y="3256701"/>
            <a:ext cx="138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04/12/2016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C178422-3D13-4266-8647-6EEBDDA9A5A4}"/>
              </a:ext>
            </a:extLst>
          </p:cNvPr>
          <p:cNvSpPr txBox="1"/>
          <p:nvPr/>
        </p:nvSpPr>
        <p:spPr>
          <a:xfrm>
            <a:off x="3624951" y="3256702"/>
            <a:ext cx="138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08/10/2014</a:t>
            </a:r>
          </a:p>
        </p:txBody>
      </p:sp>
      <p:sp>
        <p:nvSpPr>
          <p:cNvPr id="77" name="CaixaDeTexto 92">
            <a:extLst>
              <a:ext uri="{FF2B5EF4-FFF2-40B4-BE49-F238E27FC236}">
                <a16:creationId xmlns:a16="http://schemas.microsoft.com/office/drawing/2014/main" id="{9C6F1EEC-38C4-4B04-B200-CD2F1FED218F}"/>
              </a:ext>
            </a:extLst>
          </p:cNvPr>
          <p:cNvSpPr txBox="1"/>
          <p:nvPr/>
        </p:nvSpPr>
        <p:spPr>
          <a:xfrm>
            <a:off x="709404" y="1198269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Recuperação judicial</a:t>
            </a:r>
          </a:p>
        </p:txBody>
      </p:sp>
    </p:spTree>
    <p:extLst>
      <p:ext uri="{BB962C8B-B14F-4D97-AF65-F5344CB8AC3E}">
        <p14:creationId xmlns:p14="http://schemas.microsoft.com/office/powerpoint/2010/main" val="64567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48183"/>
            <a:ext cx="11598442" cy="74142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1.3. Crongrama Processual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Abaixo apresentamos o cronograma processual da Recuperanda subdividido nas etapas de Recuperação Judicial e verificação de créditos.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92">
            <a:extLst>
              <a:ext uri="{FF2B5EF4-FFF2-40B4-BE49-F238E27FC236}">
                <a16:creationId xmlns:a16="http://schemas.microsoft.com/office/drawing/2014/main" id="{750E33A0-809A-49EE-9A74-510AB5260032}"/>
              </a:ext>
            </a:extLst>
          </p:cNvPr>
          <p:cNvSpPr txBox="1"/>
          <p:nvPr/>
        </p:nvSpPr>
        <p:spPr>
          <a:xfrm>
            <a:off x="709404" y="1198269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Verificação de créditos</a:t>
            </a:r>
          </a:p>
        </p:txBody>
      </p:sp>
      <p:cxnSp>
        <p:nvCxnSpPr>
          <p:cNvPr id="78" name="Straight Connector 36">
            <a:extLst>
              <a:ext uri="{FF2B5EF4-FFF2-40B4-BE49-F238E27FC236}">
                <a16:creationId xmlns:a16="http://schemas.microsoft.com/office/drawing/2014/main" id="{483219BC-CEF8-4F2B-85B1-EE3A115A6F15}"/>
              </a:ext>
            </a:extLst>
          </p:cNvPr>
          <p:cNvCxnSpPr>
            <a:cxnSpLocks/>
          </p:cNvCxnSpPr>
          <p:nvPr/>
        </p:nvCxnSpPr>
        <p:spPr>
          <a:xfrm flipV="1">
            <a:off x="1796067" y="1774517"/>
            <a:ext cx="11363" cy="1800000"/>
          </a:xfrm>
          <a:prstGeom prst="line">
            <a:avLst/>
          </a:prstGeom>
          <a:ln w="25400">
            <a:solidFill>
              <a:schemeClr val="accent6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E642EC6-DA77-4FB1-B106-BC320842DE95}"/>
              </a:ext>
            </a:extLst>
          </p:cNvPr>
          <p:cNvSpPr txBox="1"/>
          <p:nvPr/>
        </p:nvSpPr>
        <p:spPr>
          <a:xfrm>
            <a:off x="1856192" y="1767217"/>
            <a:ext cx="12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42">
            <a:extLst>
              <a:ext uri="{FF2B5EF4-FFF2-40B4-BE49-F238E27FC236}">
                <a16:creationId xmlns:a16="http://schemas.microsoft.com/office/drawing/2014/main" id="{747192C1-68F1-462C-BEF2-7EA2641ABE67}"/>
              </a:ext>
            </a:extLst>
          </p:cNvPr>
          <p:cNvCxnSpPr/>
          <p:nvPr/>
        </p:nvCxnSpPr>
        <p:spPr>
          <a:xfrm flipV="1">
            <a:off x="4799339" y="1767217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37F33B5-56A5-4E0B-9834-6F57DAB02178}"/>
              </a:ext>
            </a:extLst>
          </p:cNvPr>
          <p:cNvSpPr txBox="1"/>
          <p:nvPr/>
        </p:nvSpPr>
        <p:spPr>
          <a:xfrm>
            <a:off x="4800362" y="1767217"/>
            <a:ext cx="181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de Hab. E Div. </a:t>
            </a:r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7º, §1º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46">
            <a:extLst>
              <a:ext uri="{FF2B5EF4-FFF2-40B4-BE49-F238E27FC236}">
                <a16:creationId xmlns:a16="http://schemas.microsoft.com/office/drawing/2014/main" id="{B1D0ADD0-80D2-4A7F-A4B0-F5B711593026}"/>
              </a:ext>
            </a:extLst>
          </p:cNvPr>
          <p:cNvCxnSpPr/>
          <p:nvPr/>
        </p:nvCxnSpPr>
        <p:spPr>
          <a:xfrm flipH="1" flipV="1">
            <a:off x="7727684" y="1790515"/>
            <a:ext cx="162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2657AB43-1E2B-4351-A671-2889F213EDB3}"/>
              </a:ext>
            </a:extLst>
          </p:cNvPr>
          <p:cNvSpPr txBox="1"/>
          <p:nvPr/>
        </p:nvSpPr>
        <p:spPr>
          <a:xfrm>
            <a:off x="7795538" y="1774517"/>
            <a:ext cx="157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Impugnações (art. 8º LRF)</a:t>
            </a:r>
          </a:p>
        </p:txBody>
      </p:sp>
      <p:cxnSp>
        <p:nvCxnSpPr>
          <p:cNvPr id="84" name="Straight Connector 52">
            <a:extLst>
              <a:ext uri="{FF2B5EF4-FFF2-40B4-BE49-F238E27FC236}">
                <a16:creationId xmlns:a16="http://schemas.microsoft.com/office/drawing/2014/main" id="{11DEB0C6-7AB1-422D-BAC6-BA6E00D58864}"/>
              </a:ext>
            </a:extLst>
          </p:cNvPr>
          <p:cNvCxnSpPr/>
          <p:nvPr/>
        </p:nvCxnSpPr>
        <p:spPr>
          <a:xfrm flipV="1">
            <a:off x="3368487" y="3923256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8DDBBDD1-4CD7-41F3-AEC5-0684D2B8832A}"/>
              </a:ext>
            </a:extLst>
          </p:cNvPr>
          <p:cNvSpPr txBox="1"/>
          <p:nvPr/>
        </p:nvSpPr>
        <p:spPr>
          <a:xfrm>
            <a:off x="3391959" y="5087552"/>
            <a:ext cx="1195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1º edital (art. 52, §1º LRF)</a:t>
            </a:r>
          </a:p>
        </p:txBody>
      </p:sp>
      <p:cxnSp>
        <p:nvCxnSpPr>
          <p:cNvPr id="86" name="Straight Connector 56">
            <a:extLst>
              <a:ext uri="{FF2B5EF4-FFF2-40B4-BE49-F238E27FC236}">
                <a16:creationId xmlns:a16="http://schemas.microsoft.com/office/drawing/2014/main" id="{044D3331-B9DC-4412-94C3-099D91919F3C}"/>
              </a:ext>
            </a:extLst>
          </p:cNvPr>
          <p:cNvCxnSpPr/>
          <p:nvPr/>
        </p:nvCxnSpPr>
        <p:spPr>
          <a:xfrm flipV="1">
            <a:off x="6246692" y="3867659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6FCB9714-EA6E-4965-8ECE-482A7645E9F7}"/>
              </a:ext>
            </a:extLst>
          </p:cNvPr>
          <p:cNvSpPr txBox="1"/>
          <p:nvPr/>
        </p:nvSpPr>
        <p:spPr>
          <a:xfrm>
            <a:off x="6257706" y="5090176"/>
            <a:ext cx="175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2º </a:t>
            </a:r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edital</a:t>
            </a:r>
          </a:p>
          <a:p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7º, § 2º LRF)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236D063-F4F3-42EC-9CC4-32A3DFA86827}"/>
              </a:ext>
            </a:extLst>
          </p:cNvPr>
          <p:cNvSpPr txBox="1"/>
          <p:nvPr/>
        </p:nvSpPr>
        <p:spPr>
          <a:xfrm>
            <a:off x="840025" y="3951282"/>
            <a:ext cx="1977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31/07/2014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D0916EF-4F83-4522-B41F-D12B0F76CC4C}"/>
              </a:ext>
            </a:extLst>
          </p:cNvPr>
          <p:cNvSpPr txBox="1"/>
          <p:nvPr/>
        </p:nvSpPr>
        <p:spPr>
          <a:xfrm>
            <a:off x="4212537" y="3932143"/>
            <a:ext cx="123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02/09/2014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CE059FE-F774-4A2F-AD01-F8DDC8E3737B}"/>
              </a:ext>
            </a:extLst>
          </p:cNvPr>
          <p:cNvSpPr txBox="1"/>
          <p:nvPr/>
        </p:nvSpPr>
        <p:spPr>
          <a:xfrm>
            <a:off x="7044459" y="3923476"/>
            <a:ext cx="138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14/11/2016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D5606B4-0F1D-4736-8369-0B831A03D04D}"/>
              </a:ext>
            </a:extLst>
          </p:cNvPr>
          <p:cNvSpPr txBox="1"/>
          <p:nvPr/>
        </p:nvSpPr>
        <p:spPr>
          <a:xfrm>
            <a:off x="2550279" y="3247507"/>
            <a:ext cx="1712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18/08/2014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677D464-9BB2-4654-AB7F-66BCB96BDD5C}"/>
              </a:ext>
            </a:extLst>
          </p:cNvPr>
          <p:cNvSpPr txBox="1"/>
          <p:nvPr/>
        </p:nvSpPr>
        <p:spPr>
          <a:xfrm>
            <a:off x="5628907" y="3251382"/>
            <a:ext cx="1317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04/11/2016</a:t>
            </a:r>
          </a:p>
        </p:txBody>
      </p:sp>
      <p:grpSp>
        <p:nvGrpSpPr>
          <p:cNvPr id="93" name="그룹 1">
            <a:extLst>
              <a:ext uri="{FF2B5EF4-FFF2-40B4-BE49-F238E27FC236}">
                <a16:creationId xmlns:a16="http://schemas.microsoft.com/office/drawing/2014/main" id="{A90D7D4D-2738-456C-A035-F94E713D1588}"/>
              </a:ext>
            </a:extLst>
          </p:cNvPr>
          <p:cNvGrpSpPr/>
          <p:nvPr/>
        </p:nvGrpSpPr>
        <p:grpSpPr>
          <a:xfrm>
            <a:off x="1044387" y="3475762"/>
            <a:ext cx="9773673" cy="563628"/>
            <a:chOff x="940255" y="3632810"/>
            <a:chExt cx="9823787" cy="563628"/>
          </a:xfrm>
          <a:solidFill>
            <a:srgbClr val="B2B2B2"/>
          </a:solidFill>
        </p:grpSpPr>
        <p:sp>
          <p:nvSpPr>
            <p:cNvPr id="94" name="Oval 2">
              <a:extLst>
                <a:ext uri="{FF2B5EF4-FFF2-40B4-BE49-F238E27FC236}">
                  <a16:creationId xmlns:a16="http://schemas.microsoft.com/office/drawing/2014/main" id="{BF867C7E-CBF7-4518-BDD5-75C26CD3BC69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val 4">
              <a:extLst>
                <a:ext uri="{FF2B5EF4-FFF2-40B4-BE49-F238E27FC236}">
                  <a16:creationId xmlns:a16="http://schemas.microsoft.com/office/drawing/2014/main" id="{B09B82B5-8483-4F28-B5E9-42B957740EF8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Oval 5">
              <a:extLst>
                <a:ext uri="{FF2B5EF4-FFF2-40B4-BE49-F238E27FC236}">
                  <a16:creationId xmlns:a16="http://schemas.microsoft.com/office/drawing/2014/main" id="{5E1DE81A-8D40-4858-B03E-E1879BADA4E0}"/>
                </a:ext>
              </a:extLst>
            </p:cNvPr>
            <p:cNvSpPr/>
            <p:nvPr/>
          </p:nvSpPr>
          <p:spPr>
            <a:xfrm>
              <a:off x="195659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Oval 6">
              <a:extLst>
                <a:ext uri="{FF2B5EF4-FFF2-40B4-BE49-F238E27FC236}">
                  <a16:creationId xmlns:a16="http://schemas.microsoft.com/office/drawing/2014/main" id="{FB3A9786-F12B-4978-9FBB-FD2EA5527540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7">
              <a:extLst>
                <a:ext uri="{FF2B5EF4-FFF2-40B4-BE49-F238E27FC236}">
                  <a16:creationId xmlns:a16="http://schemas.microsoft.com/office/drawing/2014/main" id="{C0A634D6-4E2C-4936-89D3-C003B3CF05AA}"/>
                </a:ext>
              </a:extLst>
            </p:cNvPr>
            <p:cNvSpPr/>
            <p:nvPr/>
          </p:nvSpPr>
          <p:spPr>
            <a:xfrm>
              <a:off x="282054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Oval 9">
              <a:extLst>
                <a:ext uri="{FF2B5EF4-FFF2-40B4-BE49-F238E27FC236}">
                  <a16:creationId xmlns:a16="http://schemas.microsoft.com/office/drawing/2014/main" id="{8825C18A-6B55-48DB-A5B3-0E0EDA8A3D33}"/>
                </a:ext>
              </a:extLst>
            </p:cNvPr>
            <p:cNvSpPr/>
            <p:nvPr/>
          </p:nvSpPr>
          <p:spPr>
            <a:xfrm>
              <a:off x="349056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10">
              <a:extLst>
                <a:ext uri="{FF2B5EF4-FFF2-40B4-BE49-F238E27FC236}">
                  <a16:creationId xmlns:a16="http://schemas.microsoft.com/office/drawing/2014/main" id="{81F1C592-A07F-4B31-A8F5-586E0C446853}"/>
                </a:ext>
              </a:extLst>
            </p:cNvPr>
            <p:cNvSpPr/>
            <p:nvPr/>
          </p:nvSpPr>
          <p:spPr>
            <a:xfrm>
              <a:off x="399992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Oval 11">
              <a:extLst>
                <a:ext uri="{FF2B5EF4-FFF2-40B4-BE49-F238E27FC236}">
                  <a16:creationId xmlns:a16="http://schemas.microsoft.com/office/drawing/2014/main" id="{C919E016-5A5D-4908-9EE6-9DE1A1BE7998}"/>
                </a:ext>
              </a:extLst>
            </p:cNvPr>
            <p:cNvSpPr/>
            <p:nvPr/>
          </p:nvSpPr>
          <p:spPr>
            <a:xfrm>
              <a:off x="4261267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Oval 12">
              <a:extLst>
                <a:ext uri="{FF2B5EF4-FFF2-40B4-BE49-F238E27FC236}">
                  <a16:creationId xmlns:a16="http://schemas.microsoft.com/office/drawing/2014/main" id="{BB9CCB24-25B2-40AC-9A27-9FD7FD25920F}"/>
                </a:ext>
              </a:extLst>
            </p:cNvPr>
            <p:cNvSpPr/>
            <p:nvPr/>
          </p:nvSpPr>
          <p:spPr>
            <a:xfrm>
              <a:off x="4933087" y="3795431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l 13">
              <a:extLst>
                <a:ext uri="{FF2B5EF4-FFF2-40B4-BE49-F238E27FC236}">
                  <a16:creationId xmlns:a16="http://schemas.microsoft.com/office/drawing/2014/main" id="{2ED1E6FF-5706-4233-A24E-EC3B2D48AE1E}"/>
                </a:ext>
              </a:extLst>
            </p:cNvPr>
            <p:cNvSpPr/>
            <p:nvPr/>
          </p:nvSpPr>
          <p:spPr>
            <a:xfrm>
              <a:off x="5184367" y="379729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Oval 14">
              <a:extLst>
                <a:ext uri="{FF2B5EF4-FFF2-40B4-BE49-F238E27FC236}">
                  <a16:creationId xmlns:a16="http://schemas.microsoft.com/office/drawing/2014/main" id="{F9FB2C53-7650-4D6F-8C6A-98B1C28AC3D6}"/>
                </a:ext>
              </a:extLst>
            </p:cNvPr>
            <p:cNvSpPr/>
            <p:nvPr/>
          </p:nvSpPr>
          <p:spPr>
            <a:xfrm>
              <a:off x="5707045" y="379729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6">
              <a:extLst>
                <a:ext uri="{FF2B5EF4-FFF2-40B4-BE49-F238E27FC236}">
                  <a16:creationId xmlns:a16="http://schemas.microsoft.com/office/drawing/2014/main" id="{ECB6DB0A-2524-41B1-B672-64B2F1D0EE97}"/>
                </a:ext>
              </a:extLst>
            </p:cNvPr>
            <p:cNvSpPr/>
            <p:nvPr/>
          </p:nvSpPr>
          <p:spPr>
            <a:xfrm>
              <a:off x="640289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7">
              <a:extLst>
                <a:ext uri="{FF2B5EF4-FFF2-40B4-BE49-F238E27FC236}">
                  <a16:creationId xmlns:a16="http://schemas.microsoft.com/office/drawing/2014/main" id="{431647D2-22DA-4576-BAD6-193F84EE78C6}"/>
                </a:ext>
              </a:extLst>
            </p:cNvPr>
            <p:cNvSpPr/>
            <p:nvPr/>
          </p:nvSpPr>
          <p:spPr>
            <a:xfrm>
              <a:off x="6667933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val 18">
              <a:extLst>
                <a:ext uri="{FF2B5EF4-FFF2-40B4-BE49-F238E27FC236}">
                  <a16:creationId xmlns:a16="http://schemas.microsoft.com/office/drawing/2014/main" id="{5B3D2DD0-0DEB-4387-8A31-4BCBFA9E3E7F}"/>
                </a:ext>
              </a:extLst>
            </p:cNvPr>
            <p:cNvSpPr/>
            <p:nvPr/>
          </p:nvSpPr>
          <p:spPr>
            <a:xfrm>
              <a:off x="7200518" y="380868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val 19">
              <a:extLst>
                <a:ext uri="{FF2B5EF4-FFF2-40B4-BE49-F238E27FC236}">
                  <a16:creationId xmlns:a16="http://schemas.microsoft.com/office/drawing/2014/main" id="{4E51A801-5041-4719-9281-78060973A09B}"/>
                </a:ext>
              </a:extLst>
            </p:cNvPr>
            <p:cNvSpPr/>
            <p:nvPr/>
          </p:nvSpPr>
          <p:spPr>
            <a:xfrm>
              <a:off x="787531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Oval 20">
              <a:extLst>
                <a:ext uri="{FF2B5EF4-FFF2-40B4-BE49-F238E27FC236}">
                  <a16:creationId xmlns:a16="http://schemas.microsoft.com/office/drawing/2014/main" id="{1D504111-7E57-4C96-89D1-CB954AC8D5CE}"/>
                </a:ext>
              </a:extLst>
            </p:cNvPr>
            <p:cNvSpPr/>
            <p:nvPr/>
          </p:nvSpPr>
          <p:spPr>
            <a:xfrm>
              <a:off x="811001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Oval 21">
              <a:extLst>
                <a:ext uri="{FF2B5EF4-FFF2-40B4-BE49-F238E27FC236}">
                  <a16:creationId xmlns:a16="http://schemas.microsoft.com/office/drawing/2014/main" id="{1B0EEC05-FF08-4118-9B1B-B02A85E658CB}"/>
                </a:ext>
              </a:extLst>
            </p:cNvPr>
            <p:cNvSpPr/>
            <p:nvPr/>
          </p:nvSpPr>
          <p:spPr>
            <a:xfrm>
              <a:off x="838548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1" name="Group 27">
              <a:extLst>
                <a:ext uri="{FF2B5EF4-FFF2-40B4-BE49-F238E27FC236}">
                  <a16:creationId xmlns:a16="http://schemas.microsoft.com/office/drawing/2014/main" id="{12D55D0B-90A5-40F6-818C-78377A510B91}"/>
                </a:ext>
              </a:extLst>
            </p:cNvPr>
            <p:cNvGrpSpPr/>
            <p:nvPr/>
          </p:nvGrpSpPr>
          <p:grpSpPr>
            <a:xfrm>
              <a:off x="10076513" y="3632810"/>
              <a:ext cx="687529" cy="563628"/>
              <a:chOff x="5982594" y="4456074"/>
              <a:chExt cx="687529" cy="563628"/>
            </a:xfrm>
            <a:grpFill/>
          </p:grpSpPr>
          <p:sp>
            <p:nvSpPr>
              <p:cNvPr id="124" name="Rounded Rectangle 25">
                <a:extLst>
                  <a:ext uri="{FF2B5EF4-FFF2-40B4-BE49-F238E27FC236}">
                    <a16:creationId xmlns:a16="http://schemas.microsoft.com/office/drawing/2014/main" id="{27CE2151-FDBB-4910-91CF-A7D24D8316F7}"/>
                  </a:ext>
                </a:extLst>
              </p:cNvPr>
              <p:cNvSpPr/>
              <p:nvPr/>
            </p:nvSpPr>
            <p:spPr>
              <a:xfrm rot="2624939">
                <a:off x="5987281" y="4456074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ounded Rectangle 26">
                <a:extLst>
                  <a:ext uri="{FF2B5EF4-FFF2-40B4-BE49-F238E27FC236}">
                    <a16:creationId xmlns:a16="http://schemas.microsoft.com/office/drawing/2014/main" id="{8FE6CF10-576E-45A9-9C10-079C0D1DCB70}"/>
                  </a:ext>
                </a:extLst>
              </p:cNvPr>
              <p:cNvSpPr/>
              <p:nvPr/>
            </p:nvSpPr>
            <p:spPr>
              <a:xfrm rot="18900000">
                <a:off x="5982594" y="483970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2" name="Oval 29">
              <a:extLst>
                <a:ext uri="{FF2B5EF4-FFF2-40B4-BE49-F238E27FC236}">
                  <a16:creationId xmlns:a16="http://schemas.microsoft.com/office/drawing/2014/main" id="{2F8887FC-C7B6-4D4E-B0BB-7E4256940829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val 30">
              <a:extLst>
                <a:ext uri="{FF2B5EF4-FFF2-40B4-BE49-F238E27FC236}">
                  <a16:creationId xmlns:a16="http://schemas.microsoft.com/office/drawing/2014/main" id="{771DF7A1-E382-4458-BC48-017340289EB9}"/>
                </a:ext>
              </a:extLst>
            </p:cNvPr>
            <p:cNvSpPr/>
            <p:nvPr/>
          </p:nvSpPr>
          <p:spPr>
            <a:xfrm>
              <a:off x="3092061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val 31">
              <a:extLst>
                <a:ext uri="{FF2B5EF4-FFF2-40B4-BE49-F238E27FC236}">
                  <a16:creationId xmlns:a16="http://schemas.microsoft.com/office/drawing/2014/main" id="{076A97D6-9C5C-4EFF-A83C-840DD21C66AA}"/>
                </a:ext>
              </a:extLst>
            </p:cNvPr>
            <p:cNvSpPr/>
            <p:nvPr/>
          </p:nvSpPr>
          <p:spPr>
            <a:xfrm>
              <a:off x="4531279" y="3720767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val 32">
              <a:extLst>
                <a:ext uri="{FF2B5EF4-FFF2-40B4-BE49-F238E27FC236}">
                  <a16:creationId xmlns:a16="http://schemas.microsoft.com/office/drawing/2014/main" id="{6DBA25C4-6114-4035-9162-45972D9B4187}"/>
                </a:ext>
              </a:extLst>
            </p:cNvPr>
            <p:cNvSpPr/>
            <p:nvPr/>
          </p:nvSpPr>
          <p:spPr>
            <a:xfrm>
              <a:off x="5985025" y="3720767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val 33">
              <a:extLst>
                <a:ext uri="{FF2B5EF4-FFF2-40B4-BE49-F238E27FC236}">
                  <a16:creationId xmlns:a16="http://schemas.microsoft.com/office/drawing/2014/main" id="{12E8F74E-5C7B-4498-8884-F8FDD96F575E}"/>
                </a:ext>
              </a:extLst>
            </p:cNvPr>
            <p:cNvSpPr/>
            <p:nvPr/>
          </p:nvSpPr>
          <p:spPr>
            <a:xfrm>
              <a:off x="7478875" y="3719231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Oval 74">
              <a:extLst>
                <a:ext uri="{FF2B5EF4-FFF2-40B4-BE49-F238E27FC236}">
                  <a16:creationId xmlns:a16="http://schemas.microsoft.com/office/drawing/2014/main" id="{C0DBFF5D-AA24-4C04-92E2-E98A18786A02}"/>
                </a:ext>
              </a:extLst>
            </p:cNvPr>
            <p:cNvSpPr/>
            <p:nvPr/>
          </p:nvSpPr>
          <p:spPr>
            <a:xfrm>
              <a:off x="864176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Oval 75">
              <a:extLst>
                <a:ext uri="{FF2B5EF4-FFF2-40B4-BE49-F238E27FC236}">
                  <a16:creationId xmlns:a16="http://schemas.microsoft.com/office/drawing/2014/main" id="{FE8E72B2-7867-496B-B57F-6F458C0A2443}"/>
                </a:ext>
              </a:extLst>
            </p:cNvPr>
            <p:cNvSpPr/>
            <p:nvPr/>
          </p:nvSpPr>
          <p:spPr>
            <a:xfrm>
              <a:off x="9833786" y="3775858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Oval 76">
              <a:extLst>
                <a:ext uri="{FF2B5EF4-FFF2-40B4-BE49-F238E27FC236}">
                  <a16:creationId xmlns:a16="http://schemas.microsoft.com/office/drawing/2014/main" id="{17FAA65B-7422-48D0-9A82-5668BDA16185}"/>
                </a:ext>
              </a:extLst>
            </p:cNvPr>
            <p:cNvSpPr/>
            <p:nvPr/>
          </p:nvSpPr>
          <p:spPr>
            <a:xfrm>
              <a:off x="10095934" y="3786896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Oval 5">
              <a:extLst>
                <a:ext uri="{FF2B5EF4-FFF2-40B4-BE49-F238E27FC236}">
                  <a16:creationId xmlns:a16="http://schemas.microsoft.com/office/drawing/2014/main" id="{061E1692-5BD5-4CF4-88A6-63835AD64958}"/>
                </a:ext>
              </a:extLst>
            </p:cNvPr>
            <p:cNvSpPr/>
            <p:nvPr/>
          </p:nvSpPr>
          <p:spPr>
            <a:xfrm>
              <a:off x="224457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Oval 9">
              <a:extLst>
                <a:ext uri="{FF2B5EF4-FFF2-40B4-BE49-F238E27FC236}">
                  <a16:creationId xmlns:a16="http://schemas.microsoft.com/office/drawing/2014/main" id="{4A476D0B-D546-4332-A80E-4B857F6DBFDE}"/>
                </a:ext>
              </a:extLst>
            </p:cNvPr>
            <p:cNvSpPr/>
            <p:nvPr/>
          </p:nvSpPr>
          <p:spPr>
            <a:xfrm>
              <a:off x="373858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Oval 13">
              <a:extLst>
                <a:ext uri="{FF2B5EF4-FFF2-40B4-BE49-F238E27FC236}">
                  <a16:creationId xmlns:a16="http://schemas.microsoft.com/office/drawing/2014/main" id="{CF7E1101-055F-4F20-9E46-CA3AE0832E7C}"/>
                </a:ext>
              </a:extLst>
            </p:cNvPr>
            <p:cNvSpPr/>
            <p:nvPr/>
          </p:nvSpPr>
          <p:spPr>
            <a:xfrm>
              <a:off x="5445709" y="3797293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Oval 17">
              <a:extLst>
                <a:ext uri="{FF2B5EF4-FFF2-40B4-BE49-F238E27FC236}">
                  <a16:creationId xmlns:a16="http://schemas.microsoft.com/office/drawing/2014/main" id="{1923B2EB-F92A-4C5A-AE1A-167F64D1F1FB}"/>
                </a:ext>
              </a:extLst>
            </p:cNvPr>
            <p:cNvSpPr/>
            <p:nvPr/>
          </p:nvSpPr>
          <p:spPr>
            <a:xfrm>
              <a:off x="6924643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6" name="Oval 33">
            <a:extLst>
              <a:ext uri="{FF2B5EF4-FFF2-40B4-BE49-F238E27FC236}">
                <a16:creationId xmlns:a16="http://schemas.microsoft.com/office/drawing/2014/main" id="{4AF14F9F-7D3B-422F-82BD-3888D9A36890}"/>
              </a:ext>
            </a:extLst>
          </p:cNvPr>
          <p:cNvSpPr/>
          <p:nvPr/>
        </p:nvSpPr>
        <p:spPr>
          <a:xfrm>
            <a:off x="8972900" y="3562183"/>
            <a:ext cx="366544" cy="368424"/>
          </a:xfrm>
          <a:prstGeom prst="ellipse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A310E9B8-B932-4C63-9D9B-A14C3D3620CE}"/>
              </a:ext>
            </a:extLst>
          </p:cNvPr>
          <p:cNvCxnSpPr/>
          <p:nvPr/>
        </p:nvCxnSpPr>
        <p:spPr>
          <a:xfrm flipV="1">
            <a:off x="9156172" y="3900422"/>
            <a:ext cx="0" cy="1800000"/>
          </a:xfrm>
          <a:prstGeom prst="line">
            <a:avLst/>
          </a:prstGeom>
          <a:ln w="25400">
            <a:solidFill>
              <a:srgbClr val="5F5F5F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75">
            <a:extLst>
              <a:ext uri="{FF2B5EF4-FFF2-40B4-BE49-F238E27FC236}">
                <a16:creationId xmlns:a16="http://schemas.microsoft.com/office/drawing/2014/main" id="{45AF1516-7323-41C6-AC7C-CD14B7911397}"/>
              </a:ext>
            </a:extLst>
          </p:cNvPr>
          <p:cNvSpPr/>
          <p:nvPr/>
        </p:nvSpPr>
        <p:spPr>
          <a:xfrm>
            <a:off x="9371281" y="3623765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Oval 75">
            <a:extLst>
              <a:ext uri="{FF2B5EF4-FFF2-40B4-BE49-F238E27FC236}">
                <a16:creationId xmlns:a16="http://schemas.microsoft.com/office/drawing/2014/main" id="{4437D92A-D643-456D-AA15-8765BACF1526}"/>
              </a:ext>
            </a:extLst>
          </p:cNvPr>
          <p:cNvSpPr/>
          <p:nvPr/>
        </p:nvSpPr>
        <p:spPr>
          <a:xfrm>
            <a:off x="9642347" y="3629176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55A50F6-A5E9-4C4A-94DE-9E3FAE1BA303}"/>
              </a:ext>
            </a:extLst>
          </p:cNvPr>
          <p:cNvSpPr/>
          <p:nvPr/>
        </p:nvSpPr>
        <p:spPr>
          <a:xfrm>
            <a:off x="8673723" y="3064984"/>
            <a:ext cx="1011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5F5F5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Sem previsão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0F385C4-A5F3-489D-A27E-29B226735520}"/>
              </a:ext>
            </a:extLst>
          </p:cNvPr>
          <p:cNvSpPr/>
          <p:nvPr/>
        </p:nvSpPr>
        <p:spPr>
          <a:xfrm>
            <a:off x="9179644" y="5091833"/>
            <a:ext cx="1082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ko-KR" sz="1200" b="1" dirty="0">
                <a:solidFill>
                  <a:srgbClr val="5F5F5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QGC</a:t>
            </a:r>
          </a:p>
          <a:p>
            <a:r>
              <a:rPr lang="pt-BR" altLang="ko-KR" sz="1200" b="1" dirty="0">
                <a:solidFill>
                  <a:srgbClr val="5F5F5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18 LRF)</a:t>
            </a:r>
          </a:p>
        </p:txBody>
      </p:sp>
    </p:spTree>
    <p:extLst>
      <p:ext uri="{BB962C8B-B14F-4D97-AF65-F5344CB8AC3E}">
        <p14:creationId xmlns:p14="http://schemas.microsoft.com/office/powerpoint/2010/main" val="2659225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0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Visita à sede da Recuperanda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dia 16 de abril de 2019, a Administração Judicial realizou visita à sede da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ACF Indústria de Plásticos Ltda., na cidade de Caxias do Sul – RS, oportunidade em que foi recebida pelo Sr. Alexandre Bellini, diretor da Recuperanda. 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feira nacional de brinquedos – ABRINQ, que ocorreu nos dias 18, 19, 20 e 21 de março, permitiu prospecções e negociações junto a potenciais clientes, o traz esperança de melhorias nas projeções de faturamento. Contudo, o orçamento para o ano de 2019 é de aproximadamente R$ 8.500.000,00 de receita bruta, cerca de 22% inferior ao faturamento bruto dos exercícios de 2017 e 2018.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Conforme analisado na p.11, embora a receita bruta neste início de 2019 esteja abaixo da média de exercícios anteriores, o resultado líquido ainda não é significativamente negativo. Isso se dá principalmente devido à redução nos custos e despesas em janeiro/19 e fevereiro/19.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Ressalta-se no entanto que, com o orçamento de apenas R$ 8.500.000,00 em vendas, o resultado líquido de 2019 pode ser afetado caso a Recuperanda não consiga conter seus gastos nos próximos meses. Assim, possivelmente a retomada nos pagamentos de credores, a partir da aprovação do modificativo do plano de recuperação, demandará aporte além das receitas operacionais previstas.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que tange às atividades operacionais atuais, o pedido da Tramontina Cutelaria está em produção, sendo faturado de forma pulverizada. Há, ainda, outra negociação relevante junto à Metalúrgica MOR S/A, na linha de brinquedos, que corresponderia à aproximadamente um mês de faturamento.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Uma vez mais a Administração Judicial solicitou esforços para o pagamento dos honorários fixados por este MM. Juízo, os quais, no dia da visita, somavam 3 (três) parcelas de atraso.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fim, o Sr. Alexandre acompanhou a equipe da Administração Judicial em uma visita pelas dependências da fábrica.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Com a finalidade de melhor demonstrar as atividades da Recuperanda aos interessados no presente processo de Recuperação Judicial, a Administração Judicial registrou em vídeo as atividades na fábrica, o que pode ser visualizado decifrando-se o QR Code¹  abaixo:</a:t>
            </a: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>
              <a:lnSpc>
                <a:spcPct val="114000"/>
              </a:lnSpc>
            </a:pPr>
            <a:endParaRPr lang="pt-BR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68310-8571-4F86-888C-9FBA4F7BA7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350660EC-5896-4730-B109-0BD276B0E500}"/>
              </a:ext>
            </a:extLst>
          </p:cNvPr>
          <p:cNvSpPr/>
          <p:nvPr/>
        </p:nvSpPr>
        <p:spPr>
          <a:xfrm>
            <a:off x="6221152" y="5286503"/>
            <a:ext cx="5449419" cy="670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pt-BR" sz="1200" i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¹QR Code é a abreviação de quick response code (código de resposta rápida). Trata-se de um código de barras bidimensional com capacidade de codificar atalhos para endereços eletrônicos. Para decifrar o código, é preciso ter um leitor de QR Code instalado no celular ou no computador. Feito isso, basta aproximar a câmera do smartphone ou a webcam do símbolo. Quase instantaneamente, o emblema dá acesso ao vídeo da visita da equipe de Administração Judicial.</a:t>
            </a:r>
            <a:endParaRPr lang="en-US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8F1B3E-CCE7-4466-B820-E99772623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847" y="3429000"/>
            <a:ext cx="1566257" cy="15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F30542-920B-428F-B4F1-F203833E6E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Recuperanda não está recolhendo os tributos correntes e segue aguardando um parcelamento compatível com suas possibilidades financeiras.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878D50-D418-4E3D-A439-0A887F3DB72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houve novas captações da empréstimos, tampouco aquisições de imobilizado nos últimos três meses.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2711F0F-CAEC-4180-BC01-CD3032E81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despesas correntes estão sendo pagas em dia, com exceção dos tributos e de alguns prestadores de serviços, tais como aluguel, energia elétrica e os honorários da Administração Judicial.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9EB13B-D967-4FF5-B87B-0835C02E4E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honorários da Administração Judicial referentes aos meses de março/19, abril/19 e maio/19 estão atrasados.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Placeholder 23" descr="Checklist">
            <a:extLst>
              <a:ext uri="{FF2B5EF4-FFF2-40B4-BE49-F238E27FC236}">
                <a16:creationId xmlns:a16="http://schemas.microsoft.com/office/drawing/2014/main" id="{D099EF54-4375-42D7-95DA-42125D5B154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26" name="Picture Placeholder 25" descr="Money">
            <a:extLst>
              <a:ext uri="{FF2B5EF4-FFF2-40B4-BE49-F238E27FC236}">
                <a16:creationId xmlns:a16="http://schemas.microsoft.com/office/drawing/2014/main" id="{749B67A6-E77E-41B0-AB55-26082814640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28" name="Picture Placeholder 27" descr="Stopwatch">
            <a:extLst>
              <a:ext uri="{FF2B5EF4-FFF2-40B4-BE49-F238E27FC236}">
                <a16:creationId xmlns:a16="http://schemas.microsoft.com/office/drawing/2014/main" id="{0A3CE29F-88CB-4F9D-9AD3-89B4CFE2488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338" b="2338"/>
          <a:stretch>
            <a:fillRect/>
          </a:stretch>
        </p:blipFill>
        <p:spPr/>
      </p:pic>
      <p:pic>
        <p:nvPicPr>
          <p:cNvPr id="30" name="Picture Placeholder 29" descr="Daily Calendar">
            <a:extLst>
              <a:ext uri="{FF2B5EF4-FFF2-40B4-BE49-F238E27FC236}">
                <a16:creationId xmlns:a16="http://schemas.microsoft.com/office/drawing/2014/main" id="{975D0D6B-E632-4542-BDF4-9E08AA955A3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2338" b="2338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9122A3-A932-42C5-A8A7-B135CB3A0D72}"/>
              </a:ext>
            </a:extLst>
          </p:cNvPr>
          <p:cNvSpPr/>
          <p:nvPr/>
        </p:nvSpPr>
        <p:spPr>
          <a:xfrm>
            <a:off x="368969" y="348183"/>
            <a:ext cx="11598442" cy="306109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2.2. Informações adicionais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0B90766-0F48-44FA-89F9-25E9C0BF247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C9BF18E-7521-4B50-9711-3AC7320D21E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46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9B736B-6003-4424-991C-1CB192A87D2A}"/>
              </a:ext>
            </a:extLst>
          </p:cNvPr>
          <p:cNvSpPr/>
          <p:nvPr/>
        </p:nvSpPr>
        <p:spPr>
          <a:xfrm>
            <a:off x="368969" y="348183"/>
            <a:ext cx="11598442" cy="987065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Análise Econômica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pt-BR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360000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 encaminhadas à Administração Judicial as demonstrações contábeis da Recuperanda referentes aos meses janeiro/19 a março/19. Apresenta-se abaixo um resumo do seu balanço patrimonial deste período: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129979-B0BF-4861-A2C6-11AF3E1B9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93917"/>
              </p:ext>
            </p:extLst>
          </p:nvPr>
        </p:nvGraphicFramePr>
        <p:xfrm>
          <a:off x="368969" y="1520892"/>
          <a:ext cx="7821204" cy="34632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8656">
                  <a:extLst>
                    <a:ext uri="{9D8B030D-6E8A-4147-A177-3AD203B41FA5}">
                      <a16:colId xmlns:a16="http://schemas.microsoft.com/office/drawing/2014/main" val="3509347550"/>
                    </a:ext>
                  </a:extLst>
                </a:gridCol>
                <a:gridCol w="1195030">
                  <a:extLst>
                    <a:ext uri="{9D8B030D-6E8A-4147-A177-3AD203B41FA5}">
                      <a16:colId xmlns:a16="http://schemas.microsoft.com/office/drawing/2014/main" val="1221295762"/>
                    </a:ext>
                  </a:extLst>
                </a:gridCol>
                <a:gridCol w="628729">
                  <a:extLst>
                    <a:ext uri="{9D8B030D-6E8A-4147-A177-3AD203B41FA5}">
                      <a16:colId xmlns:a16="http://schemas.microsoft.com/office/drawing/2014/main" val="2999332988"/>
                    </a:ext>
                  </a:extLst>
                </a:gridCol>
                <a:gridCol w="628729">
                  <a:extLst>
                    <a:ext uri="{9D8B030D-6E8A-4147-A177-3AD203B41FA5}">
                      <a16:colId xmlns:a16="http://schemas.microsoft.com/office/drawing/2014/main" val="1497357641"/>
                    </a:ext>
                  </a:extLst>
                </a:gridCol>
                <a:gridCol w="1195030">
                  <a:extLst>
                    <a:ext uri="{9D8B030D-6E8A-4147-A177-3AD203B41FA5}">
                      <a16:colId xmlns:a16="http://schemas.microsoft.com/office/drawing/2014/main" val="1773712557"/>
                    </a:ext>
                  </a:extLst>
                </a:gridCol>
                <a:gridCol w="1195030">
                  <a:extLst>
                    <a:ext uri="{9D8B030D-6E8A-4147-A177-3AD203B41FA5}">
                      <a16:colId xmlns:a16="http://schemas.microsoft.com/office/drawing/2014/main" val="4234345908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31/03/2019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28/02/2019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31/01/2019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72755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Caixa e equivalentes de caixa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50.885,56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50.879,82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50.883,71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96441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Créditos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5.958.653,20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5.565.673,09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5.227.429,31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0661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Estoques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604.570,19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604.570,19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604.570,19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5772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Realizável</a:t>
                      </a:r>
                      <a:r>
                        <a:rPr lang="en-US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US" sz="120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longo</a:t>
                      </a:r>
                      <a:r>
                        <a:rPr lang="en-US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prazo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6.209.485,59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6.209.485,59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6.236.135,15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3929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7.136,39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7.136,39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7.136,39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52178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Imobilizado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3.377.340,21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3.377.340,21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3.377.340,21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835211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ATIVO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16.208.071,14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15.815.085,29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15.503.494,96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20099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03191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31/03/2019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28/02/2019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31/01/2019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00888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Fornecedores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5.800.927,77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5.462.583,11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5.537.814,83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336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Obrigações trabalhistas e encargos sociais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3.032.007,49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3.005.832,22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2.977.340,06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77819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Obrigações tributárias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22.350.981,06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22.267.566,69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22.204.731,75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73496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Empréstimos e financiamentos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15.881.167,56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15.650.905,48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15.457.983,95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00909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Outros débitos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1.655.109,01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1.655.708,21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1.649.810,64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51959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Impostos e contribuições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144.544,36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144.544,36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144.544,36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69223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Patrimônio</a:t>
                      </a:r>
                      <a:r>
                        <a:rPr lang="en-US" sz="12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líquido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-32.641.503,01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-201%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-32.641.503,01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-32.641.503,01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3746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PASSIVO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16.223.234,24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15.545.637,06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15.330.722,58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421233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FD99761-B8E9-4D34-BCE5-D3BBB981748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EF2BF7-7EF9-4A07-BB76-CF1BAE3F2969}"/>
              </a:ext>
            </a:extLst>
          </p:cNvPr>
          <p:cNvSpPr/>
          <p:nvPr/>
        </p:nvSpPr>
        <p:spPr>
          <a:xfrm>
            <a:off x="304801" y="1892968"/>
            <a:ext cx="7940842" cy="208548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C729D1-68DB-44C8-94C4-6F873C95C8F5}"/>
              </a:ext>
            </a:extLst>
          </p:cNvPr>
          <p:cNvSpPr/>
          <p:nvPr/>
        </p:nvSpPr>
        <p:spPr>
          <a:xfrm>
            <a:off x="304801" y="2287160"/>
            <a:ext cx="7940842" cy="208548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16E46F-7A3F-41AB-B997-B051A2F06699}"/>
              </a:ext>
            </a:extLst>
          </p:cNvPr>
          <p:cNvSpPr/>
          <p:nvPr/>
        </p:nvSpPr>
        <p:spPr>
          <a:xfrm>
            <a:off x="304801" y="2665310"/>
            <a:ext cx="7940842" cy="208548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3E1565-04E6-458E-B730-1D80C04D70AD}"/>
              </a:ext>
            </a:extLst>
          </p:cNvPr>
          <p:cNvSpPr/>
          <p:nvPr/>
        </p:nvSpPr>
        <p:spPr>
          <a:xfrm>
            <a:off x="304801" y="3442807"/>
            <a:ext cx="7940842" cy="208548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1605B6-F1A3-4F21-8931-5840E408FA9C}"/>
              </a:ext>
            </a:extLst>
          </p:cNvPr>
          <p:cNvSpPr/>
          <p:nvPr/>
        </p:nvSpPr>
        <p:spPr>
          <a:xfrm>
            <a:off x="304801" y="3824694"/>
            <a:ext cx="7940842" cy="208548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959764-CD4E-4684-B3EC-2C664C83C52B}"/>
              </a:ext>
            </a:extLst>
          </p:cNvPr>
          <p:cNvSpPr/>
          <p:nvPr/>
        </p:nvSpPr>
        <p:spPr>
          <a:xfrm>
            <a:off x="304801" y="4033242"/>
            <a:ext cx="7940842" cy="208548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69257-59A4-4090-AB22-7E5C52B4DCCC}"/>
              </a:ext>
            </a:extLst>
          </p:cNvPr>
          <p:cNvSpPr txBox="1"/>
          <p:nvPr/>
        </p:nvSpPr>
        <p:spPr>
          <a:xfrm>
            <a:off x="8652585" y="1617146"/>
            <a:ext cx="3352800" cy="1234249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31/03/2019, o saldo de </a:t>
            </a:r>
            <a:r>
              <a:rPr lang="pt-B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créditos</a:t>
            </a: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montava R$ 5.958.653,20 era composto substancialmente por clientes diversos. No entanto, a maioria destes títulos já foram descontados através da antecipação de duplicadas, cujo saldo no passivo em 31/03/2019 era de R$ 4.791.241,26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B700AC-96FA-4BD9-957B-87FDA4BC79A8}"/>
              </a:ext>
            </a:extLst>
          </p:cNvPr>
          <p:cNvSpPr txBox="1"/>
          <p:nvPr/>
        </p:nvSpPr>
        <p:spPr>
          <a:xfrm>
            <a:off x="8652585" y="3075000"/>
            <a:ext cx="3352800" cy="1427250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duas rubricas relevantes no ativo da Recuperanda, em 31/03/2019, eram </a:t>
            </a:r>
            <a:r>
              <a:rPr lang="pt-B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realizável a longo prazo</a:t>
            </a: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qual refere-se aos mútuos junto às pessoas físicas Alexandre Bellini e Carlos Alberto Bellini; e o </a:t>
            </a:r>
            <a:r>
              <a:rPr lang="pt-B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imobilizado,</a:t>
            </a: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monta de R$ 3.377.340,21, composto principalmente por máquinas e ferramentas.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A596643B-7C72-428B-9B10-ED8C06DCE89E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>
            <a:off x="8245643" y="2769584"/>
            <a:ext cx="406942" cy="101904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F4036FF-817B-405E-8CCF-6F7A2247DF9F}"/>
              </a:ext>
            </a:extLst>
          </p:cNvPr>
          <p:cNvSpPr txBox="1"/>
          <p:nvPr/>
        </p:nvSpPr>
        <p:spPr>
          <a:xfrm>
            <a:off x="8652585" y="4767953"/>
            <a:ext cx="3352800" cy="65524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total da rubrica de </a:t>
            </a:r>
            <a:r>
              <a:rPr lang="pt-B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fornecedores</a:t>
            </a: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em 31/03/2019, R$ 3.410.184,78 estava submetido à Recuperação Judicial.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8EB75731-F381-433D-85F4-E13CF0BDF603}"/>
              </a:ext>
            </a:extLst>
          </p:cNvPr>
          <p:cNvCxnSpPr>
            <a:cxnSpLocks/>
            <a:stCxn id="11" idx="3"/>
            <a:endCxn id="23" idx="1"/>
          </p:cNvCxnSpPr>
          <p:nvPr/>
        </p:nvCxnSpPr>
        <p:spPr>
          <a:xfrm>
            <a:off x="8245643" y="3547081"/>
            <a:ext cx="406942" cy="154849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45F4B21-09CE-4625-B3B4-0F931558A7B1}"/>
              </a:ext>
            </a:extLst>
          </p:cNvPr>
          <p:cNvSpPr txBox="1"/>
          <p:nvPr/>
        </p:nvSpPr>
        <p:spPr>
          <a:xfrm>
            <a:off x="545500" y="5319507"/>
            <a:ext cx="3352800" cy="1041247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rubrica mais representativa do passivo, em 31/03/2019, era </a:t>
            </a:r>
            <a:r>
              <a:rPr lang="pt-B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obrigações tributárias, </a:t>
            </a: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montante de R$ 22.350.981,06. Este saldo é composto, principalmente, por ICMS a pagar, IPI a pagar, PIS/COFINS a pagar e IRPJ/CSLL a pagar.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C4A5C2-F370-4ADC-AADE-EB304905818B}"/>
              </a:ext>
            </a:extLst>
          </p:cNvPr>
          <p:cNvSpPr txBox="1"/>
          <p:nvPr/>
        </p:nvSpPr>
        <p:spPr>
          <a:xfrm>
            <a:off x="4599039" y="5313348"/>
            <a:ext cx="3352800" cy="1041247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total do saldo de </a:t>
            </a:r>
            <a:r>
              <a:rPr lang="pt-BR" sz="11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empréstimos e financiamentos</a:t>
            </a:r>
            <a:r>
              <a:rPr lang="pt-BR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cerca de R$ 11.000.000,00 estavam submetidos à Recuperação Judicial. O restante era composto de duplicatas descontadas, realizadas por meio de securitizadoras.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8C6E2E52-0F5B-40C6-A93B-BB6FAC48B57F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8245643" y="1997242"/>
            <a:ext cx="406942" cy="2370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F624F4F1-B8AC-4597-805D-27DF08FC9D99}"/>
              </a:ext>
            </a:extLst>
          </p:cNvPr>
          <p:cNvCxnSpPr>
            <a:cxnSpLocks/>
            <a:stCxn id="8" idx="3"/>
            <a:endCxn id="19" idx="1"/>
          </p:cNvCxnSpPr>
          <p:nvPr/>
        </p:nvCxnSpPr>
        <p:spPr>
          <a:xfrm>
            <a:off x="8245643" y="2391434"/>
            <a:ext cx="406942" cy="13971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DB797ACF-4432-44DD-BA0E-875FE8CA7659}"/>
              </a:ext>
            </a:extLst>
          </p:cNvPr>
          <p:cNvCxnSpPr>
            <a:cxnSpLocks/>
            <a:stCxn id="12" idx="1"/>
            <a:endCxn id="27" idx="1"/>
          </p:cNvCxnSpPr>
          <p:nvPr/>
        </p:nvCxnSpPr>
        <p:spPr>
          <a:xfrm rot="10800000" flipH="1" flipV="1">
            <a:off x="304800" y="3928967"/>
            <a:ext cx="240699" cy="1911163"/>
          </a:xfrm>
          <a:prstGeom prst="curvedConnector3">
            <a:avLst>
              <a:gd name="adj1" fmla="val -94973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181C4B46-26A4-4852-B2A2-4498BE6CFB30}"/>
              </a:ext>
            </a:extLst>
          </p:cNvPr>
          <p:cNvCxnSpPr>
            <a:cxnSpLocks/>
            <a:endCxn id="28" idx="3"/>
          </p:cNvCxnSpPr>
          <p:nvPr/>
        </p:nvCxnSpPr>
        <p:spPr>
          <a:xfrm rot="5400000">
            <a:off x="7237418" y="4817049"/>
            <a:ext cx="1731345" cy="30250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450251"/>
      </p:ext>
    </p:extLst>
  </p:cSld>
  <p:clrMapOvr>
    <a:masterClrMapping/>
  </p:clrMapOvr>
</p:sld>
</file>

<file path=ppt/theme/theme1.xml><?xml version="1.0" encoding="utf-8"?>
<a:theme xmlns:a="http://schemas.openxmlformats.org/drawingml/2006/main" name="NOWCO Master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C25E02C492E4B985EE828668EADBF" ma:contentTypeVersion="13" ma:contentTypeDescription="Create a new document." ma:contentTypeScope="" ma:versionID="620ee65fb740eab4514ea97a5147a7d2">
  <xsd:schema xmlns:xsd="http://www.w3.org/2001/XMLSchema" xmlns:xs="http://www.w3.org/2001/XMLSchema" xmlns:p="http://schemas.microsoft.com/office/2006/metadata/properties" xmlns:ns2="428182ff-5b7c-42a0-853e-d54b6befd95f" xmlns:ns3="10f10aa4-5702-47bb-b7f6-1e31cf998bd6" targetNamespace="http://schemas.microsoft.com/office/2006/metadata/properties" ma:root="true" ma:fieldsID="c278ac03fc3f899a733fd472f501d6f2" ns2:_="" ns3:_="">
    <xsd:import namespace="428182ff-5b7c-42a0-853e-d54b6befd95f"/>
    <xsd:import namespace="10f10aa4-5702-47bb-b7f6-1e31cf998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182ff-5b7c-42a0-853e-d54b6bef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0aa4-5702-47bb-b7f6-1e31cf998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1F3456-4CB9-40C1-BB7A-58C03A68EDEF}"/>
</file>

<file path=customXml/itemProps2.xml><?xml version="1.0" encoding="utf-8"?>
<ds:datastoreItem xmlns:ds="http://schemas.openxmlformats.org/officeDocument/2006/customXml" ds:itemID="{014F5A20-8090-4798-9308-F1DD43216B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34ED0-19F4-4627-9090-AED3779DE191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10f10aa4-5702-47bb-b7f6-1e31cf998bd6"/>
    <ds:schemaRef ds:uri="428182ff-5b7c-42a0-853e-d54b6befd95f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nowco-corporate-template</Template>
  <TotalTime>1718</TotalTime>
  <Words>1481</Words>
  <Application>Microsoft Office PowerPoint</Application>
  <PresentationFormat>Widescreen</PresentationFormat>
  <Paragraphs>388</Paragraphs>
  <Slides>17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</vt:lpstr>
      <vt:lpstr>Open Sans</vt:lpstr>
      <vt:lpstr>Open Sans Light</vt:lpstr>
      <vt:lpstr>Open Sans Semibold</vt:lpstr>
      <vt:lpstr>Tw Cen MT</vt:lpstr>
      <vt:lpstr>NOWCO Master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BJ Adm Judicial</dc:creator>
  <cp:lastModifiedBy>Guilherme Falceta</cp:lastModifiedBy>
  <cp:revision>64</cp:revision>
  <cp:lastPrinted>2019-02-25T18:12:49Z</cp:lastPrinted>
  <dcterms:created xsi:type="dcterms:W3CDTF">2019-01-24T17:20:57Z</dcterms:created>
  <dcterms:modified xsi:type="dcterms:W3CDTF">2019-05-20T19:40:06Z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0x010100C83C25E02C492E4B985EE828668EADBF</vt:lpwstr>
  </property>
  <property fmtid="{D5CDD505-2E9C-101B-9397-08002B2CF9AE}" pid="3" name="AuthorIds_UIVersion_1024">
    <vt:lpwstr>38</vt:lpwstr>
  </property>
  <property fmtid="{D5CDD505-2E9C-101B-9397-08002B2CF9AE}" pid="4" name="AuthorIds_UIVersion_2048">
    <vt:lpwstr>16</vt:lpwstr>
  </property>
  <property fmtid="{D5CDD505-2E9C-101B-9397-08002B2CF9AE}" pid="5" name="AuthorIds_UIVersion_4608">
    <vt:lpwstr>38</vt:lpwstr>
  </property>
  <property fmtid="{D5CDD505-2E9C-101B-9397-08002B2CF9AE}" pid="6" name="AuthorIds_UIVersion_3072">
    <vt:lpwstr>32</vt:lpwstr>
  </property>
</Properties>
</file>